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2" r:id="rId3"/>
    <p:sldId id="273" r:id="rId4"/>
    <p:sldId id="274" r:id="rId5"/>
    <p:sldId id="275" r:id="rId6"/>
    <p:sldId id="258" r:id="rId7"/>
    <p:sldId id="259" r:id="rId8"/>
    <p:sldId id="276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79" r:id="rId18"/>
    <p:sldId id="277" r:id="rId19"/>
    <p:sldId id="278" r:id="rId20"/>
    <p:sldId id="270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10A5-B831-4B8B-B738-08D207DA9955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07304-5335-4E92-8E89-44EF196950D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10A5-B831-4B8B-B738-08D207DA9955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07304-5335-4E92-8E89-44EF196950D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10A5-B831-4B8B-B738-08D207DA9955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07304-5335-4E92-8E89-44EF196950D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10A5-B831-4B8B-B738-08D207DA9955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07304-5335-4E92-8E89-44EF196950D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10A5-B831-4B8B-B738-08D207DA9955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07304-5335-4E92-8E89-44EF196950D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10A5-B831-4B8B-B738-08D207DA9955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07304-5335-4E92-8E89-44EF196950D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10A5-B831-4B8B-B738-08D207DA9955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07304-5335-4E92-8E89-44EF196950D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10A5-B831-4B8B-B738-08D207DA9955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07304-5335-4E92-8E89-44EF196950DE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10A5-B831-4B8B-B738-08D207DA9955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07304-5335-4E92-8E89-44EF196950D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10A5-B831-4B8B-B738-08D207DA9955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07304-5335-4E92-8E89-44EF196950D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10A5-B831-4B8B-B738-08D207DA9955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07304-5335-4E92-8E89-44EF196950DE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005B10A5-B831-4B8B-B738-08D207DA9955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1BF07304-5335-4E92-8E89-44EF196950D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7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 русского языка</a:t>
            </a:r>
            <a:endParaRPr lang="ru-RU" sz="72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157192"/>
            <a:ext cx="1080120" cy="1349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451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Словарная работа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26" name="Picture 2" descr="C:\Users\Пользователь\Desktop\для презентации\картинки\126_27486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75" y="5085184"/>
            <a:ext cx="958043" cy="142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2276872"/>
            <a:ext cx="770485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  <a:spcAft>
                <a:spcPts val="0"/>
              </a:spcAft>
            </a:pPr>
            <a:r>
              <a:rPr lang="ru-RU" sz="4000" b="1" u="sng" dirty="0" smtClean="0">
                <a:latin typeface="Times New Roman"/>
                <a:ea typeface="Times New Roman"/>
              </a:rPr>
              <a:t>1)помада  мама  бумага</a:t>
            </a:r>
          </a:p>
          <a:p>
            <a:pPr>
              <a:lnSpc>
                <a:spcPts val="1200"/>
              </a:lnSpc>
              <a:spcAft>
                <a:spcPts val="0"/>
              </a:spcAft>
            </a:pPr>
            <a:endParaRPr lang="ru-RU" sz="4000" b="1" u="sng" dirty="0" smtClean="0">
              <a:latin typeface="Times New Roman"/>
              <a:ea typeface="Times New Roman"/>
            </a:endParaRPr>
          </a:p>
          <a:p>
            <a:pPr>
              <a:lnSpc>
                <a:spcPts val="1200"/>
              </a:lnSpc>
              <a:spcAft>
                <a:spcPts val="0"/>
              </a:spcAft>
            </a:pPr>
            <a:endParaRPr lang="ru-RU" sz="4000" b="1" u="sng" dirty="0" smtClean="0">
              <a:latin typeface="Times New Roman"/>
              <a:ea typeface="Times New Roman"/>
            </a:endParaRPr>
          </a:p>
          <a:p>
            <a:pPr>
              <a:lnSpc>
                <a:spcPts val="1200"/>
              </a:lnSpc>
              <a:spcAft>
                <a:spcPts val="0"/>
              </a:spcAft>
            </a:pPr>
            <a:endParaRPr lang="ru-RU" sz="4000" dirty="0" smtClean="0">
              <a:latin typeface="Times New Roman"/>
              <a:ea typeface="Times New Roman"/>
            </a:endParaRPr>
          </a:p>
          <a:p>
            <a:pPr>
              <a:lnSpc>
                <a:spcPts val="1200"/>
              </a:lnSpc>
              <a:spcAft>
                <a:spcPts val="0"/>
              </a:spcAft>
            </a:pPr>
            <a:r>
              <a:rPr lang="ru-RU" sz="4000" b="1" u="sng" dirty="0" smtClean="0">
                <a:latin typeface="Times New Roman"/>
                <a:ea typeface="Times New Roman"/>
              </a:rPr>
              <a:t>лимон  калина  ясли</a:t>
            </a:r>
          </a:p>
          <a:p>
            <a:pPr>
              <a:lnSpc>
                <a:spcPts val="1200"/>
              </a:lnSpc>
              <a:spcAft>
                <a:spcPts val="0"/>
              </a:spcAft>
            </a:pPr>
            <a:endParaRPr lang="ru-RU" sz="4000" b="1" u="sng" dirty="0" smtClean="0">
              <a:latin typeface="Times New Roman"/>
              <a:ea typeface="Times New Roman"/>
            </a:endParaRPr>
          </a:p>
          <a:p>
            <a:pPr>
              <a:lnSpc>
                <a:spcPts val="1200"/>
              </a:lnSpc>
              <a:spcAft>
                <a:spcPts val="0"/>
              </a:spcAft>
            </a:pPr>
            <a:endParaRPr lang="ru-RU" sz="4000" b="1" u="sng" dirty="0" smtClean="0">
              <a:latin typeface="Times New Roman"/>
              <a:ea typeface="Times New Roman"/>
            </a:endParaRPr>
          </a:p>
          <a:p>
            <a:pPr>
              <a:lnSpc>
                <a:spcPts val="1200"/>
              </a:lnSpc>
              <a:spcAft>
                <a:spcPts val="0"/>
              </a:spcAft>
            </a:pPr>
            <a:endParaRPr lang="ru-RU" sz="4000" b="1" u="sng" dirty="0" smtClean="0">
              <a:latin typeface="Times New Roman"/>
              <a:ea typeface="Times New Roman"/>
            </a:endParaRPr>
          </a:p>
          <a:p>
            <a:pPr>
              <a:lnSpc>
                <a:spcPts val="1200"/>
              </a:lnSpc>
              <a:spcAft>
                <a:spcPts val="0"/>
              </a:spcAft>
            </a:pPr>
            <a:endParaRPr lang="ru-RU" sz="4000" dirty="0" smtClean="0">
              <a:latin typeface="Times New Roman"/>
              <a:ea typeface="Times New Roman"/>
            </a:endParaRPr>
          </a:p>
          <a:p>
            <a:pPr>
              <a:lnSpc>
                <a:spcPts val="1200"/>
              </a:lnSpc>
              <a:spcAft>
                <a:spcPts val="0"/>
              </a:spcAft>
            </a:pPr>
            <a:r>
              <a:rPr lang="ru-RU" sz="4000" b="1" u="sng" dirty="0" smtClean="0">
                <a:latin typeface="Times New Roman"/>
                <a:ea typeface="Times New Roman"/>
              </a:rPr>
              <a:t>витрина  народ  панама</a:t>
            </a:r>
            <a:r>
              <a:rPr lang="ru-RU" sz="4000" b="1" dirty="0" smtClean="0">
                <a:latin typeface="Times New Roman"/>
                <a:ea typeface="Times New Roman"/>
              </a:rPr>
              <a:t> </a:t>
            </a:r>
            <a:endParaRPr lang="ru-RU" sz="40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094571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2767281"/>
            <a:ext cx="4572000" cy="26186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200"/>
              </a:lnSpc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Times New Roman"/>
              </a:rPr>
              <a:t>2)</a:t>
            </a:r>
            <a:endParaRPr lang="ru-RU" dirty="0">
              <a:effectLst/>
              <a:latin typeface="Times New Roman"/>
              <a:ea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2612750"/>
            <a:ext cx="756084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atin typeface="Times New Roman"/>
                <a:ea typeface="Times New Roman"/>
              </a:rPr>
              <a:t>2)Чайник </a:t>
            </a:r>
            <a:r>
              <a:rPr lang="ru-RU" sz="4000" b="1" dirty="0">
                <a:latin typeface="Times New Roman"/>
                <a:ea typeface="Times New Roman"/>
              </a:rPr>
              <a:t>….. </a:t>
            </a:r>
            <a:r>
              <a:rPr lang="ru-RU" sz="4000" b="1" dirty="0" smtClean="0">
                <a:latin typeface="Times New Roman"/>
                <a:ea typeface="Times New Roman"/>
              </a:rPr>
              <a:t>Берёза</a:t>
            </a:r>
          </a:p>
          <a:p>
            <a:r>
              <a:rPr lang="ru-RU" sz="4000" b="1" dirty="0" smtClean="0">
                <a:latin typeface="Times New Roman"/>
                <a:ea typeface="Times New Roman"/>
              </a:rPr>
              <a:t>3)</a:t>
            </a:r>
            <a:r>
              <a:rPr lang="ru-RU" sz="4000" b="1" dirty="0">
                <a:latin typeface="Times New Roman"/>
                <a:ea typeface="Times New Roman"/>
                <a:cs typeface="Times New Roman"/>
              </a:rPr>
              <a:t> Дер.. во,  </a:t>
            </a:r>
            <a:r>
              <a:rPr lang="ru-RU" sz="4000" b="1" dirty="0" err="1">
                <a:latin typeface="Times New Roman"/>
                <a:ea typeface="Times New Roman"/>
                <a:cs typeface="Times New Roman"/>
              </a:rPr>
              <a:t>м..две..ь</a:t>
            </a:r>
            <a:r>
              <a:rPr lang="ru-RU" sz="4000" b="1" dirty="0">
                <a:latin typeface="Times New Roman"/>
                <a:ea typeface="Times New Roman"/>
                <a:cs typeface="Times New Roman"/>
              </a:rPr>
              <a:t>,  ш..</a:t>
            </a:r>
            <a:r>
              <a:rPr lang="ru-RU" sz="4000" b="1" dirty="0" err="1" smtClean="0">
                <a:latin typeface="Times New Roman"/>
                <a:ea typeface="Times New Roman"/>
                <a:cs typeface="Times New Roman"/>
              </a:rPr>
              <a:t>шка</a:t>
            </a:r>
            <a:r>
              <a:rPr lang="ru-RU" sz="4000" b="1" dirty="0" smtClean="0">
                <a:latin typeface="Times New Roman"/>
                <a:ea typeface="Times New Roman"/>
                <a:cs typeface="Times New Roman"/>
              </a:rPr>
              <a:t>.</a:t>
            </a:r>
            <a:r>
              <a:rPr lang="ru-RU" sz="3600" dirty="0" smtClean="0">
                <a:latin typeface="Calibri"/>
                <a:ea typeface="Times New Roman"/>
                <a:cs typeface="Times New Roman"/>
              </a:rPr>
              <a:t>   </a:t>
            </a:r>
            <a:r>
              <a:rPr lang="ru-RU" sz="4000" b="1" dirty="0" smtClean="0">
                <a:latin typeface="Times New Roman"/>
                <a:ea typeface="Times New Roman"/>
              </a:rPr>
              <a:t>4)</a:t>
            </a:r>
            <a:r>
              <a:rPr lang="ru-RU" sz="4000" dirty="0">
                <a:latin typeface="Times New Roman"/>
                <a:ea typeface="Times New Roman"/>
                <a:cs typeface="Times New Roman"/>
              </a:rPr>
              <a:t> Запрещающий красный, предупреждающий </a:t>
            </a:r>
            <a:r>
              <a:rPr lang="ru-RU" sz="4000" dirty="0" smtClean="0">
                <a:latin typeface="Times New Roman"/>
                <a:ea typeface="Times New Roman"/>
                <a:cs typeface="Times New Roman"/>
              </a:rPr>
              <a:t>...</a:t>
            </a:r>
          </a:p>
          <a:p>
            <a:r>
              <a:rPr lang="ru-RU" sz="4000" b="1" dirty="0" smtClean="0">
                <a:latin typeface="Times New Roman"/>
                <a:ea typeface="Times New Roman"/>
                <a:cs typeface="Times New Roman"/>
              </a:rPr>
              <a:t>5)Ребус</a:t>
            </a:r>
            <a:endParaRPr lang="ru-RU" sz="3600" b="1" dirty="0">
              <a:latin typeface="Calibri"/>
              <a:ea typeface="Times New Roman"/>
              <a:cs typeface="Times New Roman"/>
            </a:endParaRPr>
          </a:p>
          <a:p>
            <a:endParaRPr lang="ru-RU" sz="4000" b="1" dirty="0">
              <a:latin typeface="Times New Roman"/>
              <a:ea typeface="Times New Roman"/>
            </a:endParaRPr>
          </a:p>
          <a:p>
            <a:endParaRPr lang="ru-RU" sz="4000" b="1" dirty="0" smtClean="0">
              <a:latin typeface="Times New Roman"/>
              <a:ea typeface="Times New Roman"/>
            </a:endParaRPr>
          </a:p>
          <a:p>
            <a:r>
              <a:rPr lang="ru-RU" sz="4000" dirty="0" smtClean="0">
                <a:latin typeface="Times New Roman"/>
                <a:ea typeface="Times New Roman"/>
              </a:rPr>
              <a:t> </a:t>
            </a:r>
            <a:endParaRPr lang="ru-RU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29200"/>
            <a:ext cx="971600" cy="1420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3824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РЕБУС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708920"/>
            <a:ext cx="4176464" cy="329183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852936"/>
            <a:ext cx="2664296" cy="295731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529" y="3328246"/>
            <a:ext cx="785455" cy="5434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0837" y="3328245"/>
            <a:ext cx="781494" cy="540685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290343"/>
            <a:ext cx="957263" cy="1420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3880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72816"/>
            <a:ext cx="8229600" cy="2736304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Сосна  апрель</a:t>
            </a:r>
            <a:r>
              <a:rPr lang="ru-RU" sz="1050" dirty="0" smtClean="0">
                <a:latin typeface="Calibri"/>
                <a:ea typeface="Calibri"/>
                <a:cs typeface="Times New Roman"/>
              </a:rPr>
              <a:t/>
            </a:r>
            <a:br>
              <a:rPr lang="ru-RU" sz="1050" dirty="0" smtClean="0">
                <a:latin typeface="Calibri"/>
                <a:ea typeface="Calibri"/>
                <a:cs typeface="Times New Roman"/>
              </a:rPr>
            </a:br>
            <a:r>
              <a:rPr lang="ru-RU" dirty="0" err="1" smtClean="0"/>
              <a:t>ссс</a:t>
            </a:r>
            <a:r>
              <a:rPr lang="ru-RU" b="1" dirty="0" err="1" smtClean="0">
                <a:latin typeface="Times New Roman"/>
                <a:ea typeface="Calibri"/>
                <a:cs typeface="Times New Roman"/>
              </a:rPr>
              <a:t>Сосна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  апрель</a:t>
            </a:r>
            <a:r>
              <a:rPr lang="ru-RU" sz="1050" dirty="0" smtClean="0">
                <a:latin typeface="Calibri"/>
                <a:ea typeface="Calibri"/>
                <a:cs typeface="Times New Roman"/>
              </a:rPr>
              <a:t/>
            </a:r>
            <a:br>
              <a:rPr lang="ru-RU" sz="1050" dirty="0" smtClean="0">
                <a:latin typeface="Calibri"/>
                <a:ea typeface="Calibri"/>
                <a:cs typeface="Times New Roman"/>
              </a:rPr>
            </a:br>
            <a:r>
              <a:rPr lang="ru-RU" dirty="0" err="1" smtClean="0"/>
              <a:t>сссссссссссссСоснасо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636912"/>
            <a:ext cx="7308304" cy="1153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229200"/>
            <a:ext cx="957263" cy="1420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9026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Desktop\для презентации\картинки\126_27486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194" y="4926079"/>
            <a:ext cx="1092650" cy="1503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8712968" cy="6266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9891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Пользователь\Desktop\для презентации\картинки\126_27486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97152"/>
            <a:ext cx="1008112" cy="1729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187406"/>
            <a:ext cx="7344816" cy="5533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011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Пользователь\Desktop\для презентации\картинки\126_27486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97152"/>
            <a:ext cx="1008112" cy="1729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9552" y="3064285"/>
            <a:ext cx="828092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800" dirty="0">
                <a:latin typeface="Times New Roman"/>
                <a:ea typeface="Calibri"/>
                <a:cs typeface="Times New Roman"/>
              </a:rPr>
              <a:t>М</a:t>
            </a:r>
            <a:r>
              <a:rPr lang="ru-RU" sz="4800" dirty="0">
                <a:solidFill>
                  <a:srgbClr val="76923C"/>
                </a:solidFill>
                <a:latin typeface="Times New Roman"/>
                <a:ea typeface="Calibri"/>
                <a:cs typeface="Times New Roman"/>
              </a:rPr>
              <a:t>а</a:t>
            </a:r>
            <a:r>
              <a:rPr lang="ru-RU" sz="4800" dirty="0">
                <a:latin typeface="Times New Roman"/>
                <a:ea typeface="Calibri"/>
                <a:cs typeface="Times New Roman"/>
              </a:rPr>
              <a:t>лина, б</a:t>
            </a:r>
            <a:r>
              <a:rPr lang="ru-RU" sz="4800" dirty="0">
                <a:solidFill>
                  <a:srgbClr val="76923C"/>
                </a:solidFill>
                <a:latin typeface="Times New Roman"/>
                <a:ea typeface="Calibri"/>
                <a:cs typeface="Times New Roman"/>
              </a:rPr>
              <a:t>е</a:t>
            </a:r>
            <a:r>
              <a:rPr lang="ru-RU" sz="4800" dirty="0">
                <a:latin typeface="Times New Roman"/>
                <a:ea typeface="Calibri"/>
                <a:cs typeface="Times New Roman"/>
              </a:rPr>
              <a:t>рёза, м</a:t>
            </a:r>
            <a:r>
              <a:rPr lang="ru-RU" sz="4800" dirty="0">
                <a:solidFill>
                  <a:srgbClr val="76923C"/>
                </a:solidFill>
                <a:latin typeface="Times New Roman"/>
                <a:ea typeface="Calibri"/>
                <a:cs typeface="Times New Roman"/>
              </a:rPr>
              <a:t>е</a:t>
            </a:r>
            <a:r>
              <a:rPr lang="ru-RU" sz="4800" dirty="0">
                <a:latin typeface="Times New Roman"/>
                <a:ea typeface="Calibri"/>
                <a:cs typeface="Times New Roman"/>
              </a:rPr>
              <a:t>дведь, ж</a:t>
            </a:r>
            <a:r>
              <a:rPr lang="ru-RU" sz="4800" dirty="0">
                <a:solidFill>
                  <a:srgbClr val="76923C"/>
                </a:solidFill>
                <a:latin typeface="Times New Roman"/>
                <a:ea typeface="Calibri"/>
                <a:cs typeface="Times New Roman"/>
              </a:rPr>
              <a:t>ё</a:t>
            </a:r>
            <a:r>
              <a:rPr lang="ru-RU" sz="4800" dirty="0">
                <a:latin typeface="Times New Roman"/>
                <a:ea typeface="Calibri"/>
                <a:cs typeface="Times New Roman"/>
              </a:rPr>
              <a:t>лтый, ш</a:t>
            </a:r>
            <a:r>
              <a:rPr lang="ru-RU" sz="4800" dirty="0">
                <a:solidFill>
                  <a:srgbClr val="76923C"/>
                </a:solidFill>
                <a:latin typeface="Times New Roman"/>
                <a:ea typeface="Calibri"/>
                <a:cs typeface="Times New Roman"/>
              </a:rPr>
              <a:t>ё</a:t>
            </a:r>
            <a:r>
              <a:rPr lang="ru-RU" sz="4800" dirty="0">
                <a:latin typeface="Times New Roman"/>
                <a:ea typeface="Calibri"/>
                <a:cs typeface="Times New Roman"/>
              </a:rPr>
              <a:t>л, </a:t>
            </a:r>
            <a:r>
              <a:rPr lang="ru-RU" sz="4800" dirty="0">
                <a:solidFill>
                  <a:srgbClr val="76923C"/>
                </a:solidFill>
                <a:latin typeface="Times New Roman"/>
                <a:ea typeface="Calibri"/>
                <a:cs typeface="Times New Roman"/>
              </a:rPr>
              <a:t>а</a:t>
            </a:r>
            <a:r>
              <a:rPr lang="ru-RU" sz="4800" dirty="0">
                <a:latin typeface="Times New Roman"/>
                <a:ea typeface="Calibri"/>
                <a:cs typeface="Times New Roman"/>
              </a:rPr>
              <a:t>прель.</a:t>
            </a:r>
            <a:endParaRPr lang="ru-RU" sz="48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591394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Пользователь\Desktop\для презентации\картинки\126_27486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645223"/>
            <a:ext cx="936104" cy="1605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96026" y="2545997"/>
            <a:ext cx="4968552" cy="3790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3600" b="1" dirty="0" smtClean="0"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b="1" dirty="0" smtClean="0">
                <a:latin typeface="Times New Roman"/>
                <a:ea typeface="Calibri"/>
                <a:cs typeface="Times New Roman"/>
              </a:rPr>
              <a:t>Осторожно </a:t>
            </a:r>
            <a:r>
              <a:rPr lang="ru-RU" sz="3600" b="1" dirty="0">
                <a:latin typeface="Times New Roman"/>
                <a:ea typeface="Calibri"/>
                <a:cs typeface="Times New Roman"/>
              </a:rPr>
              <a:t>ветер</a:t>
            </a:r>
            <a:endParaRPr lang="ru-RU" sz="36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Из…</a:t>
            </a:r>
            <a:r>
              <a:rPr lang="ru-RU" sz="3600" b="1" dirty="0" smtClean="0">
                <a:latin typeface="Times New Roman"/>
                <a:ea typeface="Calibri"/>
                <a:cs typeface="Times New Roman"/>
              </a:rPr>
              <a:t> калитки </a:t>
            </a:r>
            <a:r>
              <a:rPr lang="ru-RU" sz="3600" b="1" dirty="0">
                <a:latin typeface="Times New Roman"/>
                <a:ea typeface="Calibri"/>
                <a:cs typeface="Times New Roman"/>
              </a:rPr>
              <a:t>вышел,</a:t>
            </a:r>
            <a:endParaRPr lang="ru-RU" sz="36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b="1" dirty="0" smtClean="0">
                <a:latin typeface="Times New Roman"/>
                <a:ea typeface="Calibri"/>
                <a:cs typeface="Times New Roman"/>
              </a:rPr>
              <a:t>Постучал…</a:t>
            </a:r>
            <a:r>
              <a:rPr lang="ru-RU" sz="36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в</a:t>
            </a:r>
            <a:r>
              <a:rPr lang="ru-RU" sz="3600" b="1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3600" b="1" dirty="0">
                <a:latin typeface="Times New Roman"/>
                <a:ea typeface="Calibri"/>
                <a:cs typeface="Times New Roman"/>
              </a:rPr>
              <a:t>окошко ,</a:t>
            </a:r>
            <a:endParaRPr lang="ru-RU" sz="36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b="1" dirty="0" smtClean="0">
                <a:latin typeface="Times New Roman"/>
                <a:ea typeface="Calibri"/>
                <a:cs typeface="Times New Roman"/>
              </a:rPr>
              <a:t>Пробежал... </a:t>
            </a:r>
            <a:r>
              <a:rPr lang="ru-RU" sz="36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по</a:t>
            </a:r>
            <a:r>
              <a:rPr lang="ru-RU" sz="3600" b="1" dirty="0" smtClean="0">
                <a:latin typeface="Times New Roman"/>
                <a:ea typeface="Calibri"/>
                <a:cs typeface="Times New Roman"/>
              </a:rPr>
              <a:t> крыше</a:t>
            </a:r>
            <a:r>
              <a:rPr lang="ru-RU" sz="3600" b="1" dirty="0">
                <a:latin typeface="Times New Roman"/>
                <a:ea typeface="Calibri"/>
                <a:cs typeface="Times New Roman"/>
              </a:rPr>
              <a:t>.</a:t>
            </a:r>
            <a:endParaRPr lang="ru-RU" sz="36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2553376"/>
            <a:ext cx="4572000" cy="7294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3600" b="1" dirty="0" smtClean="0">
                <a:latin typeface="Times New Roman"/>
                <a:ea typeface="Calibri"/>
                <a:cs typeface="Times New Roman"/>
              </a:rPr>
              <a:t>Михаил Исаковский</a:t>
            </a:r>
            <a:endParaRPr lang="ru-RU" sz="36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79119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Пользователь\Desktop\для презентации\картинки\126_27486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828154"/>
            <a:ext cx="936104" cy="1605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72860"/>
            <a:ext cx="7488832" cy="616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7194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Пользователь\Desktop\для презентации\картинки\126_27486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25144"/>
            <a:ext cx="966352" cy="165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77257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Пользователь\Desktop\для презентации\картинки\126_27486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373216"/>
            <a:ext cx="1008113" cy="1276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1484785"/>
            <a:ext cx="8136904" cy="2344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4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Тема урока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b="1" dirty="0">
                <a:latin typeface="Times New Roman"/>
                <a:ea typeface="Calibri"/>
                <a:cs typeface="Times New Roman"/>
              </a:rPr>
              <a:t>« Раздельное написание предлогов со словами»</a:t>
            </a:r>
            <a:endParaRPr lang="ru-RU" sz="3600" b="1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67899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Пользователь\Desktop\для презентации\картинки\126_27486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157192"/>
            <a:ext cx="1080637" cy="1532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1844824"/>
            <a:ext cx="7992888" cy="27689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4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Задачи урока</a:t>
            </a:r>
            <a:endParaRPr lang="ru-RU" sz="48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arenR"/>
            </a:pPr>
            <a:r>
              <a:rPr lang="ru-RU" sz="3200" b="1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Продолжать учиться находить предлоги;</a:t>
            </a:r>
            <a:endParaRPr lang="ru-RU" sz="3200" dirty="0"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</a:pPr>
            <a:r>
              <a:rPr lang="ru-RU" sz="3200" b="1" dirty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Правильно писать предлоги со словами</a:t>
            </a:r>
            <a:endParaRPr lang="ru-RU" sz="3200" dirty="0">
              <a:effectLst/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91074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Пользователь\Desktop\для презентации\картинки\126_27486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23" y="4869160"/>
            <a:ext cx="1049517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23" y="1628800"/>
            <a:ext cx="9155397" cy="19195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Тропинка (с)пускалась (с)горы.</a:t>
            </a:r>
            <a:endParaRPr lang="ru-RU" sz="48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Цветы (под)резали (</a:t>
            </a:r>
            <a:r>
              <a:rPr lang="ru-RU" sz="48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под)корень</a:t>
            </a:r>
            <a:r>
              <a:rPr lang="ru-RU" sz="4800" b="1" dirty="0" smtClean="0">
                <a:latin typeface="Times New Roman"/>
                <a:ea typeface="Calibri"/>
                <a:cs typeface="Times New Roman"/>
              </a:rPr>
              <a:t>.</a:t>
            </a:r>
            <a:endParaRPr lang="ru-RU" sz="48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5430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Пользователь\Desktop\для презентации\картинки\126_27486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797152"/>
            <a:ext cx="1008112" cy="1729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1484785"/>
            <a:ext cx="8568952" cy="42555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4800" b="1" dirty="0">
                <a:latin typeface="Times New Roman"/>
                <a:ea typeface="Calibri"/>
                <a:cs typeface="Times New Roman"/>
              </a:rPr>
              <a:t>Алгоритм</a:t>
            </a:r>
            <a:endParaRPr lang="ru-RU" sz="48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arenR"/>
            </a:pPr>
            <a:r>
              <a:rPr lang="ru-RU" sz="3600" b="1" dirty="0" smtClean="0">
                <a:latin typeface="Times New Roman"/>
                <a:ea typeface="Calibri"/>
                <a:cs typeface="Times New Roman"/>
              </a:rPr>
              <a:t>  Определяем </a:t>
            </a:r>
            <a:r>
              <a:rPr lang="ru-RU" sz="3600" b="1" dirty="0">
                <a:latin typeface="Times New Roman"/>
                <a:ea typeface="Calibri"/>
                <a:cs typeface="Times New Roman"/>
              </a:rPr>
              <a:t>часть </a:t>
            </a:r>
            <a:r>
              <a:rPr lang="ru-RU" sz="3600" b="1" dirty="0" smtClean="0">
                <a:latin typeface="Times New Roman"/>
                <a:ea typeface="Calibri"/>
                <a:cs typeface="Times New Roman"/>
              </a:rPr>
              <a:t>речи.</a:t>
            </a:r>
            <a:endParaRPr lang="ru-RU" sz="36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arenR"/>
            </a:pPr>
            <a:r>
              <a:rPr lang="ru-RU" sz="3600" b="1" dirty="0" smtClean="0">
                <a:latin typeface="Times New Roman"/>
                <a:ea typeface="Calibri"/>
                <a:cs typeface="Times New Roman"/>
              </a:rPr>
              <a:t>  Если </a:t>
            </a:r>
            <a:r>
              <a:rPr lang="ru-RU" sz="3600" b="1" dirty="0">
                <a:latin typeface="Times New Roman"/>
                <a:ea typeface="Calibri"/>
                <a:cs typeface="Times New Roman"/>
              </a:rPr>
              <a:t>существительное или прилагательное, то вставить слово </a:t>
            </a:r>
            <a:r>
              <a:rPr lang="ru-RU" sz="3600" b="1" dirty="0" smtClean="0">
                <a:latin typeface="Times New Roman"/>
                <a:ea typeface="Calibri"/>
                <a:cs typeface="Times New Roman"/>
              </a:rPr>
              <a:t>    или вопрос.</a:t>
            </a:r>
            <a:endParaRPr lang="ru-RU" sz="36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arenR"/>
            </a:pPr>
            <a:r>
              <a:rPr lang="ru-RU" sz="3600" b="1" dirty="0" smtClean="0">
                <a:latin typeface="Times New Roman"/>
                <a:ea typeface="Calibri"/>
                <a:cs typeface="Times New Roman"/>
              </a:rPr>
              <a:t>  Если глагол , напишем </a:t>
            </a:r>
            <a:r>
              <a:rPr lang="ru-RU" sz="3600" b="1" dirty="0">
                <a:latin typeface="Times New Roman"/>
                <a:ea typeface="Calibri"/>
                <a:cs typeface="Times New Roman"/>
              </a:rPr>
              <a:t>слитно</a:t>
            </a:r>
            <a:endParaRPr lang="ru-RU" sz="36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6134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Пользователь\Desktop\для презентации\картинки\126_27486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797152"/>
            <a:ext cx="1008112" cy="1729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908720"/>
            <a:ext cx="8064896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>
              <a:lnSpc>
                <a:spcPct val="115000"/>
              </a:lnSpc>
              <a:spcAft>
                <a:spcPts val="0"/>
              </a:spcAft>
            </a:pPr>
            <a:r>
              <a:rPr lang="ru-RU" sz="4000" b="1" dirty="0">
                <a:latin typeface="Times New Roman"/>
                <a:ea typeface="Calibri"/>
                <a:cs typeface="Times New Roman"/>
              </a:rPr>
              <a:t>а</a:t>
            </a:r>
            <a:r>
              <a:rPr lang="ru-RU" sz="4000" b="1" dirty="0" smtClean="0">
                <a:latin typeface="Times New Roman"/>
                <a:ea typeface="Calibri"/>
                <a:cs typeface="Times New Roman"/>
              </a:rPr>
              <a:t>).(</a:t>
            </a:r>
            <a:r>
              <a:rPr lang="ru-RU" sz="4000" b="1" dirty="0">
                <a:latin typeface="Times New Roman"/>
                <a:ea typeface="Calibri"/>
                <a:cs typeface="Times New Roman"/>
              </a:rPr>
              <a:t>При)шла тёплая весна.</a:t>
            </a:r>
            <a:endParaRPr lang="ru-RU" sz="4000" dirty="0">
              <a:latin typeface="Calibri"/>
              <a:ea typeface="Calibri"/>
              <a:cs typeface="Times New Roman"/>
            </a:endParaRPr>
          </a:p>
          <a:p>
            <a:pPr marL="914400">
              <a:lnSpc>
                <a:spcPct val="115000"/>
              </a:lnSpc>
              <a:spcAft>
                <a:spcPts val="0"/>
              </a:spcAft>
            </a:pPr>
            <a:r>
              <a:rPr lang="ru-RU" sz="4000" b="1" dirty="0">
                <a:latin typeface="Times New Roman"/>
                <a:ea typeface="Calibri"/>
                <a:cs typeface="Times New Roman"/>
              </a:rPr>
              <a:t>б</a:t>
            </a:r>
            <a:r>
              <a:rPr lang="ru-RU" sz="4000" b="1" dirty="0" smtClean="0">
                <a:latin typeface="Times New Roman"/>
                <a:ea typeface="Calibri"/>
                <a:cs typeface="Times New Roman"/>
              </a:rPr>
              <a:t>).(</a:t>
            </a:r>
            <a:r>
              <a:rPr lang="ru-RU" sz="4000" b="1" dirty="0">
                <a:latin typeface="Times New Roman"/>
                <a:ea typeface="Calibri"/>
                <a:cs typeface="Times New Roman"/>
              </a:rPr>
              <a:t>На)реке треснул лёд.</a:t>
            </a:r>
            <a:endParaRPr lang="ru-RU" sz="4000" dirty="0">
              <a:latin typeface="Calibri"/>
              <a:ea typeface="Calibri"/>
              <a:cs typeface="Times New Roman"/>
            </a:endParaRPr>
          </a:p>
          <a:p>
            <a:pPr marL="914400">
              <a:lnSpc>
                <a:spcPct val="115000"/>
              </a:lnSpc>
              <a:spcAft>
                <a:spcPts val="0"/>
              </a:spcAft>
            </a:pPr>
            <a:r>
              <a:rPr lang="ru-RU" sz="4000" b="1" dirty="0">
                <a:latin typeface="Times New Roman"/>
                <a:ea typeface="Calibri"/>
                <a:cs typeface="Times New Roman"/>
              </a:rPr>
              <a:t>в</a:t>
            </a:r>
            <a:r>
              <a:rPr lang="ru-RU" sz="4000" b="1" dirty="0" smtClean="0">
                <a:latin typeface="Times New Roman"/>
                <a:ea typeface="Calibri"/>
                <a:cs typeface="Times New Roman"/>
              </a:rPr>
              <a:t>).(</a:t>
            </a:r>
            <a:r>
              <a:rPr lang="ru-RU" sz="4000" b="1" dirty="0">
                <a:latin typeface="Times New Roman"/>
                <a:ea typeface="Calibri"/>
                <a:cs typeface="Times New Roman"/>
              </a:rPr>
              <a:t>По)воде поплыли льдины.</a:t>
            </a:r>
            <a:endParaRPr lang="ru-RU" sz="4000" dirty="0">
              <a:latin typeface="Calibri"/>
              <a:ea typeface="Calibri"/>
              <a:cs typeface="Times New Roman"/>
            </a:endParaRPr>
          </a:p>
          <a:p>
            <a:pPr marL="914400">
              <a:lnSpc>
                <a:spcPct val="115000"/>
              </a:lnSpc>
              <a:spcAft>
                <a:spcPts val="1000"/>
              </a:spcAft>
            </a:pPr>
            <a:r>
              <a:rPr lang="ru-RU" sz="4000" b="1" dirty="0">
                <a:latin typeface="Times New Roman"/>
                <a:ea typeface="Calibri"/>
                <a:cs typeface="Times New Roman"/>
              </a:rPr>
              <a:t>г</a:t>
            </a:r>
            <a:r>
              <a:rPr lang="ru-RU" sz="4000" b="1" dirty="0" smtClean="0">
                <a:latin typeface="Times New Roman"/>
                <a:ea typeface="Calibri"/>
                <a:cs typeface="Times New Roman"/>
              </a:rPr>
              <a:t>).(</a:t>
            </a:r>
            <a:r>
              <a:rPr lang="ru-RU" sz="4000" b="1" dirty="0">
                <a:latin typeface="Times New Roman"/>
                <a:ea typeface="Calibri"/>
                <a:cs typeface="Times New Roman"/>
              </a:rPr>
              <a:t>Над)рекой кружили птицы.</a:t>
            </a:r>
            <a:endParaRPr lang="ru-RU" sz="40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7081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9377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Пользователь\Desktop\для презентации\картинки\126_27486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04" y="4949552"/>
            <a:ext cx="1008112" cy="1729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9904" y="332656"/>
            <a:ext cx="8488560" cy="61134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algn="ctr">
              <a:lnSpc>
                <a:spcPct val="115000"/>
              </a:lnSpc>
              <a:spcAft>
                <a:spcPts val="0"/>
              </a:spcAft>
            </a:pPr>
            <a:r>
              <a:rPr lang="ru-RU" sz="3600" b="1" dirty="0">
                <a:latin typeface="Times New Roman"/>
                <a:ea typeface="Calibri"/>
                <a:cs typeface="Times New Roman"/>
              </a:rPr>
              <a:t>Самостоятельная работа</a:t>
            </a:r>
            <a:endParaRPr lang="ru-RU" sz="3600" dirty="0">
              <a:latin typeface="Calibri"/>
              <a:ea typeface="Calibri"/>
              <a:cs typeface="Times New Roman"/>
            </a:endParaRPr>
          </a:p>
          <a:p>
            <a:pPr marL="914400">
              <a:lnSpc>
                <a:spcPct val="115000"/>
              </a:lnSpc>
              <a:spcAft>
                <a:spcPts val="1000"/>
              </a:spcAft>
            </a:pPr>
            <a:r>
              <a:rPr lang="ru-RU" sz="2800" b="1" u="sng" dirty="0">
                <a:solidFill>
                  <a:schemeClr val="accent3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Зелёная дорожка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. Запиши слова, раскрывая скобки</a:t>
            </a:r>
            <a:r>
              <a:rPr lang="ru-RU" sz="2400" b="1" dirty="0">
                <a:latin typeface="Times New Roman"/>
                <a:ea typeface="Calibri"/>
                <a:cs typeface="Times New Roman"/>
              </a:rPr>
              <a:t>:(по)двору,(с)вернула,(за)рекой,(на)летела,(</a:t>
            </a:r>
            <a:r>
              <a:rPr lang="ru-RU" sz="2400" b="1" dirty="0" smtClean="0">
                <a:latin typeface="Times New Roman"/>
                <a:ea typeface="Calibri"/>
                <a:cs typeface="Times New Roman"/>
              </a:rPr>
              <a:t>под)снегом.</a:t>
            </a:r>
          </a:p>
          <a:p>
            <a:pPr marL="914400">
              <a:lnSpc>
                <a:spcPct val="115000"/>
              </a:lnSpc>
              <a:spcAft>
                <a:spcPts val="1000"/>
              </a:spcAft>
            </a:pPr>
            <a:r>
              <a:rPr lang="ru-RU" sz="2800" b="1" u="sng" dirty="0" smtClean="0">
                <a:solidFill>
                  <a:schemeClr val="accent5"/>
                </a:solidFill>
                <a:effectLst/>
                <a:latin typeface="Times New Roman"/>
                <a:ea typeface="Calibri"/>
                <a:cs typeface="Times New Roman"/>
              </a:rPr>
              <a:t>Жёлтая  дорожка. </a:t>
            </a:r>
            <a:r>
              <a:rPr lang="ru-RU" sz="2800" b="1" dirty="0" smtClean="0">
                <a:effectLst/>
                <a:latin typeface="Times New Roman"/>
                <a:ea typeface="Calibri"/>
                <a:cs typeface="Times New Roman"/>
              </a:rPr>
              <a:t>Запиши предложение, раскрывая скобки:</a:t>
            </a:r>
          </a:p>
          <a:p>
            <a:pPr marL="914400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 smtClean="0">
                <a:latin typeface="Times New Roman"/>
                <a:ea typeface="Calibri"/>
                <a:cs typeface="Times New Roman"/>
              </a:rPr>
              <a:t>Лодка (от)чалила (от )берега и завернула (за)лес.</a:t>
            </a:r>
          </a:p>
          <a:p>
            <a:pPr marL="914400">
              <a:lnSpc>
                <a:spcPct val="115000"/>
              </a:lnSpc>
              <a:spcAft>
                <a:spcPts val="1000"/>
              </a:spcAft>
            </a:pPr>
            <a:r>
              <a:rPr lang="ru-RU" sz="2800" b="1" u="sng" dirty="0" smtClean="0">
                <a:solidFill>
                  <a:srgbClr val="FF0000"/>
                </a:solidFill>
                <a:effectLst/>
                <a:latin typeface="Times New Roman"/>
                <a:ea typeface="Calibri"/>
                <a:cs typeface="Times New Roman"/>
              </a:rPr>
              <a:t>Красная дорожка. </a:t>
            </a:r>
            <a:r>
              <a:rPr lang="ru-RU" sz="2800" b="1" dirty="0" smtClean="0">
                <a:effectLst/>
                <a:latin typeface="Times New Roman"/>
                <a:ea typeface="Calibri"/>
                <a:cs typeface="Times New Roman"/>
              </a:rPr>
              <a:t>Вставь подходящие по смыслу </a:t>
            </a:r>
            <a:r>
              <a:rPr lang="ru-RU" sz="2800" b="1" dirty="0" err="1" smtClean="0">
                <a:effectLst/>
                <a:latin typeface="Times New Roman"/>
                <a:ea typeface="Calibri"/>
                <a:cs typeface="Times New Roman"/>
              </a:rPr>
              <a:t>прелоги</a:t>
            </a:r>
            <a:r>
              <a:rPr lang="ru-RU" sz="2800" b="1" dirty="0" smtClean="0">
                <a:effectLst/>
                <a:latin typeface="Times New Roman"/>
                <a:ea typeface="Calibri"/>
                <a:cs typeface="Times New Roman"/>
              </a:rPr>
              <a:t> и приставки:</a:t>
            </a:r>
          </a:p>
          <a:p>
            <a:pPr marL="914400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 smtClean="0">
                <a:latin typeface="Times New Roman"/>
                <a:ea typeface="Calibri"/>
                <a:cs typeface="Times New Roman"/>
              </a:rPr>
              <a:t>…катилась…небо синяя туча и…шумела</a:t>
            </a:r>
            <a:endParaRPr lang="ru-RU" sz="2400" b="1" dirty="0" smtClean="0">
              <a:effectLst/>
              <a:latin typeface="Times New Roman"/>
              <a:ea typeface="Calibri"/>
              <a:cs typeface="Times New Roman"/>
            </a:endParaRPr>
          </a:p>
          <a:p>
            <a:pPr marL="914400">
              <a:lnSpc>
                <a:spcPct val="115000"/>
              </a:lnSpc>
              <a:spcAft>
                <a:spcPts val="1000"/>
              </a:spcAft>
            </a:pPr>
            <a:endParaRPr lang="ru-RU" sz="28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6586369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Пользователь\Desktop\для презентации\картинки\126_27486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797152"/>
            <a:ext cx="1008112" cy="1729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11560" y="332656"/>
            <a:ext cx="8352928" cy="5405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lvl="0" algn="ctr">
              <a:lnSpc>
                <a:spcPct val="115000"/>
              </a:lnSpc>
            </a:pPr>
            <a:r>
              <a:rPr lang="ru-RU" sz="36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Самостоятельная </a:t>
            </a:r>
            <a:r>
              <a:rPr lang="ru-RU" sz="36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работа</a:t>
            </a:r>
          </a:p>
          <a:p>
            <a:pPr marL="914400" lvl="0" algn="ctr">
              <a:lnSpc>
                <a:spcPct val="115000"/>
              </a:lnSpc>
            </a:pPr>
            <a:r>
              <a:rPr lang="ru-RU" sz="36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(проверка)</a:t>
            </a:r>
          </a:p>
          <a:p>
            <a:pPr marL="914400" lvl="0">
              <a:lnSpc>
                <a:spcPct val="115000"/>
              </a:lnSpc>
              <a:spcAft>
                <a:spcPts val="1000"/>
              </a:spcAft>
            </a:pPr>
            <a:r>
              <a:rPr lang="ru-RU" sz="2800" b="1" u="sng" dirty="0">
                <a:solidFill>
                  <a:srgbClr val="5BD078">
                    <a:lumMod val="75000"/>
                  </a:srgbClr>
                </a:solidFill>
                <a:latin typeface="Times New Roman"/>
                <a:ea typeface="Calibri"/>
                <a:cs typeface="Times New Roman"/>
              </a:rPr>
              <a:t>Зелёная дорожка</a:t>
            </a:r>
            <a:r>
              <a:rPr lang="ru-RU" sz="28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ru-RU" sz="24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По  двору , свернула , за рекой , налетела , под снегом</a:t>
            </a:r>
            <a:r>
              <a:rPr lang="ru-RU" sz="24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.</a:t>
            </a:r>
          </a:p>
          <a:p>
            <a:pPr marL="914400" lvl="0">
              <a:lnSpc>
                <a:spcPct val="115000"/>
              </a:lnSpc>
              <a:spcAft>
                <a:spcPts val="1000"/>
              </a:spcAft>
            </a:pPr>
            <a:r>
              <a:rPr lang="ru-RU" sz="2800" b="1" u="sng" dirty="0">
                <a:solidFill>
                  <a:srgbClr val="F5C040"/>
                </a:solidFill>
                <a:latin typeface="Times New Roman"/>
                <a:ea typeface="Calibri"/>
                <a:cs typeface="Times New Roman"/>
              </a:rPr>
              <a:t>Жёлтая  дорожка. </a:t>
            </a:r>
            <a:endParaRPr lang="ru-RU" sz="2800" b="1" dirty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 marL="914400" lvl="0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Лодка отчалила от берега </a:t>
            </a:r>
            <a:r>
              <a:rPr lang="ru-RU" sz="24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и завернула </a:t>
            </a:r>
            <a:r>
              <a:rPr lang="ru-RU" sz="24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за лес</a:t>
            </a:r>
            <a:r>
              <a:rPr lang="ru-RU" sz="24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.</a:t>
            </a:r>
          </a:p>
          <a:p>
            <a:pPr marL="914400" lvl="0">
              <a:lnSpc>
                <a:spcPct val="115000"/>
              </a:lnSpc>
              <a:spcAft>
                <a:spcPts val="1000"/>
              </a:spcAft>
            </a:pPr>
            <a:r>
              <a:rPr lang="ru-RU" sz="2800" b="1" u="sng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Красная дорожка. </a:t>
            </a:r>
            <a:endParaRPr lang="ru-RU" sz="2800" b="1" dirty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 marL="914400" lvl="0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Выкатилась на небо </a:t>
            </a:r>
            <a:r>
              <a:rPr lang="ru-RU" sz="24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синяя туча </a:t>
            </a:r>
            <a:r>
              <a:rPr lang="ru-RU" sz="24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зашумела.</a:t>
            </a:r>
            <a:endParaRPr lang="ru-RU" sz="2400" b="1" dirty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 marL="914400" lvl="0" algn="ctr">
              <a:lnSpc>
                <a:spcPct val="115000"/>
              </a:lnSpc>
            </a:pPr>
            <a:endParaRPr lang="ru-RU" sz="36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05644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143"/>
            <a:ext cx="9144000" cy="68308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7061398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</TotalTime>
  <Words>259</Words>
  <Application>Microsoft Office PowerPoint</Application>
  <PresentationFormat>Экран (4:3)</PresentationFormat>
  <Paragraphs>56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Волна</vt:lpstr>
      <vt:lpstr>Урок русского языка</vt:lpstr>
      <vt:lpstr>Словарная работа</vt:lpstr>
      <vt:lpstr>Презентация PowerPoint</vt:lpstr>
      <vt:lpstr>РЕБУС</vt:lpstr>
      <vt:lpstr>Сосна  апрель сссСосна  апрель сссссссссссссСоснасо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19</cp:revision>
  <dcterms:created xsi:type="dcterms:W3CDTF">2022-04-12T21:32:56Z</dcterms:created>
  <dcterms:modified xsi:type="dcterms:W3CDTF">2022-04-14T00:23:21Z</dcterms:modified>
</cp:coreProperties>
</file>