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59" r:id="rId5"/>
    <p:sldId id="261" r:id="rId6"/>
    <p:sldId id="258" r:id="rId7"/>
    <p:sldId id="260" r:id="rId8"/>
    <p:sldId id="266" r:id="rId9"/>
    <p:sldId id="267" r:id="rId10"/>
    <p:sldId id="269" r:id="rId11"/>
    <p:sldId id="270" r:id="rId12"/>
    <p:sldId id="271" r:id="rId13"/>
    <p:sldId id="272" r:id="rId14"/>
    <p:sldId id="273" r:id="rId15"/>
    <p:sldId id="265" r:id="rId16"/>
    <p:sldId id="262" r:id="rId17"/>
    <p:sldId id="274" r:id="rId18"/>
    <p:sldId id="264" r:id="rId19"/>
    <p:sldId id="263" r:id="rId20"/>
    <p:sldId id="275" r:id="rId21"/>
    <p:sldId id="27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0A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08" autoAdjust="0"/>
    <p:restoredTop sz="94434" autoAdjust="0"/>
  </p:normalViewPr>
  <p:slideViewPr>
    <p:cSldViewPr snapToGrid="0">
      <p:cViewPr varScale="1">
        <p:scale>
          <a:sx n="51" d="100"/>
          <a:sy n="51" d="100"/>
        </p:scale>
        <p:origin x="58" y="5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639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932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192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518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760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666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402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981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7088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375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177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7600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7E9D2-2454-459F-BD21-E5FCEAF76DA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41B3B-5DBA-4162-AEC6-E64A6234AF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111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9.png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2.png"/><Relationship Id="rId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21.png"/><Relationship Id="rId4" Type="http://schemas.microsoft.com/office/2007/relationships/hdphoto" Target="../media/hdphoto8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jpeg"/><Relationship Id="rId7" Type="http://schemas.microsoft.com/office/2007/relationships/hdphoto" Target="../media/hdphoto1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microsoft.com/office/2007/relationships/hdphoto" Target="../media/hdphoto10.wdp"/><Relationship Id="rId4" Type="http://schemas.openxmlformats.org/officeDocument/2006/relationships/image" Target="../media/image24.png"/><Relationship Id="rId9" Type="http://schemas.microsoft.com/office/2007/relationships/hdphoto" Target="../media/hdphoto12.wdp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5" Type="http://schemas.openxmlformats.org/officeDocument/2006/relationships/image" Target="../media/image28.png"/><Relationship Id="rId4" Type="http://schemas.microsoft.com/office/2007/relationships/hdphoto" Target="../media/hdphoto13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microsoft.com/office/2007/relationships/hdphoto" Target="../media/hdphoto16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8.wdp"/><Relationship Id="rId5" Type="http://schemas.openxmlformats.org/officeDocument/2006/relationships/image" Target="../media/image33.png"/><Relationship Id="rId4" Type="http://schemas.microsoft.com/office/2007/relationships/hdphoto" Target="../media/hdphoto17.wdp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21.wdp"/><Relationship Id="rId13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12" Type="http://schemas.microsoft.com/office/2007/relationships/hdphoto" Target="../media/hdphoto23.wdp"/><Relationship Id="rId2" Type="http://schemas.openxmlformats.org/officeDocument/2006/relationships/image" Target="../media/image4.jpeg"/><Relationship Id="rId16" Type="http://schemas.microsoft.com/office/2007/relationships/hdphoto" Target="../media/hdphoto25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0.wdp"/><Relationship Id="rId11" Type="http://schemas.openxmlformats.org/officeDocument/2006/relationships/image" Target="../media/image38.png"/><Relationship Id="rId5" Type="http://schemas.openxmlformats.org/officeDocument/2006/relationships/image" Target="../media/image35.png"/><Relationship Id="rId15" Type="http://schemas.openxmlformats.org/officeDocument/2006/relationships/image" Target="../media/image40.png"/><Relationship Id="rId10" Type="http://schemas.microsoft.com/office/2007/relationships/hdphoto" Target="../media/hdphoto22.wdp"/><Relationship Id="rId4" Type="http://schemas.microsoft.com/office/2007/relationships/hdphoto" Target="../media/hdphoto19.wdp"/><Relationship Id="rId9" Type="http://schemas.openxmlformats.org/officeDocument/2006/relationships/image" Target="../media/image37.png"/><Relationship Id="rId14" Type="http://schemas.microsoft.com/office/2007/relationships/hdphoto" Target="../media/hdphoto24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" TargetMode="External"/><Relationship Id="rId2" Type="http://schemas.openxmlformats.org/officeDocument/2006/relationships/hyperlink" Target="http://urok-kultury.ru/stil-fentezi-v-iskusstv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alphaModFix amt="7600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48549" y="2330321"/>
            <a:ext cx="8499443" cy="923330"/>
          </a:xfrm>
          <a:prstGeom prst="rect">
            <a:avLst/>
          </a:prstGeom>
          <a:noFill/>
          <a:ln>
            <a:noFill/>
          </a:ln>
          <a:effectLst>
            <a:glow>
              <a:schemeClr val="accent1"/>
            </a:glow>
            <a:outerShdw sx="1000" sy="1000" algn="ctr" rotWithShape="0">
              <a:schemeClr val="bg1"/>
            </a:outerShdw>
            <a:reflection endPos="0" dir="5400000" sy="-100000" algn="bl" rotWithShape="0"/>
          </a:effec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effectLst>
                  <a:outerShdw sx="1000" sy="1000" algn="ctr" rotWithShape="0">
                    <a:schemeClr val="tx2">
                      <a:lumMod val="60000"/>
                      <a:lumOff val="40000"/>
                    </a:schemeClr>
                  </a:outerShdw>
                  <a:reflection blurRad="114300" stA="27000" endPos="67000" dist="50800" dir="5400000" sy="-100000" algn="bl" rotWithShape="0"/>
                </a:effectLst>
                <a:latin typeface="Comic Sans MS" panose="030F0702030302020204" pitchFamily="66" charset="0"/>
              </a:rPr>
              <a:t>Изображение и фантазия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sx="1000" sy="1000" algn="ctr" rotWithShape="0">
                  <a:schemeClr val="tx2">
                    <a:lumMod val="60000"/>
                    <a:lumOff val="40000"/>
                  </a:schemeClr>
                </a:outerShdw>
                <a:reflection blurRad="114300" stA="27000" endPos="67000" dist="50800" dir="5400000" sy="-100000" algn="bl" rotWithShape="0"/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381104" y="5948286"/>
            <a:ext cx="4716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Учитель: Кравчук  Марина Александровна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542" y="538787"/>
            <a:ext cx="4524375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21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200" y="2103621"/>
            <a:ext cx="103232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anose="030F0702030302020204" pitchFamily="66" charset="0"/>
              </a:rPr>
              <a:t>Фэнтези</a:t>
            </a: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anose="030F0702030302020204" pitchFamily="66" charset="0"/>
              </a:rPr>
              <a:t> (англ. </a:t>
            </a:r>
            <a:r>
              <a:rPr lang="ru-RU" sz="20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anose="030F0702030302020204" pitchFamily="66" charset="0"/>
              </a:rPr>
              <a:t>fantasy</a:t>
            </a: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anose="030F0702030302020204" pitchFamily="66" charset="0"/>
              </a:rPr>
              <a:t> – </a:t>
            </a:r>
            <a:r>
              <a:rPr lang="ru-RU" sz="2000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anose="030F0702030302020204" pitchFamily="66" charset="0"/>
              </a:rPr>
              <a:t>фантазия</a:t>
            </a: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anose="030F0702030302020204" pitchFamily="66" charset="0"/>
              </a:rPr>
              <a:t>) – направление изобразительного </a:t>
            </a:r>
            <a:r>
              <a:rPr lang="ru-RU" sz="2000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anose="030F0702030302020204" pitchFamily="66" charset="0"/>
              </a:rPr>
              <a:t>искусства</a:t>
            </a: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anose="030F0702030302020204" pitchFamily="66" charset="0"/>
              </a:rPr>
              <a:t>, в котором используются образы из художественных фантастических произведений, мифологии и личной </a:t>
            </a:r>
            <a:r>
              <a:rPr lang="ru-RU" sz="2000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anose="030F0702030302020204" pitchFamily="66" charset="0"/>
              </a:rPr>
              <a:t>фантазии</a:t>
            </a: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anose="030F0702030302020204" pitchFamily="66" charset="0"/>
              </a:rPr>
              <a:t> автора</a:t>
            </a:r>
            <a:r>
              <a:rPr lang="ru-RU" sz="2000" b="0" i="0" dirty="0" smtClean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12097" y="791695"/>
            <a:ext cx="473719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22225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latin typeface="Comic Sans MS" panose="030F0702030302020204" pitchFamily="66" charset="0"/>
              </a:rPr>
              <a:t>Что такое фантазия?</a:t>
            </a:r>
            <a:endParaRPr lang="ru-RU" sz="3600" dirty="0">
              <a:ln w="22225">
                <a:solidFill>
                  <a:schemeClr val="bg2">
                    <a:lumMod val="10000"/>
                  </a:schemeClr>
                </a:solidFill>
                <a:prstDash val="solid"/>
              </a:ln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14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74671" y="59961"/>
            <a:ext cx="32928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Иллюстрация</a:t>
            </a:r>
            <a:endParaRPr lang="ru-RU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63890" y="662437"/>
            <a:ext cx="868430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i="0" dirty="0" smtClean="0">
                <a:effectLst/>
                <a:latin typeface="Comic Sans MS" panose="030F0702030302020204" pitchFamily="66" charset="0"/>
              </a:rPr>
              <a:t>  </a:t>
            </a:r>
            <a:r>
              <a:rPr lang="ru-RU" dirty="0">
                <a:latin typeface="Comic Sans MS" panose="030F0702030302020204" pitchFamily="66" charset="0"/>
              </a:rPr>
              <a:t>Р</a:t>
            </a:r>
            <a:r>
              <a:rPr lang="ru-RU" dirty="0" smtClean="0">
                <a:effectLst/>
                <a:latin typeface="Comic Sans MS" panose="030F0702030302020204" pitchFamily="66" charset="0"/>
              </a:rPr>
              <a:t>исунок</a:t>
            </a:r>
            <a:r>
              <a:rPr lang="ru-RU" b="0" i="0" dirty="0" smtClean="0">
                <a:effectLst/>
                <a:latin typeface="Comic Sans MS" panose="030F0702030302020204" pitchFamily="66" charset="0"/>
              </a:rPr>
              <a:t>, фотография, гравюра или другое изображение, поясняющее текст. Происхождение слова "</a:t>
            </a:r>
            <a:r>
              <a:rPr lang="ru-RU" b="1" i="0" dirty="0" smtClean="0">
                <a:effectLst/>
                <a:latin typeface="Comic Sans MS" panose="030F0702030302020204" pitchFamily="66" charset="0"/>
              </a:rPr>
              <a:t>иллюстрация</a:t>
            </a:r>
            <a:r>
              <a:rPr lang="ru-RU" b="0" i="0" dirty="0" smtClean="0">
                <a:effectLst/>
                <a:latin typeface="Comic Sans MS" panose="030F0702030302020204" pitchFamily="66" charset="0"/>
              </a:rPr>
              <a:t>" - от позднего среднего английского</a:t>
            </a:r>
            <a:r>
              <a:rPr lang="ru-RU" dirty="0">
                <a:latin typeface="Comic Sans MS" panose="030F0702030302020204" pitchFamily="66" charset="0"/>
              </a:rPr>
              <a:t> (в смысле "просветление; духовное или интеллектуальное просветление</a:t>
            </a:r>
            <a:r>
              <a:rPr lang="ru-RU" dirty="0" smtClean="0">
                <a:latin typeface="Comic Sans MS" panose="030F0702030302020204" pitchFamily="66" charset="0"/>
              </a:rPr>
              <a:t>")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Comic Sans MS" panose="030F0702030302020204" pitchFamily="66" charset="0"/>
              </a:rPr>
              <a:t>  Иллюстрации </a:t>
            </a:r>
            <a:r>
              <a:rPr lang="ru-RU" dirty="0">
                <a:latin typeface="Comic Sans MS" panose="030F0702030302020204" pitchFamily="66" charset="0"/>
              </a:rPr>
              <a:t>служат передаче эмоциональной атмосферы художественного произведения, визуализации героев повествования, демонстрации объектов, описываемых в книге (ботаническая иллюстрация), отображения пошаговых инструкций в технической документации (техническая иллюстрация).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Comic Sans MS" panose="030F0702030302020204" pitchFamily="66" charset="0"/>
              </a:rPr>
              <a:t>  Иллюстрации </a:t>
            </a:r>
            <a:r>
              <a:rPr lang="ru-RU" dirty="0">
                <a:latin typeface="Comic Sans MS" panose="030F0702030302020204" pitchFamily="66" charset="0"/>
              </a:rPr>
              <a:t>используют для уточнения сложных понятий или предметов, которые трудно описать с помощью текста, что является причиной большого количества иллюстраций в детских книгах, также могут использоваться в рекламе, поздравительных открытках, плакатах, книгах, графических романах, </a:t>
            </a:r>
            <a:r>
              <a:rPr lang="ru-RU" dirty="0" err="1">
                <a:latin typeface="Comic Sans MS" panose="030F0702030302020204" pitchFamily="66" charset="0"/>
              </a:rPr>
              <a:t>раскадровках</a:t>
            </a:r>
            <a:r>
              <a:rPr lang="ru-RU" dirty="0">
                <a:latin typeface="Comic Sans MS" panose="030F0702030302020204" pitchFamily="66" charset="0"/>
              </a:rPr>
              <a:t>, журналах, газетах.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69" y="1028260"/>
            <a:ext cx="3544221" cy="4188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035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6273" y="1754743"/>
            <a:ext cx="1084446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0" dirty="0" smtClean="0">
                <a:effectLst/>
                <a:latin typeface="Comic Sans MS" panose="030F0702030302020204" pitchFamily="66" charset="0"/>
              </a:rPr>
              <a:t>Стилизация</a:t>
            </a:r>
            <a:r>
              <a:rPr lang="ru-RU" sz="2800" b="0" i="0" dirty="0" smtClean="0">
                <a:effectLst/>
                <a:latin typeface="Comic Sans MS" panose="030F0702030302020204" pitchFamily="66" charset="0"/>
              </a:rPr>
              <a:t> — понятие, производное от термина "стиль".</a:t>
            </a:r>
          </a:p>
          <a:p>
            <a:pPr algn="just"/>
            <a:r>
              <a:rPr lang="ru-RU" sz="2800" b="0" i="0" dirty="0" smtClean="0">
                <a:effectLst/>
                <a:latin typeface="Comic Sans MS" panose="030F0702030302020204" pitchFamily="66" charset="0"/>
              </a:rPr>
              <a:t> В изобразительном и декоративном искусстве — творческий метод, основанный на отношениях: </a:t>
            </a:r>
            <a:r>
              <a:rPr lang="ru-RU" sz="2800" b="1" i="0" dirty="0" smtClean="0">
                <a:effectLst/>
                <a:latin typeface="Comic Sans MS" panose="030F0702030302020204" pitchFamily="66" charset="0"/>
              </a:rPr>
              <a:t>стилизуемый</a:t>
            </a:r>
            <a:r>
              <a:rPr lang="ru-RU" sz="2800" b="0" i="0" dirty="0" smtClean="0">
                <a:effectLst/>
                <a:latin typeface="Comic Sans MS" panose="030F0702030302020204" pitchFamily="66" charset="0"/>
              </a:rPr>
              <a:t> образец - </a:t>
            </a:r>
            <a:r>
              <a:rPr lang="ru-RU" sz="2800" b="1" i="0" dirty="0" smtClean="0">
                <a:effectLst/>
                <a:latin typeface="Comic Sans MS" panose="030F0702030302020204" pitchFamily="66" charset="0"/>
              </a:rPr>
              <a:t>стилизующая</a:t>
            </a:r>
            <a:r>
              <a:rPr lang="ru-RU" sz="2800" b="0" i="0" dirty="0" smtClean="0">
                <a:effectLst/>
                <a:latin typeface="Comic Sans MS" panose="030F0702030302020204" pitchFamily="66" charset="0"/>
              </a:rPr>
              <a:t> композиция.</a:t>
            </a:r>
            <a:endParaRPr lang="ru-RU" sz="2800" b="0" i="0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86525" y="627172"/>
            <a:ext cx="76039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800" dirty="0" smtClean="0">
                <a:ln w="0"/>
                <a:latin typeface="Comic Sans MS" panose="030F0702030302020204" pitchFamily="66" charset="0"/>
              </a:rPr>
              <a:t>Стилизация</a:t>
            </a:r>
            <a:endParaRPr lang="ru-RU" sz="4800" dirty="0">
              <a:ln w="0"/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349" y="2347891"/>
            <a:ext cx="4027427" cy="5205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66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577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1" y="-356938"/>
            <a:ext cx="4082567" cy="72149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82566" y="288758"/>
            <a:ext cx="7596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Comic Sans MS" panose="030F0702030302020204" pitchFamily="66" charset="0"/>
              </a:rPr>
              <a:t>Что нужно знать когда стилизуешь предметы:</a:t>
            </a:r>
            <a:endParaRPr lang="ru-RU" sz="2400" b="1" dirty="0"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82566" y="1104951"/>
            <a:ext cx="810943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Comic Sans MS" panose="030F0702030302020204" pitchFamily="66" charset="0"/>
              </a:rPr>
              <a:t>отобрать существенные характеристики;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Comic Sans MS" panose="030F0702030302020204" pitchFamily="66" charset="0"/>
              </a:rPr>
              <a:t>использовать прием гиперболизации (т.е. преувеличение, выделение какого-то одного, но индивидуального качества объекта) отдельных элементов;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Comic Sans MS" panose="030F0702030302020204" pitchFamily="66" charset="0"/>
              </a:rPr>
              <a:t>отказаться от второстепенных, маловыразительных деталей;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Comic Sans MS" panose="030F0702030302020204" pitchFamily="66" charset="0"/>
              </a:rPr>
              <a:t>создать органическое единство орнамента и пластической формы.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Comic Sans MS" panose="030F0702030302020204" pitchFamily="66" charset="0"/>
              </a:rPr>
              <a:t>Разработка орнаментального мотива может основываться не только на характеристиках природной формы, но и в значительной степени на представлении художника, его интуиции, воображении и фантазии.</a:t>
            </a:r>
            <a:endParaRPr lang="ru-RU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18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53731" y="584269"/>
            <a:ext cx="35498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cap="none" spc="0" dirty="0" smtClean="0">
                <a:ln w="22225">
                  <a:noFill/>
                  <a:prstDash val="solid"/>
                </a:ln>
                <a:effectLst/>
                <a:latin typeface="Comic Sans MS" panose="030F0702030302020204" pitchFamily="66" charset="0"/>
              </a:rPr>
              <a:t>Оригинал</a:t>
            </a:r>
            <a:endParaRPr lang="ru-RU" sz="3600" cap="none" spc="0" dirty="0">
              <a:ln w="22225">
                <a:noFill/>
                <a:prstDash val="solid"/>
              </a:ln>
              <a:effectLst/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294" y="1374556"/>
            <a:ext cx="3573379" cy="3573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231" y="3684466"/>
            <a:ext cx="3497179" cy="30313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6397419" y="584269"/>
            <a:ext cx="35525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>
                  <a:noFill/>
                </a:ln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Стилизованное</a:t>
            </a:r>
            <a:endParaRPr lang="ru-RU" sz="3600" b="0" cap="none" spc="0" dirty="0">
              <a:ln w="0">
                <a:noFill/>
              </a:ln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9782" y="1374556"/>
            <a:ext cx="5185797" cy="450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02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77" b="7081"/>
          <a:stretch/>
        </p:blipFill>
        <p:spPr>
          <a:xfrm>
            <a:off x="470569" y="1187115"/>
            <a:ext cx="5630778" cy="4315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018" y="270141"/>
            <a:ext cx="4058520" cy="6149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2620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5201" y="0"/>
            <a:ext cx="81012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Иван Яковлевич Билибин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315201" y="461665"/>
            <a:ext cx="4764504" cy="6038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Русский художник, книжный иллюстратор и театральный оформитель, участник объединения «Мир искусства». Модернист и любитель старины, рекламщик и сказочник, автор революционного двуглавого орла и патриот своей страны.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Родился: 16 августа 1876 г., </a:t>
            </a:r>
            <a:r>
              <a:rPr lang="ru-RU" sz="2000" dirty="0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Тарховка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Санкт-Петербургский уезд, Санкт-Петербургская губерния, Российская империя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Умер: 7 февраля 1942 г. (65 лет), Санкт-Петербург, РСФСР, СССР</a:t>
            </a:r>
            <a:endParaRPr lang="ru-RU" sz="20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314"/>
          <a:stretch/>
        </p:blipFill>
        <p:spPr>
          <a:xfrm>
            <a:off x="227194" y="230832"/>
            <a:ext cx="7033969" cy="5945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66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352223" y="107648"/>
            <a:ext cx="1254422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Иллюстрация к сказке «Василиса прекрасная»</a:t>
            </a:r>
            <a:endParaRPr lang="ru-RU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2645" y="6273225"/>
            <a:ext cx="31967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Белый всадник</a:t>
            </a:r>
            <a:endParaRPr lang="ru-RU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053351" y="6273224"/>
            <a:ext cx="190148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Баба-Яга</a:t>
            </a:r>
            <a:endParaRPr lang="ru-RU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738" y="753978"/>
            <a:ext cx="3685395" cy="55337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9311" y="813493"/>
            <a:ext cx="4257208" cy="5459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17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15485" y="201331"/>
            <a:ext cx="45427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Ви́ктор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Миха́йлович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Васнецо́в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815485" y="836421"/>
            <a:ext cx="59667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0" i="0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художник-живописец и архитектор, мастер исторической и фольклорной живописи. Васнецов является основоположником «неорусского стиля», преобразованного из исторического жанра и романтических тенденций, связанных с фольклором и символизмом. Творчество художника сыграло важную роль в развитии российского изобразительного </a:t>
            </a:r>
            <a:r>
              <a:rPr lang="ru-RU" sz="2000" b="0" i="0" dirty="0" err="1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СССРискусства</a:t>
            </a:r>
            <a:r>
              <a:rPr lang="ru-RU" sz="2000" b="0" i="0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от эпохи передвижничества к стилю модерн. Младший брат - художник Аполлинарий Васнецов.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0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Родился: </a:t>
            </a:r>
            <a:r>
              <a:rPr lang="ru-RU" sz="2000" b="0" i="0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15 мая 1848 г., </a:t>
            </a:r>
            <a:r>
              <a:rPr lang="ru-RU" sz="2000" b="0" i="0" u="none" strike="noStrike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Лопьял</a:t>
            </a:r>
            <a:endParaRPr lang="ru-RU" sz="2000" b="0" i="0" dirty="0" smtClean="0">
              <a:solidFill>
                <a:schemeClr val="bg2">
                  <a:lumMod val="2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0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Умер: </a:t>
            </a:r>
            <a:r>
              <a:rPr lang="ru-RU" sz="2000" b="0" i="0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23 июля 1926 г. (78 лет), </a:t>
            </a:r>
            <a:r>
              <a:rPr lang="ru-RU" sz="2000" b="0" i="0" u="none" strike="noStrike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Москва</a:t>
            </a:r>
            <a:r>
              <a:rPr lang="ru-RU" sz="2000" b="0" i="0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РСФСР, </a:t>
            </a:r>
            <a:endParaRPr lang="ru-RU" sz="2000" b="0" i="0" dirty="0">
              <a:solidFill>
                <a:schemeClr val="bg2">
                  <a:lumMod val="2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85" y="224114"/>
            <a:ext cx="4558571" cy="624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18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69205" y="5702721"/>
            <a:ext cx="42466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Сирин и Алконост</a:t>
            </a:r>
            <a:endParaRPr lang="ru-RU" sz="36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853" y="241721"/>
            <a:ext cx="10160000" cy="546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57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67921" y="6028918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 smtClean="0">
                <a:latin typeface="Comic Sans MS" panose="030F0702030302020204" pitchFamily="66" charset="0"/>
              </a:rPr>
              <a:t>Иван-Царевич на сером волке</a:t>
            </a:r>
            <a:endParaRPr lang="ru-RU" sz="3200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149" y="193546"/>
            <a:ext cx="6565693" cy="5603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83481" y="276281"/>
            <a:ext cx="4771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Врубель Михаил Александрович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18589" y="1037750"/>
            <a:ext cx="642383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художник рубежа XIX-XX веков, работавший практически во всех видах и жанрах изобразительного искусства: живописи, графике, декоративной скульптуре и театральном искусстве.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 1896 года был женат на известной певице Н. И.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Забеле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портреты которой неоднократно писал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Родился: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марта 1856 г., Омск, Российская империя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Умер: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апреля 1910 г. (54 года), Санкт-Петербург, Российская империя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82059" cy="685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01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16" y="158643"/>
            <a:ext cx="4110895" cy="64894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563" y="158643"/>
            <a:ext cx="6500734" cy="6500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39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7158" y="913098"/>
            <a:ext cx="924012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Причина следственной связи в изображение мифических существ, созданных художниками.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02082" y="2621258"/>
            <a:ext cx="4404843" cy="4500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13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989" y="327527"/>
            <a:ext cx="4700337" cy="62671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440727">
            <a:off x="1821722" y="352696"/>
            <a:ext cx="3040061" cy="2902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451" b="96966" l="6207" r="97931">
                        <a14:foregroundMark x1="31034" y1="83099" x2="31034" y2="83099"/>
                        <a14:backgroundMark x1="17931" y1="71506" x2="17931" y2="71939"/>
                        <a14:backgroundMark x1="17931" y1="79307" x2="17931" y2="79307"/>
                        <a14:backgroundMark x1="22759" y1="76273" x2="26897" y2="88732"/>
                        <a14:backgroundMark x1="8966" y1="87432" x2="19310" y2="87432"/>
                        <a14:backgroundMark x1="9655" y1="81365" x2="24828" y2="94800"/>
                        <a14:backgroundMark x1="51724" y1="74865" x2="47586" y2="78332"/>
                        <a14:backgroundMark x1="46897" y1="83965" x2="46207" y2="92633"/>
                        <a14:backgroundMark x1="47586" y1="82774" x2="48966" y2="75840"/>
                        <a14:backgroundMark x1="16552" y1="66306" x2="21379" y2="67606"/>
                        <a14:backgroundMark x1="22759" y1="70206" x2="22759" y2="70639"/>
                        <a14:backgroundMark x1="84828" y1="92199" x2="84828" y2="92199"/>
                        <a14:backgroundMark x1="84138" y1="85265" x2="84138" y2="85265"/>
                        <a14:backgroundMark x1="81379" y1="80173" x2="81379" y2="80173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08559" y="3135368"/>
            <a:ext cx="3822501" cy="38335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607" b="98253" l="0" r="1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271273">
            <a:off x="3271552" y="3924455"/>
            <a:ext cx="3619975" cy="2339164"/>
          </a:xfrm>
          <a:prstGeom prst="rect">
            <a:avLst/>
          </a:prstGeom>
        </p:spPr>
      </p:pic>
      <p:sp>
        <p:nvSpPr>
          <p:cNvPr id="9" name="Плюс 8"/>
          <p:cNvSpPr/>
          <p:nvPr/>
        </p:nvSpPr>
        <p:spPr>
          <a:xfrm>
            <a:off x="1738595" y="3172048"/>
            <a:ext cx="505708" cy="591032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люс 9"/>
          <p:cNvSpPr/>
          <p:nvPr/>
        </p:nvSpPr>
        <p:spPr>
          <a:xfrm>
            <a:off x="4097132" y="3172048"/>
            <a:ext cx="505708" cy="591032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 10"/>
          <p:cNvSpPr/>
          <p:nvPr/>
        </p:nvSpPr>
        <p:spPr>
          <a:xfrm>
            <a:off x="5983705" y="2534653"/>
            <a:ext cx="1251284" cy="1058779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95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25" b="96007" l="9645" r="93147">
                        <a14:backgroundMark x1="65228" y1="68229" x2="55838" y2="63889"/>
                        <a14:backgroundMark x1="54061" y1="56597" x2="51777" y2="52083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092" y="-475213"/>
            <a:ext cx="5392616" cy="7883621"/>
          </a:xfrm>
          <a:prstGeom prst="rect">
            <a:avLst/>
          </a:prstGeom>
        </p:spPr>
      </p:pic>
      <p:sp>
        <p:nvSpPr>
          <p:cNvPr id="3" name="Равно 2"/>
          <p:cNvSpPr/>
          <p:nvPr/>
        </p:nvSpPr>
        <p:spPr>
          <a:xfrm>
            <a:off x="6970428" y="3822491"/>
            <a:ext cx="1499015" cy="948250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685" b="96852" l="10000" r="67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7187" y="37597"/>
            <a:ext cx="457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люс 4"/>
          <p:cNvSpPr/>
          <p:nvPr/>
        </p:nvSpPr>
        <p:spPr>
          <a:xfrm>
            <a:off x="2863121" y="3565968"/>
            <a:ext cx="674557" cy="824458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17" b="98333" l="6278" r="461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541" y="136968"/>
            <a:ext cx="53863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79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471955"/>
            <a:ext cx="4443665" cy="6028572"/>
          </a:xfrm>
          <a:prstGeom prst="rect">
            <a:avLst/>
          </a:prstGeom>
          <a:effectLst>
            <a:outerShdw blurRad="50800" dist="50800" dir="1500000" sx="120000" sy="120000" algn="ctr" rotWithShape="0">
              <a:srgbClr val="000000">
                <a:alpha val="64000"/>
              </a:srgbClr>
            </a:outerShdw>
          </a:effectLst>
        </p:spPr>
      </p:pic>
      <p:sp>
        <p:nvSpPr>
          <p:cNvPr id="3" name="Плюс 2"/>
          <p:cNvSpPr/>
          <p:nvPr/>
        </p:nvSpPr>
        <p:spPr>
          <a:xfrm>
            <a:off x="4684295" y="2133601"/>
            <a:ext cx="1732547" cy="1892968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33937" y="975150"/>
            <a:ext cx="4555958" cy="454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34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3137" y="183098"/>
            <a:ext cx="3256548" cy="654873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740"/>
          <a:stretch/>
        </p:blipFill>
        <p:spPr>
          <a:xfrm>
            <a:off x="1010654" y="401838"/>
            <a:ext cx="5916729" cy="611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16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74988" y="0"/>
            <a:ext cx="332522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Задание:</a:t>
            </a:r>
            <a:endParaRPr lang="ru-RU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584775"/>
            <a:ext cx="119321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rgbClr val="333333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ыполнение на листе бумаги фантастического образа на выбор с передачей характерных особенностей, настроения. Примеры: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182" b="94636" l="10000" r="900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749" y="1297711"/>
            <a:ext cx="2308485" cy="56429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42985" y="1820338"/>
            <a:ext cx="4954827" cy="45977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61" y="3145284"/>
            <a:ext cx="3288467" cy="438462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99" b="92857" l="532" r="930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128" y="842114"/>
            <a:ext cx="4306832" cy="408497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914" b="100000" l="9195" r="100000">
                        <a14:backgroundMark x1="97126" y1="68421" x2="97126" y2="68421"/>
                        <a14:backgroundMark x1="97126" y1="51196" x2="99425" y2="68900"/>
                        <a14:backgroundMark x1="18391" y1="38278" x2="33333" y2="48325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93689" y="4372790"/>
            <a:ext cx="2038482" cy="245089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816" b="92229" l="9929" r="945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2451" y="3716928"/>
            <a:ext cx="3718185" cy="322374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3200" r="97200">
                        <a14:foregroundMark x1="5600" y1="35600" x2="5600" y2="35600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106" y="362114"/>
            <a:ext cx="3757079" cy="375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44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4145" y="184727"/>
            <a:ext cx="102431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Список литературы:</a:t>
            </a:r>
          </a:p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1.</a:t>
            </a:r>
            <a:r>
              <a:rPr lang="en-US" sz="3200" dirty="0"/>
              <a:t> </a:t>
            </a:r>
            <a:r>
              <a:rPr lang="en-US" sz="3200" dirty="0">
                <a:hlinkClick r:id="rId2"/>
              </a:rPr>
              <a:t>http://urok-kultury.ru/stil-fentezi-v-iskusstve</a:t>
            </a:r>
            <a:r>
              <a:rPr lang="en-US" sz="3200" dirty="0" smtClean="0">
                <a:hlinkClick r:id="rId2"/>
              </a:rPr>
              <a:t>/</a:t>
            </a:r>
            <a:endParaRPr lang="ru-RU" sz="3200" dirty="0" smtClean="0"/>
          </a:p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2.</a:t>
            </a:r>
            <a:r>
              <a:rPr lang="en-US" sz="3200" dirty="0"/>
              <a:t> </a:t>
            </a:r>
            <a:r>
              <a:rPr lang="en-US" sz="3200" dirty="0">
                <a:hlinkClick r:id="rId3"/>
              </a:rPr>
              <a:t>https://</a:t>
            </a:r>
            <a:r>
              <a:rPr lang="en-US" sz="3200" dirty="0" smtClean="0">
                <a:hlinkClick r:id="rId3"/>
              </a:rPr>
              <a:t>ru.wikipedia.org</a:t>
            </a:r>
            <a:endParaRPr lang="ru-RU" sz="3200" dirty="0" smtClean="0"/>
          </a:p>
          <a:p>
            <a:endParaRPr lang="ru-RU" sz="3200" dirty="0"/>
          </a:p>
          <a:p>
            <a:r>
              <a:rPr lang="ru-RU" sz="3200" dirty="0" smtClean="0"/>
              <a:t>3.</a:t>
            </a:r>
            <a:r>
              <a:rPr lang="en-US" sz="3200" dirty="0"/>
              <a:t> http://www.baget1.ru/applied-arts/stylization-applied-arts.php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274866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291</Words>
  <Application>Microsoft Office PowerPoint</Application>
  <PresentationFormat>Широкоэкранный</PresentationFormat>
  <Paragraphs>44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Comic Sans MS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Мариночка</cp:lastModifiedBy>
  <cp:revision>24</cp:revision>
  <dcterms:created xsi:type="dcterms:W3CDTF">2020-01-09T04:32:59Z</dcterms:created>
  <dcterms:modified xsi:type="dcterms:W3CDTF">2021-04-11T15:01:04Z</dcterms:modified>
</cp:coreProperties>
</file>