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68" r:id="rId4"/>
    <p:sldId id="269" r:id="rId5"/>
    <p:sldId id="259" r:id="rId6"/>
    <p:sldId id="264" r:id="rId7"/>
    <p:sldId id="265" r:id="rId8"/>
    <p:sldId id="26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723"/>
    <a:srgbClr val="299A03"/>
    <a:srgbClr val="6F8232"/>
    <a:srgbClr val="FFFFFF"/>
    <a:srgbClr val="FAF8AE"/>
    <a:srgbClr val="9EF6F4"/>
    <a:srgbClr val="2A421A"/>
    <a:srgbClr val="1D2C12"/>
    <a:srgbClr val="1C3B8D"/>
    <a:srgbClr val="028CE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-63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B7CCF-2C15-4C31-B55E-212EC4C7A5B3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7547C2-271D-4451-9A97-3A980761B0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811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7547C2-271D-4451-9A97-3A980761B0B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5405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9965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11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7605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8889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7086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0551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593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9561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6611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1656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140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28CF5-CF02-4D4E-9CF8-464178CA70CA}" type="datetimeFigureOut">
              <a:rPr lang="ru-RU" smtClean="0"/>
              <a:pPr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68820-FD89-4B01-9EFF-8972F70EC0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9581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microsoft.com/office/2007/relationships/hdphoto" Target="../media/hdphoto10.wdp"/><Relationship Id="rId21" Type="http://schemas.openxmlformats.org/officeDocument/2006/relationships/image" Target="../media/image15.png"/><Relationship Id="rId7" Type="http://schemas.openxmlformats.org/officeDocument/2006/relationships/image" Target="../media/image7.png"/><Relationship Id="rId12" Type="http://schemas.openxmlformats.org/officeDocument/2006/relationships/image" Target="../media/image8.jpeg"/><Relationship Id="rId17" Type="http://schemas.openxmlformats.org/officeDocument/2006/relationships/image" Target="../media/image12.png"/><Relationship Id="rId2" Type="http://schemas.openxmlformats.org/officeDocument/2006/relationships/image" Target="../media/image5.png"/><Relationship Id="rId16" Type="http://schemas.openxmlformats.org/officeDocument/2006/relationships/image" Target="../media/image11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microsoft.com/office/2007/relationships/hdphoto" Target="../media/hdphoto8.wdp"/><Relationship Id="rId5" Type="http://schemas.microsoft.com/office/2007/relationships/hdphoto" Target="../media/hdphoto6.wdp"/><Relationship Id="rId15" Type="http://schemas.microsoft.com/office/2007/relationships/hdphoto" Target="../media/hdphoto9.wdp"/><Relationship Id="rId19" Type="http://schemas.openxmlformats.org/officeDocument/2006/relationships/image" Target="../media/image13.png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3" Type="http://schemas.microsoft.com/office/2007/relationships/hdphoto" Target="../media/hdphoto19.wdp"/><Relationship Id="rId8" Type="http://schemas.microsoft.com/office/2007/relationships/hdphoto" Target="../media/hdphoto13.wdp"/><Relationship Id="rId7" Type="http://schemas.microsoft.com/office/2007/relationships/hdphoto" Target="../media/hdphoto1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18.png"/><Relationship Id="rId15" Type="http://schemas.openxmlformats.org/officeDocument/2006/relationships/image" Target="../media/image20.png"/><Relationship Id="rId10" Type="http://schemas.openxmlformats.org/officeDocument/2006/relationships/image" Target="../media/image17.png"/><Relationship Id="rId9" Type="http://schemas.microsoft.com/office/2007/relationships/hdphoto" Target="../media/hdphoto17.wdp"/><Relationship Id="rId1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7" Type="http://schemas.openxmlformats.org/officeDocument/2006/relationships/image" Target="../media/image23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microsoft.com/office/2007/relationships/hdphoto" Target="../media/hdphoto20.wdp"/><Relationship Id="rId10" Type="http://schemas.openxmlformats.org/officeDocument/2006/relationships/image" Target="../media/image26.jpe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-31280" y="74364"/>
            <a:ext cx="9081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Century Schoolbook" panose="02040604050505020304" pitchFamily="18" charset="0"/>
              </a:rPr>
              <a:t>Муниципальное автономное общеобразовательное учреждение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Century Schoolbook" panose="02040604050505020304" pitchFamily="18" charset="0"/>
              </a:rPr>
              <a:t>Нижнетуринского городского округа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Century Schoolbook" panose="02040604050505020304" pitchFamily="18" charset="0"/>
              </a:rPr>
              <a:t>«Средняя общеобразовательная школа № 1 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Century Schoolbook" panose="02040604050505020304" pitchFamily="18" charset="0"/>
              </a:rPr>
              <a:t>имени Е.В. Панкратьева»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593884"/>
            <a:ext cx="9081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299A03"/>
                </a:solidFill>
                <a:latin typeface="Century Schoolbook" panose="02040604050505020304" pitchFamily="18" charset="0"/>
              </a:rPr>
              <a:t>«Чистая планета»</a:t>
            </a:r>
          </a:p>
          <a:p>
            <a:pPr algn="ctr"/>
            <a:endParaRPr lang="ru-RU" sz="4000" b="1" i="1" dirty="0" smtClean="0">
              <a:solidFill>
                <a:srgbClr val="299A03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280" y="5782963"/>
            <a:ext cx="905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Нижняя Тура</a:t>
            </a:r>
          </a:p>
          <a:p>
            <a:pPr algn="ctr"/>
            <a:r>
              <a:rPr lang="ru-RU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2022</a:t>
            </a:r>
            <a:endParaRPr lang="ru-RU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051221" y="2551836"/>
            <a:ext cx="52516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в рамках участия во </a:t>
            </a:r>
            <a:r>
              <a:rPr lang="en-US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II</a:t>
            </a:r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 Всероссийском педагогическом конкурсе «Экология дело каждого»</a:t>
            </a:r>
            <a:endParaRPr lang="ru-RU" b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7795" y="43512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Подготовили презентацию учителя начальных классов:</a:t>
            </a:r>
          </a:p>
          <a:p>
            <a:pPr algn="r"/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Ирина Викторовна Мичурина,</a:t>
            </a:r>
          </a:p>
          <a:p>
            <a:pPr algn="r"/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Ксения Андреевна Мичурина</a:t>
            </a:r>
            <a:endParaRPr lang="ru-RU" b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668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09556" y="172744"/>
            <a:ext cx="7001866" cy="2624359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Актуальность.</a:t>
            </a:r>
            <a:r>
              <a:rPr lang="ru-RU" sz="1400" dirty="0">
                <a:solidFill>
                  <a:srgbClr val="385723"/>
                </a:solidFill>
                <a:latin typeface="Century Schoolbook" panose="02040604050505020304" pitchFamily="18" charset="0"/>
              </a:rPr>
              <a:t> "Мусорная" проблема одна из наиболее актуальных для России. В процессе развития человеческой цивилизации количество твердых бытовых отходов неуклонно возрастает и является серьезным источником загрязнения и экологической угрозой. Человек не может жить, не оставляя после себя твердые бытовые отходы. </a:t>
            </a:r>
          </a:p>
          <a:p>
            <a:r>
              <a:rPr lang="ru-RU" sz="1400" dirty="0">
                <a:solidFill>
                  <a:srgbClr val="385723"/>
                </a:solidFill>
                <a:latin typeface="Century Schoolbook" panose="02040604050505020304" pitchFamily="18" charset="0"/>
              </a:rPr>
              <a:t>Ежедневно в населённых пунктах образуется огромное количество бытовых отходов. Неорганизованные свалки различных отходов – это прямая экологическая опасность. ТБО распространяют неприятный запах и являются средой для размножения болезнетворных бактерий, насекомых и грызунов – переносчиков инфекционных заболеваний</a:t>
            </a:r>
            <a:r>
              <a:rPr lang="ru-RU" sz="1400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.</a:t>
            </a:r>
            <a:endParaRPr lang="ru-RU" sz="1400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97458" y="3150974"/>
            <a:ext cx="6474941" cy="355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54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</a:t>
            </a:r>
            <a:r>
              <a:rPr lang="ru-RU" sz="22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«Экология человека </a:t>
            </a:r>
            <a:br>
              <a:rPr lang="ru-RU" sz="22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</a:br>
            <a:r>
              <a:rPr lang="ru-RU" sz="22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и культура природопользования»</a:t>
            </a:r>
            <a:r>
              <a:rPr lang="ru-RU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/>
            </a:r>
            <a:br>
              <a:rPr lang="ru-RU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49" y="1223319"/>
            <a:ext cx="4511761" cy="495364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 Цель:</a:t>
            </a:r>
          </a:p>
          <a:p>
            <a:pPr>
              <a:buNone/>
            </a:pPr>
            <a:r>
              <a:rPr lang="ru-RU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  Создание благоприятных условий для развития экологического мышление детей на основе представлений об обращении с твёрдыми коммунальными отходами.</a:t>
            </a:r>
          </a:p>
          <a:p>
            <a:pPr>
              <a:buNone/>
            </a:pPr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   Задачи:</a:t>
            </a:r>
          </a:p>
          <a:p>
            <a:pPr marL="285750" indent="-285750"/>
            <a:r>
              <a:rPr lang="ru-RU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Развивать познавательную активность детей в процессе формирования целостного представления детей об ТКО;</a:t>
            </a:r>
          </a:p>
          <a:p>
            <a:pPr marL="285750" indent="-285750"/>
            <a:r>
              <a:rPr lang="ru-RU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Обогащать запас знаний об особенностях утилизации ТКО;</a:t>
            </a:r>
          </a:p>
          <a:p>
            <a:pPr marL="285750" indent="-285750"/>
            <a:r>
              <a:rPr lang="ru-RU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Способствовать формированию ответственного отношения к окружающему миру.</a:t>
            </a:r>
          </a:p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5596735" y="2152604"/>
            <a:ext cx="1997014" cy="253693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Акция «Чистый двор</a:t>
            </a:r>
            <a:r>
              <a:rPr lang="ru-RU" sz="11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»</a:t>
            </a:r>
            <a:endParaRPr lang="ru-RU" sz="1100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3139" y="2536303"/>
            <a:ext cx="3606272" cy="2122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556054"/>
            <a:ext cx="7886700" cy="3212757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  Выявлена проблема. </a:t>
            </a:r>
          </a:p>
          <a:p>
            <a:pPr>
              <a:buNone/>
            </a:pPr>
            <a:r>
              <a:rPr lang="ru-RU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  </a:t>
            </a:r>
            <a:r>
              <a:rPr lang="ru-RU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В районе жилых домов долгое время существует свалка бытового мусора. По мнению жителей домов, она должна быть ликвидирована, так как отходы пищи со свалки привлекают ворон, голубей, грызунов и других разносчиков инфекции, а также бродячих собак и кошек.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578" y="3773249"/>
            <a:ext cx="3504936" cy="2628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766120" y="3543062"/>
            <a:ext cx="3275238" cy="344016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Экскурсия к городским площадкам </a:t>
            </a:r>
          </a:p>
          <a:p>
            <a:pPr algn="ctr"/>
            <a:r>
              <a:rPr lang="ru-RU" sz="11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с контейнерами ТБО  </a:t>
            </a: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4633808" y="4269259"/>
            <a:ext cx="3410441" cy="1661984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Ознакомившись с проблемой, ребята выдвинули </a:t>
            </a:r>
            <a:r>
              <a:rPr lang="ru-RU" sz="12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гипотезу.</a:t>
            </a:r>
            <a:r>
              <a:rPr lang="ru-RU" sz="1200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 Если сортировать ТБО, своевременно вывозить на переработку, то не будут образовываться свалки в районе жилых домов.</a:t>
            </a:r>
            <a:endParaRPr lang="ru-RU" sz="1200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684" t="31961" r="21158" b="-316"/>
          <a:stretch/>
        </p:blipFill>
        <p:spPr>
          <a:xfrm>
            <a:off x="170757" y="3491630"/>
            <a:ext cx="1905177" cy="3196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79" t="10961" r="3053"/>
          <a:stretch/>
        </p:blipFill>
        <p:spPr>
          <a:xfrm>
            <a:off x="486405" y="642552"/>
            <a:ext cx="3525301" cy="2395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00" t="10948" b="15649"/>
          <a:stretch/>
        </p:blipFill>
        <p:spPr>
          <a:xfrm>
            <a:off x="4058372" y="1662869"/>
            <a:ext cx="2401007" cy="1376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2377" y="4546209"/>
            <a:ext cx="1025502" cy="1221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79" r="13264"/>
          <a:stretch/>
        </p:blipFill>
        <p:spPr>
          <a:xfrm>
            <a:off x="4535046" y="3036511"/>
            <a:ext cx="2451482" cy="1864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5870" b="96630" l="3696" r="96196">
                        <a14:foregroundMark x1="47283" y1="32174" x2="47283" y2="32174"/>
                        <a14:foregroundMark x1="96304" y1="5870" x2="96304" y2="58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0824" y="3603753"/>
            <a:ext cx="381004" cy="38100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14975" y="3648091"/>
            <a:ext cx="338792" cy="33879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0" b="100000" l="0" r="100000">
                        <a14:foregroundMark x1="53611" y1="3056" x2="53611" y2="3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57739" y="4398868"/>
            <a:ext cx="372951" cy="37295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635855" y="3742438"/>
            <a:ext cx="371257" cy="37715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019074" y="3703439"/>
            <a:ext cx="340178" cy="345578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319010" y="4398868"/>
            <a:ext cx="384081" cy="390178"/>
          </a:xfrm>
          <a:prstGeom prst="rect">
            <a:avLst/>
          </a:prstGeom>
        </p:spPr>
      </p:pic>
      <p:sp>
        <p:nvSpPr>
          <p:cNvPr id="32" name="Прямоугольник с двумя скругленными противолежащими углами 31"/>
          <p:cNvSpPr/>
          <p:nvPr/>
        </p:nvSpPr>
        <p:spPr>
          <a:xfrm>
            <a:off x="436458" y="104235"/>
            <a:ext cx="3318309" cy="499809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Экологический час </a:t>
            </a:r>
          </a:p>
          <a:p>
            <a:pPr algn="ctr"/>
            <a:r>
              <a:rPr lang="ru-RU" sz="16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«Мир вокруг нас</a:t>
            </a:r>
            <a:r>
              <a:rPr lang="ru-RU" sz="16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»</a:t>
            </a:r>
            <a:endParaRPr lang="ru-RU" sz="1600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3" name="Прямоугольник с двумя скругленными противолежащими углами 32"/>
          <p:cNvSpPr/>
          <p:nvPr/>
        </p:nvSpPr>
        <p:spPr>
          <a:xfrm>
            <a:off x="766009" y="2912742"/>
            <a:ext cx="3128190" cy="574966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Встреча с главным специалистом </a:t>
            </a:r>
          </a:p>
          <a:p>
            <a:pPr algn="ctr"/>
            <a:r>
              <a:rPr lang="ru-RU" sz="11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по экологии и природопользованию Администрации </a:t>
            </a:r>
            <a:r>
              <a:rPr lang="ru-RU" sz="11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НТГО</a:t>
            </a:r>
            <a:endParaRPr lang="ru-RU" sz="1100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4" name="Прямоугольник с двумя скругленными противолежащими углами 33"/>
          <p:cNvSpPr/>
          <p:nvPr/>
        </p:nvSpPr>
        <p:spPr>
          <a:xfrm>
            <a:off x="7190508" y="3464214"/>
            <a:ext cx="1626669" cy="706546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Альтернатива полиэтиленовым </a:t>
            </a:r>
            <a:r>
              <a:rPr lang="ru-RU" sz="11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пакетам</a:t>
            </a:r>
            <a:endParaRPr lang="ru-RU" sz="1100" b="1" i="1" dirty="0">
              <a:solidFill>
                <a:srgbClr val="2A421A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5" name="Прямоугольник с двумя скругленными противолежащими углами 34"/>
          <p:cNvSpPr/>
          <p:nvPr/>
        </p:nvSpPr>
        <p:spPr>
          <a:xfrm>
            <a:off x="3752354" y="4874310"/>
            <a:ext cx="2738224" cy="1033438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Консультация по раздельному сбору мусора от организаторов Экологического движения </a:t>
            </a:r>
            <a:endParaRPr lang="ru-RU" sz="1100" b="1" i="1" dirty="0" smtClean="0">
              <a:solidFill>
                <a:srgbClr val="2A421A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ru-RU" sz="11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«</a:t>
            </a:r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Раздельный сбор – Сургут».</a:t>
            </a:r>
          </a:p>
          <a:p>
            <a:pPr algn="ctr"/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Изучение пособия </a:t>
            </a:r>
            <a:endParaRPr lang="ru-RU" sz="1100" b="1" i="1" dirty="0" smtClean="0">
              <a:solidFill>
                <a:srgbClr val="2A421A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ru-RU" sz="11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«</a:t>
            </a:r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Действуй </a:t>
            </a:r>
            <a:r>
              <a:rPr lang="ru-RU" sz="1100" b="1" i="1" dirty="0" err="1">
                <a:solidFill>
                  <a:srgbClr val="2A421A"/>
                </a:solidFill>
                <a:latin typeface="Century Schoolbook" panose="02040604050505020304" pitchFamily="18" charset="0"/>
              </a:rPr>
              <a:t>экологично</a:t>
            </a:r>
            <a:r>
              <a:rPr lang="ru-RU" sz="11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!»</a:t>
            </a:r>
            <a:endParaRPr lang="ru-RU" sz="1100" b="1" i="1" dirty="0">
              <a:solidFill>
                <a:srgbClr val="2A421A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6" name="Прямоугольник с двумя скругленными противолежащими углами 35"/>
          <p:cNvSpPr/>
          <p:nvPr/>
        </p:nvSpPr>
        <p:spPr>
          <a:xfrm>
            <a:off x="4091726" y="197753"/>
            <a:ext cx="1622452" cy="1504261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МК по </a:t>
            </a:r>
            <a:r>
              <a:rPr lang="ru-RU" sz="1100" b="1" i="1" dirty="0" err="1">
                <a:solidFill>
                  <a:srgbClr val="2A421A"/>
                </a:solidFill>
                <a:latin typeface="Century Schoolbook" panose="02040604050505020304" pitchFamily="18" charset="0"/>
              </a:rPr>
              <a:t>фурошики</a:t>
            </a:r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 </a:t>
            </a:r>
            <a:endParaRPr lang="ru-RU" sz="1100" b="1" i="1" dirty="0" smtClean="0">
              <a:solidFill>
                <a:srgbClr val="2A421A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ru-RU" sz="11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и </a:t>
            </a:r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компактному складыванию полиэтиленовых пакетов от библиотекаря  </a:t>
            </a:r>
            <a:endParaRPr lang="ru-RU" sz="1100" b="1" i="1" dirty="0" smtClean="0">
              <a:solidFill>
                <a:srgbClr val="2A421A"/>
              </a:solidFill>
              <a:latin typeface="Century Schoolbook" panose="02040604050505020304" pitchFamily="18" charset="0"/>
            </a:endParaRPr>
          </a:p>
          <a:p>
            <a:pPr algn="ctr"/>
            <a:r>
              <a:rPr lang="ru-RU" sz="11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М.В</a:t>
            </a:r>
            <a:r>
              <a:rPr lang="ru-RU" sz="11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. </a:t>
            </a:r>
            <a:r>
              <a:rPr lang="ru-RU" sz="11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Король</a:t>
            </a:r>
            <a:endParaRPr lang="ru-RU" sz="1100" b="1" i="1" dirty="0">
              <a:solidFill>
                <a:srgbClr val="2A421A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554453" y="4700240"/>
            <a:ext cx="1069780" cy="1069780"/>
          </a:xfrm>
          <a:prstGeom prst="rect">
            <a:avLst/>
          </a:prstGeom>
        </p:spPr>
      </p:pic>
      <p:sp>
        <p:nvSpPr>
          <p:cNvPr id="37" name="Прямоугольник с двумя скругленными противолежащими углами 36"/>
          <p:cNvSpPr/>
          <p:nvPr/>
        </p:nvSpPr>
        <p:spPr>
          <a:xfrm>
            <a:off x="2015745" y="4695120"/>
            <a:ext cx="1373643" cy="990087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i="1" dirty="0" err="1">
                <a:solidFill>
                  <a:srgbClr val="2A421A"/>
                </a:solidFill>
                <a:latin typeface="Century Schoolbook" panose="02040604050505020304" pitchFamily="18" charset="0"/>
              </a:rPr>
              <a:t>Фурошики</a:t>
            </a:r>
            <a:r>
              <a:rPr lang="ru-RU" sz="12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 – </a:t>
            </a:r>
          </a:p>
          <a:p>
            <a:pPr algn="ctr"/>
            <a:r>
              <a:rPr lang="ru-RU" sz="1200" b="1" i="1" dirty="0">
                <a:solidFill>
                  <a:srgbClr val="2A421A"/>
                </a:solidFill>
                <a:latin typeface="Century Schoolbook" panose="02040604050505020304" pitchFamily="18" charset="0"/>
              </a:rPr>
              <a:t>техника складывания сумок из </a:t>
            </a:r>
            <a:r>
              <a:rPr lang="ru-RU" sz="1200" b="1" i="1" dirty="0" smtClean="0">
                <a:solidFill>
                  <a:srgbClr val="2A421A"/>
                </a:solidFill>
                <a:latin typeface="Century Schoolbook" panose="02040604050505020304" pitchFamily="18" charset="0"/>
              </a:rPr>
              <a:t>платков</a:t>
            </a:r>
            <a:endParaRPr lang="ru-RU" sz="1200" b="1" i="1" dirty="0">
              <a:solidFill>
                <a:srgbClr val="2A421A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5869459" y="259492"/>
            <a:ext cx="3054784" cy="403804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Разработка и распространение буклета </a:t>
            </a:r>
          </a:p>
          <a:p>
            <a:pPr algn="ctr"/>
            <a:r>
              <a:rPr lang="ru-RU" sz="8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«</a:t>
            </a:r>
            <a:r>
              <a:rPr lang="ru-RU" sz="8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Береги</a:t>
            </a:r>
          </a:p>
          <a:p>
            <a:pPr algn="ctr"/>
            <a:r>
              <a:rPr lang="ru-RU" sz="8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те </a:t>
            </a:r>
            <a:r>
              <a:rPr lang="ru-RU" sz="8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природу</a:t>
            </a:r>
            <a:r>
              <a:rPr lang="ru-RU" sz="8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!»</a:t>
            </a:r>
            <a:endParaRPr lang="ru-RU" sz="800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0377" y="889686"/>
            <a:ext cx="1779373" cy="1334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8518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1187" y="4153637"/>
            <a:ext cx="2858684" cy="2139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561" y="4034857"/>
            <a:ext cx="1878227" cy="2509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42" r="6316"/>
          <a:stretch/>
        </p:blipFill>
        <p:spPr>
          <a:xfrm>
            <a:off x="160638" y="642551"/>
            <a:ext cx="3708127" cy="2209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179174" y="210065"/>
            <a:ext cx="3601994" cy="407773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Организация выставки рисунков </a:t>
            </a:r>
          </a:p>
          <a:p>
            <a:pPr algn="ctr"/>
            <a:r>
              <a:rPr lang="ru-RU" sz="14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«Спасём планету от мусора</a:t>
            </a:r>
            <a:r>
              <a:rPr lang="ru-RU" sz="14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»</a:t>
            </a:r>
            <a:endParaRPr lang="ru-RU" sz="1400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7" name="Прямоугольник с двумя скругленными противолежащими углами 16"/>
          <p:cNvSpPr/>
          <p:nvPr/>
        </p:nvSpPr>
        <p:spPr>
          <a:xfrm>
            <a:off x="338959" y="3220842"/>
            <a:ext cx="3775842" cy="560326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Оформление проектов на тему</a:t>
            </a:r>
          </a:p>
          <a:p>
            <a:pPr algn="ctr"/>
            <a:r>
              <a:rPr lang="ru-RU" sz="14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«Экология человека и культура </a:t>
            </a:r>
          </a:p>
          <a:p>
            <a:pPr algn="ctr"/>
            <a:r>
              <a:rPr lang="ru-RU" sz="14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природопользования»</a:t>
            </a:r>
            <a:endParaRPr lang="ru-RU" dirty="0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4646141" y="210064"/>
            <a:ext cx="3803288" cy="666583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Участие в социально-экологической акции </a:t>
            </a:r>
          </a:p>
          <a:p>
            <a:pPr algn="ctr"/>
            <a:r>
              <a:rPr lang="ru-RU" sz="11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«Крышки для малышки», организованной  благотворительным фондом «Живи, малыш</a:t>
            </a:r>
            <a:r>
              <a:rPr lang="ru-RU" sz="11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»</a:t>
            </a:r>
            <a:endParaRPr lang="ru-RU" sz="1100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87"/>
          <a:stretch/>
        </p:blipFill>
        <p:spPr>
          <a:xfrm>
            <a:off x="4159285" y="925465"/>
            <a:ext cx="4601656" cy="3706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64" b="1778"/>
          <a:stretch/>
        </p:blipFill>
        <p:spPr>
          <a:xfrm rot="16200000">
            <a:off x="5450013" y="4143784"/>
            <a:ext cx="2808577" cy="2033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49661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59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435" y="771051"/>
            <a:ext cx="4559156" cy="3412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00" t="23438" b="281"/>
          <a:stretch/>
        </p:blipFill>
        <p:spPr>
          <a:xfrm>
            <a:off x="3681036" y="3509963"/>
            <a:ext cx="5303520" cy="3227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320452">
            <a:off x="322462" y="4349493"/>
            <a:ext cx="1219630" cy="17258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51025">
            <a:off x="1945221" y="4661156"/>
            <a:ext cx="1278918" cy="18086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49958">
            <a:off x="7415252" y="1276075"/>
            <a:ext cx="1281957" cy="1814080"/>
          </a:xfrm>
          <a:prstGeom prst="rect">
            <a:avLst/>
          </a:prstGeom>
        </p:spPr>
      </p:pic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495061" y="108497"/>
            <a:ext cx="5399772" cy="624926"/>
          </a:xfrm>
          <a:prstGeom prst="round2DiagRect">
            <a:avLst/>
          </a:prstGeom>
          <a:solidFill>
            <a:schemeClr val="bg1"/>
          </a:solidFill>
          <a:ln w="28575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Участие в экологических конкурсах </a:t>
            </a:r>
          </a:p>
          <a:p>
            <a:pPr algn="ctr"/>
            <a:r>
              <a:rPr lang="ru-RU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всероссийского </a:t>
            </a:r>
            <a:r>
              <a:rPr lang="ru-RU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уровня</a:t>
            </a:r>
            <a:endParaRPr lang="ru-RU" b="1" i="1" dirty="0">
              <a:solidFill>
                <a:srgbClr val="385723"/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211508">
            <a:off x="5286082" y="1152694"/>
            <a:ext cx="1836672" cy="153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816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77516" y="3041583"/>
            <a:ext cx="4244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 smtClean="0">
              <a:solidFill>
                <a:srgbClr val="385723"/>
              </a:solidFill>
              <a:latin typeface="Century Schoolbook" panose="02040604050505020304" pitchFamily="18" charset="0"/>
            </a:endParaRPr>
          </a:p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634" y="3058609"/>
            <a:ext cx="5509131" cy="2654313"/>
          </a:xfrm>
          <a:prstGeom prst="rect">
            <a:avLst/>
          </a:prstGeom>
        </p:spPr>
      </p:pic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535406" y="175111"/>
            <a:ext cx="8101967" cy="2702119"/>
          </a:xfrm>
          <a:prstGeom prst="round2DiagRect">
            <a:avLst/>
          </a:prstGeom>
          <a:solidFill>
            <a:schemeClr val="bg1"/>
          </a:solidFill>
          <a:ln w="19050">
            <a:solidFill>
              <a:srgbClr val="299A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Деятельность по поиску решения проблемы позволила повысить  мотивацию детей, вовлечь каждого ребенка в активную работу.  В ходе </a:t>
            </a:r>
            <a:r>
              <a:rPr lang="ru-RU" sz="16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данной работы </a:t>
            </a:r>
            <a:r>
              <a:rPr lang="ru-RU" sz="16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у </a:t>
            </a:r>
            <a:r>
              <a:rPr lang="ru-RU" sz="1600" b="1" i="1" dirty="0" smtClean="0">
                <a:solidFill>
                  <a:srgbClr val="385723"/>
                </a:solidFill>
                <a:latin typeface="Century Schoolbook" panose="02040604050505020304" pitchFamily="18" charset="0"/>
              </a:rPr>
              <a:t>обучающихся </a:t>
            </a:r>
            <a:r>
              <a:rPr lang="ru-RU" sz="1600" b="1" i="1" dirty="0">
                <a:solidFill>
                  <a:srgbClr val="385723"/>
                </a:solidFill>
                <a:latin typeface="Century Schoolbook" panose="02040604050505020304" pitchFamily="18" charset="0"/>
              </a:rPr>
              <a:t>повысился показатель познавательной активности, сформировалось целостное представление о твёрдых коммунальных отходах, раздельном сборе мусора, утилизации ТКО, что способствовало формированию ответственного отношения к окружающему миру. </a:t>
            </a:r>
          </a:p>
        </p:txBody>
      </p:sp>
    </p:spTree>
    <p:extLst>
      <p:ext uri="{BB962C8B-B14F-4D97-AF65-F5344CB8AC3E}">
        <p14:creationId xmlns:p14="http://schemas.microsoft.com/office/powerpoint/2010/main" xmlns="" val="221793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919</TotalTime>
  <Words>450</Words>
  <Application>Microsoft Office PowerPoint</Application>
  <PresentationFormat>Экран (4:3)</PresentationFormat>
  <Paragraphs>54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 «Экология человека  и культура природопользования» </vt:lpstr>
      <vt:lpstr>Слайд 4</vt:lpstr>
      <vt:lpstr>Слайд 5</vt:lpstr>
      <vt:lpstr>Слайд 6</vt:lpstr>
      <vt:lpstr>Слайд 7</vt:lpstr>
      <vt:lpstr>Слайд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59</cp:revision>
  <dcterms:created xsi:type="dcterms:W3CDTF">2021-03-01T15:17:19Z</dcterms:created>
  <dcterms:modified xsi:type="dcterms:W3CDTF">2022-01-26T09:56:29Z</dcterms:modified>
</cp:coreProperties>
</file>