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  <p:sldId id="265" r:id="rId5"/>
    <p:sldId id="256" r:id="rId6"/>
    <p:sldId id="257" r:id="rId7"/>
    <p:sldId id="258" r:id="rId8"/>
    <p:sldId id="260" r:id="rId9"/>
    <p:sldId id="266" r:id="rId10"/>
    <p:sldId id="267" r:id="rId11"/>
    <p:sldId id="268" r:id="rId12"/>
    <p:sldId id="261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578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29.11.2017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5aca4c4a5278258a2b69e7ed450edc7bc3ab958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2276872"/>
            <a:ext cx="3817986" cy="2912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115616" y="1340768"/>
            <a:ext cx="6802016" cy="1224136"/>
          </a:xfrm>
        </p:spPr>
        <p:txBody>
          <a:bodyPr/>
          <a:lstStyle/>
          <a:p>
            <a:pPr algn="ctr"/>
            <a:r>
              <a:rPr lang="ru-RU" dirty="0" smtClean="0"/>
              <a:t>Проект «Яблочный Спас»</a:t>
            </a: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58200" cy="914400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dirty="0" smtClean="0"/>
              <a:t>Муниципальный конкурс проектов для педагогов и воспитанников дошкольных образовательных организаций «Мы разные, но в этом наше богатство, мы вместе – в этом наша сила!»</a:t>
            </a:r>
            <a:endParaRPr lang="ru-RU" dirty="0"/>
          </a:p>
        </p:txBody>
      </p:sp>
      <p:sp>
        <p:nvSpPr>
          <p:cNvPr id="9" name="Подзаголовок 7"/>
          <p:cNvSpPr txBox="1">
            <a:spLocks/>
          </p:cNvSpPr>
          <p:nvPr/>
        </p:nvSpPr>
        <p:spPr>
          <a:xfrm>
            <a:off x="323528" y="5301208"/>
            <a:ext cx="8458200" cy="1058416"/>
          </a:xfrm>
          <a:prstGeom prst="rect">
            <a:avLst/>
          </a:prstGeom>
        </p:spPr>
        <p:txBody>
          <a:bodyPr vert="horz" anchor="b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Руководители: Антипина С.Г., воспитатель,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Прокопенкова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А.М., учитель-логопед, Гололобова В.А., музыкальный руководитель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2400" dirty="0" smtClean="0">
                <a:solidFill>
                  <a:schemeClr val="tx2">
                    <a:shade val="75000"/>
                  </a:schemeClr>
                </a:solidFill>
              </a:rPr>
              <a:t>МАДОУ «Центр развития ребенка – детский сад № 6»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diamond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686800" cy="83820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Calibri" pitchFamily="34" charset="0"/>
              </a:rPr>
              <a:t>Участники проекта: </a:t>
            </a:r>
            <a:br>
              <a:rPr lang="ru-RU" sz="2400" dirty="0" smtClean="0">
                <a:latin typeface="Calibri" pitchFamily="34" charset="0"/>
              </a:rPr>
            </a:br>
            <a:r>
              <a:rPr lang="ru-RU" sz="2000" b="1" dirty="0" smtClean="0">
                <a:latin typeface="Calibri" pitchFamily="34" charset="0"/>
              </a:rPr>
              <a:t>воспитанники подготовительной «Б» </a:t>
            </a:r>
            <a:r>
              <a:rPr lang="ru-RU" sz="2000" b="1" dirty="0" smtClean="0">
                <a:latin typeface="Calibri" pitchFamily="34" charset="0"/>
              </a:rPr>
              <a:t>группы, их родители</a:t>
            </a:r>
            <a:endParaRPr lang="ru-RU" sz="2000" b="1" dirty="0">
              <a:latin typeface="Calibri" pitchFamily="34" charset="0"/>
            </a:endParaRPr>
          </a:p>
        </p:txBody>
      </p:sp>
      <p:pic>
        <p:nvPicPr>
          <p:cNvPr id="9" name="Содержимое 8" descr="DSCN59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556792"/>
            <a:ext cx="6048672" cy="453650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47298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3356992"/>
            <a:ext cx="4368800" cy="32105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Создать условия, которые вызовут у детей интерес к празднику Яблочный Спас.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78894"/>
          </a:xfrm>
        </p:spPr>
        <p:txBody>
          <a:bodyPr>
            <a:normAutofit fontScale="92500" lnSpcReduction="10000"/>
          </a:bodyPr>
          <a:lstStyle/>
          <a:p>
            <a:r>
              <a:rPr lang="ru-RU" sz="2400" b="1" dirty="0" smtClean="0"/>
              <a:t>Культурно-смысловой контекст: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  Яблочный спас - древнейший традиционный праздник наших предков, дошедший до наших дней. Но в современном мире мало известен. Узнать об истории происхождения, о традициях и приметах праздника – в этом заинтересованность и смысл деятельности участников проекта.</a:t>
            </a:r>
            <a:endParaRPr lang="ru-RU" sz="2400" dirty="0"/>
          </a:p>
        </p:txBody>
      </p:sp>
      <p:pic>
        <p:nvPicPr>
          <p:cNvPr id="5" name="Рисунок 4" descr="Много яблок!!!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4437112"/>
            <a:ext cx="1944216" cy="16502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Проект в действии!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Задачи проекта реализованы через виды детской деятельности:</a:t>
            </a:r>
          </a:p>
          <a:p>
            <a:r>
              <a:rPr lang="ru-RU" dirty="0" smtClean="0"/>
              <a:t>Познавательно-исследовательскую;</a:t>
            </a:r>
          </a:p>
          <a:p>
            <a:r>
              <a:rPr lang="ru-RU" dirty="0" smtClean="0"/>
              <a:t>Игровую</a:t>
            </a:r>
            <a:r>
              <a:rPr lang="ru-RU" dirty="0" smtClean="0"/>
              <a:t>;</a:t>
            </a:r>
          </a:p>
          <a:p>
            <a:r>
              <a:rPr lang="ru-RU" dirty="0" smtClean="0"/>
              <a:t>Восприятие художественной литературы и фольклора;</a:t>
            </a:r>
          </a:p>
          <a:p>
            <a:r>
              <a:rPr lang="ru-RU" dirty="0" smtClean="0"/>
              <a:t>Коммуникативную</a:t>
            </a:r>
            <a:r>
              <a:rPr lang="ru-RU" dirty="0" smtClean="0"/>
              <a:t>;</a:t>
            </a:r>
          </a:p>
          <a:p>
            <a:r>
              <a:rPr lang="ru-RU" dirty="0" smtClean="0"/>
              <a:t>Трудовую</a:t>
            </a:r>
            <a:r>
              <a:rPr lang="ru-RU" dirty="0" smtClean="0"/>
              <a:t>; </a:t>
            </a:r>
          </a:p>
          <a:p>
            <a:r>
              <a:rPr lang="ru-RU" dirty="0" smtClean="0"/>
              <a:t>Изобразительную;</a:t>
            </a:r>
          </a:p>
          <a:p>
            <a:r>
              <a:rPr lang="ru-RU" dirty="0" smtClean="0"/>
              <a:t>Музыкальную;</a:t>
            </a:r>
          </a:p>
          <a:p>
            <a:r>
              <a:rPr lang="ru-RU" dirty="0" smtClean="0"/>
              <a:t>Двигательную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school_boy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3573016"/>
            <a:ext cx="2885306" cy="28853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10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Познавательно-исследовательская</a:t>
            </a:r>
            <a:r>
              <a:rPr lang="ru-RU" sz="2800" b="1" i="1" dirty="0" smtClean="0">
                <a:solidFill>
                  <a:srgbClr val="FF0000"/>
                </a:solidFill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деятельность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quarter" idx="2"/>
          </p:nvPr>
        </p:nvSpPr>
        <p:spPr>
          <a:xfrm>
            <a:off x="281444" y="1357298"/>
            <a:ext cx="4290556" cy="5000660"/>
          </a:xfrm>
        </p:spPr>
        <p:txBody>
          <a:bodyPr/>
          <a:lstStyle/>
          <a:p>
            <a:pPr lvl="0"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Беседы,  рассматривание картинного , видео материала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4"/>
          </p:nvPr>
        </p:nvSpPr>
        <p:spPr>
          <a:xfrm>
            <a:off x="4648730" y="1357298"/>
            <a:ext cx="4288536" cy="4857784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Экскурсия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«Русская изба»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F:\проэкт ябочный спас\фото\cydu0PfJfpo.jpg"/>
          <p:cNvPicPr>
            <a:picLocks noChangeAspect="1" noChangeArrowheads="1"/>
          </p:cNvPicPr>
          <p:nvPr/>
        </p:nvPicPr>
        <p:blipFill>
          <a:blip r:embed="rId2" cstate="print"/>
          <a:srcRect b="19978"/>
          <a:stretch>
            <a:fillRect/>
          </a:stretch>
        </p:blipFill>
        <p:spPr bwMode="auto">
          <a:xfrm>
            <a:off x="357158" y="3501008"/>
            <a:ext cx="4133224" cy="2999826"/>
          </a:xfrm>
          <a:prstGeom prst="rect">
            <a:avLst/>
          </a:prstGeom>
          <a:noFill/>
        </p:spPr>
      </p:pic>
      <p:pic>
        <p:nvPicPr>
          <p:cNvPr id="1028" name="Picture 4" descr="F:\проэкт ябочный спас\фото\ab0-sWe82C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714620"/>
            <a:ext cx="3905277" cy="3234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428596" y="285729"/>
            <a:ext cx="4575452" cy="50006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Экспериментируем</a:t>
            </a:r>
            <a:br>
              <a:rPr lang="ru-RU" sz="2800" dirty="0" smtClean="0">
                <a:solidFill>
                  <a:srgbClr val="FF0000"/>
                </a:solidFill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685800" y="928670"/>
            <a:ext cx="4822304" cy="785818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Опыты «Содержание железа в яблоке», </a:t>
            </a:r>
          </a:p>
          <a:p>
            <a:pPr algn="ctr"/>
            <a:r>
              <a:rPr lang="ru-RU" b="1" dirty="0" smtClean="0">
                <a:solidFill>
                  <a:srgbClr val="0070C0"/>
                </a:solidFill>
              </a:rPr>
              <a:t>«Делаем яблочный сок»</a:t>
            </a:r>
            <a:endParaRPr lang="ru-RU" dirty="0"/>
          </a:p>
        </p:txBody>
      </p:sp>
      <p:pic>
        <p:nvPicPr>
          <p:cNvPr id="4" name="Picture 5" descr="F:\проэкт ябочный спас\фото\9zPEiLBOkRk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1628800"/>
            <a:ext cx="1928674" cy="2664296"/>
          </a:xfrm>
          <a:prstGeom prst="rect">
            <a:avLst/>
          </a:prstGeom>
          <a:noFill/>
        </p:spPr>
      </p:pic>
      <p:pic>
        <p:nvPicPr>
          <p:cNvPr id="2050" name="Picture 2" descr="F:\проэкт ябочный спас\фото\PVEq9xlgI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132856"/>
            <a:ext cx="2232248" cy="3224038"/>
          </a:xfrm>
          <a:prstGeom prst="rect">
            <a:avLst/>
          </a:prstGeom>
          <a:noFill/>
        </p:spPr>
      </p:pic>
      <p:pic>
        <p:nvPicPr>
          <p:cNvPr id="2051" name="Picture 3" descr="F:\проэкт ябочный спас\фото\Mlo62cLfLv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60648"/>
            <a:ext cx="2196950" cy="3128705"/>
          </a:xfrm>
          <a:prstGeom prst="rect">
            <a:avLst/>
          </a:prstGeom>
          <a:noFill/>
        </p:spPr>
      </p:pic>
      <p:pic>
        <p:nvPicPr>
          <p:cNvPr id="7" name="Рисунок 6" descr="lj4v5uZ5M1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4" y="3501008"/>
            <a:ext cx="2355726" cy="3140968"/>
          </a:xfrm>
          <a:prstGeom prst="rect">
            <a:avLst/>
          </a:prstGeom>
        </p:spPr>
      </p:pic>
      <p:pic>
        <p:nvPicPr>
          <p:cNvPr id="9" name="Рисунок 8" descr="image_862707162251199811790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EFFFC"/>
              </a:clrFrom>
              <a:clrTo>
                <a:srgbClr val="FEFF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3528" y="4578846"/>
            <a:ext cx="3798590" cy="2279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9286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«поиграем с яблочком!»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Дидактические игры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074" name="Picture 2" descr="F:\проэкт ябочный спас\фото\O0awgDSzmi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2214578" cy="2695554"/>
          </a:xfrm>
          <a:prstGeom prst="rect">
            <a:avLst/>
          </a:prstGeom>
          <a:noFill/>
        </p:spPr>
      </p:pic>
      <p:pic>
        <p:nvPicPr>
          <p:cNvPr id="3075" name="Picture 3" descr="F:\проэкт ябочный спас\фото\oQa5dcSynV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268760"/>
            <a:ext cx="2214578" cy="2714644"/>
          </a:xfrm>
          <a:prstGeom prst="rect">
            <a:avLst/>
          </a:prstGeom>
          <a:noFill/>
        </p:spPr>
      </p:pic>
      <p:pic>
        <p:nvPicPr>
          <p:cNvPr id="3076" name="Picture 4" descr="F:\проэкт ябочный спас\фото\kwIKclMLVCI.jpg"/>
          <p:cNvPicPr>
            <a:picLocks noChangeAspect="1" noChangeArrowheads="1"/>
          </p:cNvPicPr>
          <p:nvPr/>
        </p:nvPicPr>
        <p:blipFill>
          <a:blip r:embed="rId4" cstate="print"/>
          <a:srcRect t="8377" r="5758" b="10470"/>
          <a:stretch>
            <a:fillRect/>
          </a:stretch>
        </p:blipFill>
        <p:spPr bwMode="auto">
          <a:xfrm>
            <a:off x="785786" y="4286256"/>
            <a:ext cx="3429024" cy="2286016"/>
          </a:xfrm>
          <a:prstGeom prst="rect">
            <a:avLst/>
          </a:prstGeom>
          <a:noFill/>
        </p:spPr>
      </p:pic>
      <p:pic>
        <p:nvPicPr>
          <p:cNvPr id="3077" name="Picture 5" descr="F:\проэкт ябочный спас\фото\0htDvx68q1U.jpg"/>
          <p:cNvPicPr>
            <a:picLocks noChangeAspect="1" noChangeArrowheads="1"/>
          </p:cNvPicPr>
          <p:nvPr/>
        </p:nvPicPr>
        <p:blipFill>
          <a:blip r:embed="rId5" cstate="print"/>
          <a:srcRect t="2699" b="21739"/>
          <a:stretch>
            <a:fillRect/>
          </a:stretch>
        </p:blipFill>
        <p:spPr bwMode="auto">
          <a:xfrm>
            <a:off x="4929190" y="4286256"/>
            <a:ext cx="3529540" cy="2214578"/>
          </a:xfrm>
          <a:prstGeom prst="rect">
            <a:avLst/>
          </a:prstGeom>
          <a:noFill/>
        </p:spPr>
      </p:pic>
      <p:pic>
        <p:nvPicPr>
          <p:cNvPr id="3078" name="Picture 6" descr="F:\проэкт ябочный спас\фото\Eil0zkq2l8E.jpg"/>
          <p:cNvPicPr>
            <a:picLocks noChangeAspect="1" noChangeArrowheads="1"/>
          </p:cNvPicPr>
          <p:nvPr/>
        </p:nvPicPr>
        <p:blipFill>
          <a:blip r:embed="rId6" cstate="print"/>
          <a:srcRect l="22926" r="12446"/>
          <a:stretch>
            <a:fillRect/>
          </a:stretch>
        </p:blipFill>
        <p:spPr bwMode="auto">
          <a:xfrm>
            <a:off x="6084168" y="1340768"/>
            <a:ext cx="2286016" cy="26432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54304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Продуктивная деятельность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2" descr="F:\проэкт ябочный спас\фото\Cw5dINKC1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420888"/>
            <a:ext cx="3021207" cy="4008508"/>
          </a:xfrm>
          <a:prstGeom prst="rect">
            <a:avLst/>
          </a:prstGeom>
          <a:noFill/>
        </p:spPr>
      </p:pic>
      <p:pic>
        <p:nvPicPr>
          <p:cNvPr id="5123" name="Picture 3" descr="F:\проэкт ябочный спас\фото\hi5le0qqaEI.jpg"/>
          <p:cNvPicPr>
            <a:picLocks noChangeAspect="1" noChangeArrowheads="1"/>
          </p:cNvPicPr>
          <p:nvPr/>
        </p:nvPicPr>
        <p:blipFill>
          <a:blip r:embed="rId3" cstate="print"/>
          <a:srcRect b="17647"/>
          <a:stretch>
            <a:fillRect/>
          </a:stretch>
        </p:blipFill>
        <p:spPr bwMode="auto">
          <a:xfrm>
            <a:off x="251520" y="3068960"/>
            <a:ext cx="4798810" cy="2999256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555232" cy="1324744"/>
          </a:xfrm>
        </p:spPr>
        <p:txBody>
          <a:bodyPr>
            <a:normAutofit fontScale="92500"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dirty="0" smtClean="0"/>
              <a:t>Аппликация «Каждый сделал яблоньку, </a:t>
            </a:r>
          </a:p>
          <a:p>
            <a:pPr algn="ctr">
              <a:spcBef>
                <a:spcPts val="0"/>
              </a:spcBef>
              <a:buNone/>
            </a:pPr>
            <a:r>
              <a:rPr lang="ru-RU" dirty="0" smtClean="0"/>
              <a:t>а вместе – яблоневый сад!»</a:t>
            </a:r>
            <a:endParaRPr lang="ru-RU" dirty="0"/>
          </a:p>
        </p:txBody>
      </p:sp>
      <p:sp>
        <p:nvSpPr>
          <p:cNvPr id="8" name="Содержимое 6"/>
          <p:cNvSpPr>
            <a:spLocks noGrp="1"/>
          </p:cNvSpPr>
          <p:nvPr>
            <p:ph sz="half" idx="1"/>
          </p:nvPr>
        </p:nvSpPr>
        <p:spPr>
          <a:xfrm>
            <a:off x="5652120" y="1340768"/>
            <a:ext cx="3259088" cy="1324744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dirty="0" smtClean="0"/>
              <a:t>«Придумай и нарисуй сказку»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Выставка семейного творчества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" name="Picture 8" descr="F:\проэкт ябочный спас\фото\Y8fIlgBnKEQ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87624" y="1484784"/>
            <a:ext cx="3329451" cy="3182955"/>
          </a:xfrm>
          <a:prstGeom prst="rect">
            <a:avLst/>
          </a:prstGeom>
          <a:noFill/>
        </p:spPr>
      </p:pic>
      <p:pic>
        <p:nvPicPr>
          <p:cNvPr id="6" name="Picture 9" descr="F:\проэкт ябочный спас\фото\Si_RYyDqYq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148064" y="1556792"/>
            <a:ext cx="2623280" cy="3026862"/>
          </a:xfrm>
          <a:prstGeom prst="rect">
            <a:avLst/>
          </a:prstGeom>
          <a:noFill/>
        </p:spPr>
      </p:pic>
      <p:sp>
        <p:nvSpPr>
          <p:cNvPr id="7" name="Содержимое 6"/>
          <p:cNvSpPr txBox="1">
            <a:spLocks/>
          </p:cNvSpPr>
          <p:nvPr/>
        </p:nvSpPr>
        <p:spPr>
          <a:xfrm>
            <a:off x="539552" y="4725144"/>
            <a:ext cx="8136904" cy="1612776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Ай да родители, все молодцы!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Очень они постарались!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Видно, что работы сделаны от души,</a:t>
            </a:r>
          </a:p>
          <a:p>
            <a:pPr marL="342900" indent="-342900" algn="ctr">
              <a:buClr>
                <a:schemeClr val="accent1"/>
              </a:buClr>
              <a:buSzPct val="70000"/>
            </a:pPr>
            <a:r>
              <a:rPr lang="ru-RU" sz="2800" dirty="0" smtClean="0">
                <a:solidFill>
                  <a:schemeClr val="tx2"/>
                </a:solidFill>
              </a:rPr>
              <a:t>Значит, темой нашего проекта заинтересовались!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7pjHrjqjiIY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t="6702" b="26234"/>
          <a:stretch>
            <a:fillRect/>
          </a:stretch>
        </p:blipFill>
        <p:spPr>
          <a:xfrm>
            <a:off x="1187624" y="4282472"/>
            <a:ext cx="2880320" cy="2575528"/>
          </a:xfrm>
        </p:spPr>
      </p:pic>
      <p:pic>
        <p:nvPicPr>
          <p:cNvPr id="5" name="Содержимое 4" descr="2_G31QH6nC8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 t="11150" b="11151"/>
          <a:stretch>
            <a:fillRect/>
          </a:stretch>
        </p:blipFill>
        <p:spPr>
          <a:xfrm rot="16200000">
            <a:off x="1358300" y="1530131"/>
            <a:ext cx="2610977" cy="2520281"/>
          </a:xfrm>
          <a:prstGeom prst="rect">
            <a:avLst/>
          </a:prstGeom>
        </p:spPr>
      </p:pic>
      <p:sp>
        <p:nvSpPr>
          <p:cNvPr id="7" name="Содержимое 6"/>
          <p:cNvSpPr txBox="1">
            <a:spLocks/>
          </p:cNvSpPr>
          <p:nvPr/>
        </p:nvSpPr>
        <p:spPr>
          <a:xfrm>
            <a:off x="395536" y="332656"/>
            <a:ext cx="6984776" cy="1152128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Фетр,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квиллинг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папье-маше и другие техники.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Вот так народные умельцы!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А главное – делали вместе с детьми.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Рисунок 8" descr="2EZxQLq7BfM.jpg"/>
          <p:cNvPicPr>
            <a:picLocks noChangeAspect="1"/>
          </p:cNvPicPr>
          <p:nvPr/>
        </p:nvPicPr>
        <p:blipFill>
          <a:blip r:embed="rId4" cstate="print"/>
          <a:srcRect t="8001" r="1001" b="27950"/>
          <a:stretch>
            <a:fillRect/>
          </a:stretch>
        </p:blipFill>
        <p:spPr>
          <a:xfrm rot="16200000">
            <a:off x="4333807" y="2227033"/>
            <a:ext cx="4515966" cy="3895564"/>
          </a:xfrm>
          <a:prstGeom prst="rect">
            <a:avLst/>
          </a:prstGeom>
        </p:spPr>
      </p:pic>
      <p:pic>
        <p:nvPicPr>
          <p:cNvPr id="10" name="Рисунок 9" descr="TQUgzBvukxk.jpg"/>
          <p:cNvPicPr>
            <a:picLocks noChangeAspect="1"/>
          </p:cNvPicPr>
          <p:nvPr/>
        </p:nvPicPr>
        <p:blipFill>
          <a:blip r:embed="rId5" cstate="print"/>
          <a:srcRect l="-11943" r="12419" b="25357"/>
          <a:stretch>
            <a:fillRect/>
          </a:stretch>
        </p:blipFill>
        <p:spPr>
          <a:xfrm>
            <a:off x="7092280" y="188640"/>
            <a:ext cx="1800200" cy="1800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Calibri" pitchFamily="34" charset="0"/>
              </a:rPr>
              <a:t>Фольклорный праздник «Пришёл второй Спас, всем нам яблочко припас»</a:t>
            </a:r>
            <a:endParaRPr lang="ru-RU" sz="28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8" name="Содержимое 7" descr="DSCN598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55576" y="1988028"/>
            <a:ext cx="5256584" cy="3942438"/>
          </a:xfrm>
        </p:spPr>
      </p:pic>
      <p:pic>
        <p:nvPicPr>
          <p:cNvPr id="7" name="Содержимое 6" descr="DSCN5978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6228184" y="1412776"/>
            <a:ext cx="2440417" cy="1830313"/>
          </a:xfrm>
        </p:spPr>
      </p:pic>
      <p:pic>
        <p:nvPicPr>
          <p:cNvPr id="10" name="Рисунок 9" descr="IMG_23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4255136"/>
            <a:ext cx="2863494" cy="210874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5760640" cy="936104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Calibri" pitchFamily="34" charset="0"/>
              </a:rPr>
              <a:t>Этот праздник нам надолго запомнится!</a:t>
            </a:r>
            <a:endParaRPr lang="ru-RU" b="1" dirty="0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5" name="Picture 10" descr="F:\проэкт ябочный спас\фото\QwebZ0EDPwk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t="16963"/>
          <a:stretch>
            <a:fillRect/>
          </a:stretch>
        </p:blipFill>
        <p:spPr bwMode="auto">
          <a:xfrm>
            <a:off x="5652120" y="3356992"/>
            <a:ext cx="2850110" cy="3172441"/>
          </a:xfrm>
          <a:prstGeom prst="rect">
            <a:avLst/>
          </a:prstGeom>
          <a:noFill/>
        </p:spPr>
      </p:pic>
      <p:pic>
        <p:nvPicPr>
          <p:cNvPr id="1026" name="Picture 2" descr="C:\Documents and Settings\Алевтина Михайловна\Рабочий стол\проэкт ябочный спас\фото\pZ7yhRLaopM.jpg"/>
          <p:cNvPicPr>
            <a:picLocks noChangeAspect="1" noChangeArrowheads="1"/>
          </p:cNvPicPr>
          <p:nvPr/>
        </p:nvPicPr>
        <p:blipFill>
          <a:blip r:embed="rId3" cstate="print"/>
          <a:srcRect b="11628"/>
          <a:stretch>
            <a:fillRect/>
          </a:stretch>
        </p:blipFill>
        <p:spPr bwMode="auto">
          <a:xfrm>
            <a:off x="6156176" y="188640"/>
            <a:ext cx="2497921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7" name="Picture 3" descr="C:\Documents and Settings\Алевтина Михайловна\Рабочий стол\проэкт ябочный спас\фото\9N9b2AvK-Z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700808"/>
            <a:ext cx="2592288" cy="2062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Содержимое 6"/>
          <p:cNvSpPr txBox="1">
            <a:spLocks/>
          </p:cNvSpPr>
          <p:nvPr/>
        </p:nvSpPr>
        <p:spPr>
          <a:xfrm>
            <a:off x="0" y="4797152"/>
            <a:ext cx="5724128" cy="1612776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/>
          <a:p>
            <a:pPr marL="342900" lvl="0" indent="-342900" algn="ctr">
              <a:buClr>
                <a:schemeClr val="accent1"/>
              </a:buClr>
              <a:buSzPct val="70000"/>
            </a:pPr>
            <a:r>
              <a:rPr lang="ru-RU" sz="2800" dirty="0" smtClean="0">
                <a:solidFill>
                  <a:srgbClr val="C00000"/>
                </a:solidFill>
              </a:rPr>
              <a:t>Всех на праздник приглашаем,</a:t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пирогами угощаем!</a:t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Яблочки печеные сладкие,</a:t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Полезные для взрослых и ребяток.</a:t>
            </a:r>
            <a:br>
              <a:rPr lang="ru-RU" sz="2800" dirty="0" smtClean="0">
                <a:solidFill>
                  <a:srgbClr val="C00000"/>
                </a:solidFill>
              </a:rPr>
            </a:b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Содержимое 8" descr="P9bbLKd1qVE.jpg"/>
          <p:cNvPicPr>
            <a:picLocks noGrp="1" noChangeAspect="1"/>
          </p:cNvPicPr>
          <p:nvPr>
            <p:ph sz="half" idx="2"/>
          </p:nvPr>
        </p:nvPicPr>
        <p:blipFill>
          <a:blip r:embed="rId5" cstate="print"/>
          <a:srcRect t="21338"/>
          <a:stretch>
            <a:fillRect/>
          </a:stretch>
        </p:blipFill>
        <p:spPr>
          <a:xfrm>
            <a:off x="323528" y="1772816"/>
            <a:ext cx="2170177" cy="2276128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6" name="Содержимое 5" descr="images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907704" y="1628800"/>
            <a:ext cx="6389622" cy="4622795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</TotalTime>
  <Words>282</Words>
  <Application>Microsoft Office PowerPoint</Application>
  <PresentationFormat>Экран (4:3)</PresentationFormat>
  <Paragraphs>44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Проект «Яблочный Спас»</vt:lpstr>
      <vt:lpstr>Участники проекта:  воспитанники подготовительной «Б» группы, их родители</vt:lpstr>
      <vt:lpstr>Создать условия, которые вызовут у детей интерес к празднику Яблочный Спас.</vt:lpstr>
      <vt:lpstr>Проект в действии!</vt:lpstr>
      <vt:lpstr>Познавательно-исследовательская деятельность</vt:lpstr>
      <vt:lpstr>Экспериментируем </vt:lpstr>
      <vt:lpstr>«поиграем с яблочком!» Дидактические игры</vt:lpstr>
      <vt:lpstr>Продуктивная деятельность </vt:lpstr>
      <vt:lpstr>Выставка семейного творчества</vt:lpstr>
      <vt:lpstr>Слайд 10</vt:lpstr>
      <vt:lpstr>Фольклорный праздник «Пришёл второй Спас, всем нам яблочко припас»</vt:lpstr>
      <vt:lpstr>Этот праздник нам надолго запомнится!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Познавательно-исследовательская деятельность</dc:title>
  <dc:creator>Пользователь</dc:creator>
  <cp:lastModifiedBy>Admin</cp:lastModifiedBy>
  <cp:revision>25</cp:revision>
  <dcterms:created xsi:type="dcterms:W3CDTF">2017-11-15T22:24:36Z</dcterms:created>
  <dcterms:modified xsi:type="dcterms:W3CDTF">2017-11-29T18:11:11Z</dcterms:modified>
</cp:coreProperties>
</file>