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7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0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510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4150" y="1520826"/>
            <a:ext cx="4927600" cy="2671763"/>
          </a:xfrm>
          <a:effectLst>
            <a:outerShdw blurRad="50800" dist="38100" sx="96000" sy="96000" algn="l" rotWithShape="0">
              <a:prstClr val="black">
                <a:alpha val="97000"/>
              </a:prstClr>
            </a:outerShdw>
          </a:effectLst>
        </p:spPr>
        <p:txBody>
          <a:bodyPr anchor="b"/>
          <a:lstStyle>
            <a:lvl1pPr algn="ctr">
              <a:defRPr sz="6000" b="1" cap="none" spc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alpha val="53000"/>
                    </a:schemeClr>
                  </a:glow>
                  <a:outerShdw dist="22860" dir="16080000" sx="101000" sy="101000" algn="tl" rotWithShape="0">
                    <a:schemeClr val="tx1">
                      <a:alpha val="68000"/>
                    </a:scheme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63735" y="5065714"/>
            <a:ext cx="5829300" cy="1655762"/>
          </a:xfrm>
        </p:spPr>
        <p:txBody>
          <a:bodyPr/>
          <a:lstStyle>
            <a:lvl1pPr marL="0" indent="0" algn="ctr">
              <a:buNone/>
              <a:defRPr sz="240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glow rad="127000">
                    <a:schemeClr val="bg1">
                      <a:alpha val="24000"/>
                    </a:schemeClr>
                  </a:glo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22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03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0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114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79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524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608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787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074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5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610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38EA2-E1B3-40CF-99DC-020312789E9B}" type="datetimeFigureOut">
              <a:rPr lang="en-US" smtClean="0"/>
              <a:pPr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6B163-8467-47B5-BECE-0963EBB643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334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mirpps.ru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1750" y="339726"/>
            <a:ext cx="4927600" cy="2671763"/>
          </a:xfrm>
        </p:spPr>
        <p:txBody>
          <a:bodyPr>
            <a:noAutofit/>
          </a:bodyPr>
          <a:lstStyle/>
          <a:p>
            <a:r>
              <a:rPr lang="uk-UA" sz="6600" dirty="0" err="1" smtClean="0">
                <a:latin typeface="Arial Narrow" panose="020B0606020202030204" pitchFamily="34" charset="0"/>
              </a:rPr>
              <a:t>Пусть</a:t>
            </a:r>
            <a:r>
              <a:rPr lang="uk-UA" sz="6600" dirty="0" smtClean="0">
                <a:latin typeface="Arial Narrow" panose="020B0606020202030204" pitchFamily="34" charset="0"/>
              </a:rPr>
              <a:t> </a:t>
            </a:r>
            <a:r>
              <a:rPr lang="uk-UA" sz="6600" dirty="0" err="1" smtClean="0">
                <a:latin typeface="Arial Narrow" panose="020B0606020202030204" pitchFamily="34" charset="0"/>
              </a:rPr>
              <a:t>пламя</a:t>
            </a:r>
            <a:r>
              <a:rPr lang="uk-UA" sz="6600" dirty="0" smtClean="0">
                <a:latin typeface="Arial Narrow" panose="020B0606020202030204" pitchFamily="34" charset="0"/>
              </a:rPr>
              <a:t> </a:t>
            </a:r>
            <a:r>
              <a:rPr lang="uk-UA" sz="6600" dirty="0" err="1" smtClean="0">
                <a:latin typeface="Arial Narrow" panose="020B0606020202030204" pitchFamily="34" charset="0"/>
              </a:rPr>
              <a:t>памяти</a:t>
            </a:r>
            <a:r>
              <a:rPr lang="uk-UA" sz="6600" dirty="0" smtClean="0">
                <a:latin typeface="Arial Narrow" panose="020B0606020202030204" pitchFamily="34" charset="0"/>
              </a:rPr>
              <a:t> не </a:t>
            </a:r>
            <a:r>
              <a:rPr lang="uk-UA" sz="6600" dirty="0" err="1" smtClean="0">
                <a:latin typeface="Arial Narrow" panose="020B0606020202030204" pitchFamily="34" charset="0"/>
              </a:rPr>
              <a:t>гаснет</a:t>
            </a:r>
            <a:r>
              <a:rPr lang="uk-UA" sz="6600" dirty="0" smtClean="0">
                <a:latin typeface="Arial Narrow" panose="020B0606020202030204" pitchFamily="34" charset="0"/>
              </a:rPr>
              <a:t>…</a:t>
            </a:r>
            <a:endParaRPr lang="en-US" sz="6600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4299" y="3379789"/>
            <a:ext cx="5059135" cy="2687636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Выполнил:</a:t>
            </a:r>
          </a:p>
          <a:p>
            <a:pPr algn="l"/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 обучающийся  МБОУ </a:t>
            </a:r>
            <a:r>
              <a:rPr lang="ru-RU" b="1" dirty="0" err="1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Медяковской</a:t>
            </a:r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 СОШ </a:t>
            </a:r>
            <a:r>
              <a:rPr lang="ru-RU" b="1" dirty="0" err="1" smtClean="0">
                <a:latin typeface="Arial Narrow" panose="020B0606020202030204" pitchFamily="34" charset="0"/>
                <a:hlinkClick r:id="rId2"/>
              </a:rPr>
              <a:t>Купинского</a:t>
            </a:r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 района</a:t>
            </a:r>
          </a:p>
          <a:p>
            <a:pPr algn="l"/>
            <a:r>
              <a:rPr lang="ru-RU" b="1" dirty="0" err="1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Бакжанов</a:t>
            </a:r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 Роман Артёмович</a:t>
            </a:r>
          </a:p>
          <a:p>
            <a:pPr algn="l"/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Руководитель: </a:t>
            </a:r>
          </a:p>
          <a:p>
            <a:pPr algn="l"/>
            <a:r>
              <a:rPr lang="ru-RU" b="1" dirty="0" err="1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Пишутина</a:t>
            </a:r>
            <a:r>
              <a:rPr lang="ru-RU" b="1" dirty="0" smtClean="0">
                <a:solidFill>
                  <a:schemeClr val="accent2"/>
                </a:solidFill>
                <a:latin typeface="Arial Narrow" panose="020B0606020202030204" pitchFamily="34" charset="0"/>
                <a:hlinkClick r:id="rId2"/>
              </a:rPr>
              <a:t> Мария Викторовна</a:t>
            </a:r>
            <a:endParaRPr lang="en-US" b="1" dirty="0">
              <a:solidFill>
                <a:schemeClr val="accent2"/>
              </a:solidFill>
              <a:latin typeface="Arial Narrow" panose="020B0606020202030204" pitchFamily="34" charset="0"/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415325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Пишутин</a:t>
            </a:r>
            <a:r>
              <a:rPr lang="ru-RU" dirty="0" smtClean="0"/>
              <a:t> Иван Павлович</a:t>
            </a:r>
            <a:endParaRPr lang="ru-RU" dirty="0"/>
          </a:p>
        </p:txBody>
      </p:sp>
      <p:pic>
        <p:nvPicPr>
          <p:cNvPr id="1026" name="Picture 2" descr="C:\Users\user\Desktop\IMG_20200323_00085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3667" y="1556395"/>
            <a:ext cx="3406408" cy="462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(13 ноября 1917 г. – </a:t>
            </a:r>
          </a:p>
          <a:p>
            <a:pPr>
              <a:buNone/>
            </a:pPr>
            <a:r>
              <a:rPr lang="ru-RU" dirty="0" smtClean="0"/>
              <a:t>6 ноября 1998 г.)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44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Сибири не было войны,</a:t>
            </a:r>
            <a:br>
              <a:rPr lang="ru-RU" dirty="0" smtClean="0"/>
            </a:br>
            <a:r>
              <a:rPr lang="ru-RU" dirty="0" smtClean="0"/>
              <a:t>Но бесконечны павших списки…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57517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Неумолимо быстро течет время. В этом году мы будем отмечать уже </a:t>
            </a:r>
            <a:r>
              <a:rPr lang="ru-RU" dirty="0" smtClean="0"/>
              <a:t>81</a:t>
            </a:r>
            <a:r>
              <a:rPr lang="ru-RU" dirty="0" smtClean="0"/>
              <a:t>-ю </a:t>
            </a:r>
            <a:r>
              <a:rPr lang="ru-RU" dirty="0" smtClean="0"/>
              <a:t>годовщину со дня Великой победы нашего народа над фашистской Германией. Прошла Великая Отечественная война, отгремели залпы орудий, заросли травой и сравнялись землей окопы и траншеи на местах боев… Но слишком глубокие раны нанесла эта война нашим людям, отняв у детей отцов, у матерей – сыновей, которые ценой своего здоровья заплатили за радость мира. Несмотря на минувшие десятилетия, все они живут в сердцах своих потомков и вечно будут жить в памяти народной.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19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700" y="365126"/>
            <a:ext cx="8724900" cy="113029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Враг через заставу не прошел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276350"/>
            <a:ext cx="7886700" cy="4900613"/>
          </a:xfrm>
        </p:spPr>
        <p:txBody>
          <a:bodyPr/>
          <a:lstStyle/>
          <a:p>
            <a:r>
              <a:rPr lang="ru-RU" dirty="0" smtClean="0"/>
              <a:t>Мой прадедушка Иван Павлович </a:t>
            </a:r>
            <a:r>
              <a:rPr lang="ru-RU" dirty="0" err="1" smtClean="0"/>
              <a:t>Пишутин</a:t>
            </a:r>
            <a:r>
              <a:rPr lang="ru-RU" dirty="0" smtClean="0"/>
              <a:t> родился в переломном в истории России году – 1917-м. Семья рано сталась без отца, Иван с 10 лет стал опорой матери. В 1938 г. Был призван на службу в Красную Армию, попал на Дальний Восток. А когда фашистская Германия напала на нашу страну, прадед встал в строй ее защитников.</a:t>
            </a:r>
          </a:p>
          <a:p>
            <a:r>
              <a:rPr lang="ru-RU" dirty="0" smtClean="0"/>
              <a:t>Только через 8 лет, в мае 1946 г. Он вернулся домой. На груди его сверкали орден Отечественной войны и медаль «За боевые заслуги»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514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14325"/>
            <a:ext cx="7886700" cy="5862638"/>
          </a:xfrm>
        </p:spPr>
        <p:txBody>
          <a:bodyPr/>
          <a:lstStyle/>
          <a:p>
            <a:r>
              <a:rPr lang="ru-RU" dirty="0" smtClean="0"/>
              <a:t>Иван Павлович был пулеметчиком на пограничной заставе «Тигровая» 58 </a:t>
            </a:r>
            <a:r>
              <a:rPr lang="ru-RU" dirty="0" err="1" smtClean="0"/>
              <a:t>Гродековского</a:t>
            </a:r>
            <a:r>
              <a:rPr lang="ru-RU" dirty="0" smtClean="0"/>
              <a:t> Краснознаменского пограничного отряда НКВД Приморского округа.15 августа 1945г. во время проведения операции по ликвидации группы японских солдат, нарушивших государственную границу, за отличное несение службы, четкую организацию непрерывной связи в течение всей операции и смелость в действиях был награжден Правительственной наградной медалью «За боевые заслуги»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700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Мирная жизнь прадеда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В мирной жизни Иван Павлович тоже был очень ответственным человеком, трудолюбивым. Работал до 75 лет. Его можно было видеть и на ферме, и в поле. Не боялся никакой работы. В селе о нем только добрые отзывы – хороший семьянин, уважительный, отзывчивый человек. У Ивана Павловича было 12 детей: 5 дочерей и 7 сыновей. Для всех них он был во многом примером. </a:t>
            </a:r>
          </a:p>
          <a:p>
            <a:pPr marL="0" indent="0">
              <a:buNone/>
            </a:pPr>
            <a:r>
              <a:rPr lang="ru-RU" dirty="0" smtClean="0"/>
              <a:t>Я горжусь своим прадедом!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9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Награды Ивана Павловича</a:t>
            </a:r>
            <a:endParaRPr lang="ru-RU" dirty="0"/>
          </a:p>
        </p:txBody>
      </p:sp>
      <p:pic>
        <p:nvPicPr>
          <p:cNvPr id="2052" name="Picture 4" descr="C:\Users\user\Pictures\2020-03-22\159 - коп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1475" y="1565274"/>
            <a:ext cx="5934075" cy="470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81750" y="1825625"/>
            <a:ext cx="2133600" cy="435133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За боевые заслуги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251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16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4" y="369888"/>
            <a:ext cx="7191375" cy="53935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Pictures\2020-03-22\1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91" y="1577975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ser\Desktop\1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5" y="438150"/>
            <a:ext cx="2552700" cy="32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18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1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83" y="1835150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1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6" y="257175"/>
            <a:ext cx="2495550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66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1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033" y="1911350"/>
            <a:ext cx="5801784" cy="4351338"/>
          </a:xfrm>
          <a:prstGeom prst="rect">
            <a:avLst/>
          </a:prstGeom>
          <a:noFill/>
        </p:spPr>
      </p:pic>
      <p:pic>
        <p:nvPicPr>
          <p:cNvPr id="1027" name="Picture 3" descr="E:\1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4100" y="285750"/>
            <a:ext cx="2733675" cy="3644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877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1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4251" y="362743"/>
            <a:ext cx="2521149" cy="3361532"/>
          </a:xfrm>
          <a:prstGeom prst="rect">
            <a:avLst/>
          </a:prstGeom>
          <a:noFill/>
        </p:spPr>
      </p:pic>
      <p:pic>
        <p:nvPicPr>
          <p:cNvPr id="2051" name="Picture 3" descr="E:\1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1" y="1702593"/>
            <a:ext cx="6124574" cy="45934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1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308" y="2251167"/>
            <a:ext cx="6187017" cy="4437878"/>
          </a:xfrm>
          <a:prstGeom prst="rect">
            <a:avLst/>
          </a:prstGeom>
          <a:noFill/>
        </p:spPr>
      </p:pic>
      <p:pic>
        <p:nvPicPr>
          <p:cNvPr id="7" name="Picture 4" descr="E:\1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1275" y="238125"/>
            <a:ext cx="2505075" cy="3340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1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357" y="2072481"/>
            <a:ext cx="6082243" cy="4561682"/>
          </a:xfrm>
          <a:prstGeom prst="rect">
            <a:avLst/>
          </a:prstGeom>
          <a:noFill/>
        </p:spPr>
      </p:pic>
      <p:pic>
        <p:nvPicPr>
          <p:cNvPr id="6146" name="Picture 2" descr="E:\1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7918" y="254000"/>
            <a:ext cx="2717006" cy="3622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1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4" y="2209800"/>
            <a:ext cx="6001809" cy="4501357"/>
          </a:xfrm>
          <a:prstGeom prst="rect">
            <a:avLst/>
          </a:prstGeom>
          <a:noFill/>
        </p:spPr>
      </p:pic>
      <p:pic>
        <p:nvPicPr>
          <p:cNvPr id="4099" name="Picture 3" descr="E:\1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9825" y="200025"/>
            <a:ext cx="2714625" cy="3619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1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308" y="2263775"/>
            <a:ext cx="5801784" cy="4351338"/>
          </a:xfrm>
          <a:prstGeom prst="rect">
            <a:avLst/>
          </a:prstGeom>
          <a:noFill/>
        </p:spPr>
      </p:pic>
      <p:pic>
        <p:nvPicPr>
          <p:cNvPr id="5123" name="Picture 3" descr="E:\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72162" y="196850"/>
            <a:ext cx="3052763" cy="4070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4505325" cy="13255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Медали в мирное время</a:t>
            </a:r>
            <a:endParaRPr lang="ru-RU" dirty="0"/>
          </a:p>
        </p:txBody>
      </p:sp>
      <p:pic>
        <p:nvPicPr>
          <p:cNvPr id="7170" name="Picture 2" descr="E:\1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9498" y="1682749"/>
            <a:ext cx="3660577" cy="4880769"/>
          </a:xfrm>
          <a:prstGeom prst="rect">
            <a:avLst/>
          </a:prstGeom>
          <a:noFill/>
        </p:spPr>
      </p:pic>
      <p:pic>
        <p:nvPicPr>
          <p:cNvPr id="7171" name="Picture 3" descr="E:\1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304800"/>
            <a:ext cx="3476625" cy="4635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Огонь полыхает у братских могил,</a:t>
            </a:r>
            <a:br>
              <a:rPr lang="ru-RU" sz="2000" dirty="0" smtClean="0"/>
            </a:br>
            <a:r>
              <a:rPr lang="ru-RU" sz="2000" dirty="0" smtClean="0"/>
              <a:t>Чтоб подвиг погибших никто не забыл:</a:t>
            </a:r>
            <a:br>
              <a:rPr lang="ru-RU" sz="2000" dirty="0" smtClean="0"/>
            </a:br>
            <a:r>
              <a:rPr lang="ru-RU" sz="2000" dirty="0" smtClean="0"/>
              <a:t>Цвет алый – цвет крови, пролитой войной…</a:t>
            </a:r>
            <a:br>
              <a:rPr lang="ru-RU" sz="2000" dirty="0" smtClean="0"/>
            </a:br>
            <a:r>
              <a:rPr lang="ru-RU" sz="2000" dirty="0" smtClean="0"/>
              <a:t>Но вечен огонь – значит, вечен герой !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6" y="1847848"/>
            <a:ext cx="6324600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</TotalTime>
  <Words>392</Words>
  <Application>Microsoft Office PowerPoint</Application>
  <PresentationFormat>Экран (4:3)</PresentationFormat>
  <Paragraphs>22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Пусть пламя памяти не гаснет…</vt:lpstr>
      <vt:lpstr>Пишутин Иван Павлович</vt:lpstr>
      <vt:lpstr>В Сибири не было войны, Но бесконечны павших списки…</vt:lpstr>
      <vt:lpstr>Враг через заставу не прошел </vt:lpstr>
      <vt:lpstr>Презентация PowerPoint</vt:lpstr>
      <vt:lpstr>Мирная жизнь прадеда</vt:lpstr>
      <vt:lpstr>Награды Ивана Павловича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Медали в мирное время</vt:lpstr>
      <vt:lpstr>Огонь полыхает у братских могил, Чтоб подвиг погибших никто не забыл: Цвет алый – цвет крови, пролитой войной… Но вечен огонь – значит, вечен герой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pptforschool.ru</dc:creator>
  <cp:lastModifiedBy>Наталья­­_Николаевна</cp:lastModifiedBy>
  <cp:revision>24</cp:revision>
  <dcterms:created xsi:type="dcterms:W3CDTF">2018-04-28T16:26:06Z</dcterms:created>
  <dcterms:modified xsi:type="dcterms:W3CDTF">2026-01-29T05:16:54Z</dcterms:modified>
</cp:coreProperties>
</file>