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28" autoAdjust="0"/>
  </p:normalViewPr>
  <p:slideViewPr>
    <p:cSldViewPr>
      <p:cViewPr>
        <p:scale>
          <a:sx n="114" d="100"/>
          <a:sy n="114" d="100"/>
        </p:scale>
        <p:origin x="-918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6B6BF2-FC7E-4FF2-8378-829499043BF0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45FBF9-F7CB-403B-92FE-8A940168A01A}">
      <dgm:prSet phldrT="[Текст]" custT="1"/>
      <dgm:spPr/>
      <dgm:t>
        <a:bodyPr/>
        <a:lstStyle/>
        <a:p>
          <a:r>
            <a:rPr lang="ru-RU" sz="2000" b="1" dirty="0">
              <a:latin typeface="Times New Roman" pitchFamily="18" charset="0"/>
              <a:cs typeface="Times New Roman" pitchFamily="18" charset="0"/>
            </a:rPr>
            <a:t>Коллекция одежды 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"</a:t>
          </a:r>
          <a:r>
            <a:rPr lang="ru-RU" sz="2000" b="1" dirty="0">
              <a:latin typeface="Times New Roman" pitchFamily="18" charset="0"/>
              <a:cs typeface="Times New Roman" pitchFamily="18" charset="0"/>
            </a:rPr>
            <a:t>Русские самоцветы"</a:t>
          </a:r>
        </a:p>
      </dgm:t>
    </dgm:pt>
    <dgm:pt modelId="{B94D3B03-603D-41BD-8C73-E31580966E3E}" type="parTrans" cxnId="{81A33D64-8F65-4C9B-A7C6-8976424B19E6}">
      <dgm:prSet/>
      <dgm:spPr/>
      <dgm:t>
        <a:bodyPr/>
        <a:lstStyle/>
        <a:p>
          <a:endParaRPr lang="ru-RU"/>
        </a:p>
      </dgm:t>
    </dgm:pt>
    <dgm:pt modelId="{CD4EECD3-F797-4373-B064-DD08664F2334}" type="sibTrans" cxnId="{81A33D64-8F65-4C9B-A7C6-8976424B19E6}">
      <dgm:prSet/>
      <dgm:spPr/>
      <dgm:t>
        <a:bodyPr/>
        <a:lstStyle/>
        <a:p>
          <a:endParaRPr lang="ru-RU"/>
        </a:p>
      </dgm:t>
    </dgm:pt>
    <dgm:pt modelId="{E60F1AD7-5958-4B59-8A97-38DB8BABF4D2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Ткани</a:t>
          </a:r>
        </a:p>
      </dgm:t>
    </dgm:pt>
    <dgm:pt modelId="{703D41A9-69F4-450E-9D33-55F16F8D5019}" type="parTrans" cxnId="{E1957E46-2778-48BE-A4EE-45DB74E0F6C8}">
      <dgm:prSet/>
      <dgm:spPr/>
      <dgm:t>
        <a:bodyPr/>
        <a:lstStyle/>
        <a:p>
          <a:endParaRPr lang="ru-RU"/>
        </a:p>
      </dgm:t>
    </dgm:pt>
    <dgm:pt modelId="{F884D9C7-C9B4-45BB-87EF-AF547B596744}" type="sibTrans" cxnId="{E1957E46-2778-48BE-A4EE-45DB74E0F6C8}">
      <dgm:prSet/>
      <dgm:spPr/>
      <dgm:t>
        <a:bodyPr/>
        <a:lstStyle/>
        <a:p>
          <a:endParaRPr lang="ru-RU"/>
        </a:p>
      </dgm:t>
    </dgm:pt>
    <dgm:pt modelId="{C4B425D4-EF87-4EE1-893D-60B43C4846A7}">
      <dgm:prSet phldrT="[Текст]" custT="1"/>
      <dgm:spPr/>
      <dgm:t>
        <a:bodyPr/>
        <a:lstStyle/>
        <a:p>
          <a:r>
            <a:rPr lang="ru-RU" sz="2000" b="1" dirty="0">
              <a:latin typeface="Times New Roman" pitchFamily="18" charset="0"/>
              <a:cs typeface="Times New Roman" pitchFamily="18" charset="0"/>
            </a:rPr>
            <a:t>Цвета</a:t>
          </a:r>
        </a:p>
      </dgm:t>
    </dgm:pt>
    <dgm:pt modelId="{606277C8-17EE-4AE3-8FE6-A2ADC80E9016}" type="parTrans" cxnId="{F1CCCAAC-BF7F-4D4A-8546-D9C5384D1F54}">
      <dgm:prSet/>
      <dgm:spPr/>
      <dgm:t>
        <a:bodyPr/>
        <a:lstStyle/>
        <a:p>
          <a:endParaRPr lang="ru-RU"/>
        </a:p>
      </dgm:t>
    </dgm:pt>
    <dgm:pt modelId="{E695842B-6FA7-4954-A6C8-C75258C31219}" type="sibTrans" cxnId="{F1CCCAAC-BF7F-4D4A-8546-D9C5384D1F54}">
      <dgm:prSet/>
      <dgm:spPr/>
      <dgm:t>
        <a:bodyPr/>
        <a:lstStyle/>
        <a:p>
          <a:endParaRPr lang="ru-RU"/>
        </a:p>
      </dgm:t>
    </dgm:pt>
    <dgm:pt modelId="{12892A40-195B-410C-8713-A3F7003D7355}">
      <dgm:prSet phldrT="[Текст]" custT="1"/>
      <dgm:spPr/>
      <dgm:t>
        <a:bodyPr/>
        <a:lstStyle/>
        <a:p>
          <a:r>
            <a:rPr lang="ru-RU" sz="2000" b="1" dirty="0">
              <a:latin typeface="Times New Roman" pitchFamily="18" charset="0"/>
              <a:cs typeface="Times New Roman" pitchFamily="18" charset="0"/>
            </a:rPr>
            <a:t>Декор</a:t>
          </a:r>
        </a:p>
      </dgm:t>
    </dgm:pt>
    <dgm:pt modelId="{5D87E85B-4388-4792-8001-A34AD529E821}" type="parTrans" cxnId="{AB2DBF00-B762-47BE-B133-62195A720C2A}">
      <dgm:prSet/>
      <dgm:spPr/>
      <dgm:t>
        <a:bodyPr/>
        <a:lstStyle/>
        <a:p>
          <a:endParaRPr lang="ru-RU"/>
        </a:p>
      </dgm:t>
    </dgm:pt>
    <dgm:pt modelId="{4E6EE2AD-6400-4912-B527-19E1683EB040}" type="sibTrans" cxnId="{AB2DBF00-B762-47BE-B133-62195A720C2A}">
      <dgm:prSet/>
      <dgm:spPr/>
      <dgm:t>
        <a:bodyPr/>
        <a:lstStyle/>
        <a:p>
          <a:endParaRPr lang="ru-RU"/>
        </a:p>
      </dgm:t>
    </dgm:pt>
    <dgm:pt modelId="{D5085DAE-A39A-4477-80CC-548F49F4DE58}">
      <dgm:prSet phldrT="[Текст]" custT="1"/>
      <dgm:spPr/>
      <dgm:t>
        <a:bodyPr/>
        <a:lstStyle/>
        <a:p>
          <a:r>
            <a:rPr lang="ru-RU" sz="2000" b="1" dirty="0">
              <a:latin typeface="Times New Roman" pitchFamily="18" charset="0"/>
              <a:cs typeface="Times New Roman" pitchFamily="18" charset="0"/>
            </a:rPr>
            <a:t>Крой</a:t>
          </a:r>
        </a:p>
      </dgm:t>
    </dgm:pt>
    <dgm:pt modelId="{77791E03-AE75-425D-A3C8-5D40E5A394C7}" type="parTrans" cxnId="{0EF3C518-6532-4529-B0E2-094A4495BC7E}">
      <dgm:prSet/>
      <dgm:spPr/>
      <dgm:t>
        <a:bodyPr/>
        <a:lstStyle/>
        <a:p>
          <a:endParaRPr lang="ru-RU"/>
        </a:p>
      </dgm:t>
    </dgm:pt>
    <dgm:pt modelId="{4E6A2F71-FEFC-414D-A77E-241DF6954C3B}" type="sibTrans" cxnId="{0EF3C518-6532-4529-B0E2-094A4495BC7E}">
      <dgm:prSet/>
      <dgm:spPr/>
      <dgm:t>
        <a:bodyPr/>
        <a:lstStyle/>
        <a:p>
          <a:endParaRPr lang="ru-RU"/>
        </a:p>
      </dgm:t>
    </dgm:pt>
    <dgm:pt modelId="{BB088627-C236-4D79-8704-6E3D0CB39E7B}" type="pres">
      <dgm:prSet presAssocID="{B36B6BF2-FC7E-4FF2-8378-829499043BF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30938-2D35-4686-A7B8-0B8EC8C9A37B}" type="pres">
      <dgm:prSet presAssocID="{0F45FBF9-F7CB-403B-92FE-8A940168A01A}" presName="centerShape" presStyleLbl="node0" presStyleIdx="0" presStyleCnt="1" custScaleX="209325" custScaleY="143613"/>
      <dgm:spPr/>
      <dgm:t>
        <a:bodyPr/>
        <a:lstStyle/>
        <a:p>
          <a:endParaRPr lang="ru-RU"/>
        </a:p>
      </dgm:t>
    </dgm:pt>
    <dgm:pt modelId="{8E477AFF-32ED-4650-BF8D-78527E348D60}" type="pres">
      <dgm:prSet presAssocID="{703D41A9-69F4-450E-9D33-55F16F8D5019}" presName="parTrans" presStyleLbl="sibTrans2D1" presStyleIdx="0" presStyleCnt="4"/>
      <dgm:spPr/>
      <dgm:t>
        <a:bodyPr/>
        <a:lstStyle/>
        <a:p>
          <a:endParaRPr lang="ru-RU"/>
        </a:p>
      </dgm:t>
    </dgm:pt>
    <dgm:pt modelId="{D758BC86-29CF-4EEC-93EE-649E0831E976}" type="pres">
      <dgm:prSet presAssocID="{703D41A9-69F4-450E-9D33-55F16F8D5019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3327240C-1980-4EC7-92C7-793D1E351B89}" type="pres">
      <dgm:prSet presAssocID="{E60F1AD7-5958-4B59-8A97-38DB8BABF4D2}" presName="node" presStyleLbl="node1" presStyleIdx="0" presStyleCnt="4" custScaleX="170568" custRadScaleRad="111392" custRadScaleInc="1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B66A0B-9938-4F43-BF1E-F24646887C6E}" type="pres">
      <dgm:prSet presAssocID="{606277C8-17EE-4AE3-8FE6-A2ADC80E9016}" presName="parTrans" presStyleLbl="sibTrans2D1" presStyleIdx="1" presStyleCnt="4"/>
      <dgm:spPr/>
      <dgm:t>
        <a:bodyPr/>
        <a:lstStyle/>
        <a:p>
          <a:endParaRPr lang="ru-RU"/>
        </a:p>
      </dgm:t>
    </dgm:pt>
    <dgm:pt modelId="{65024C7A-5E5F-49BA-B270-4030B47B42FF}" type="pres">
      <dgm:prSet presAssocID="{606277C8-17EE-4AE3-8FE6-A2ADC80E9016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76DDB416-8EA8-4997-BB3E-30B9C6248847}" type="pres">
      <dgm:prSet presAssocID="{C4B425D4-EF87-4EE1-893D-60B43C4846A7}" presName="node" presStyleLbl="node1" presStyleIdx="1" presStyleCnt="4" custScaleX="199071" custRadScaleRad="164087" custRadScaleInc="48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02C328-84AC-4D9B-8027-ED046BC6EA83}" type="pres">
      <dgm:prSet presAssocID="{5D87E85B-4388-4792-8001-A34AD529E821}" presName="parTrans" presStyleLbl="sibTrans2D1" presStyleIdx="2" presStyleCnt="4"/>
      <dgm:spPr/>
      <dgm:t>
        <a:bodyPr/>
        <a:lstStyle/>
        <a:p>
          <a:endParaRPr lang="ru-RU"/>
        </a:p>
      </dgm:t>
    </dgm:pt>
    <dgm:pt modelId="{E763B807-CBB9-4509-A055-C2F248EF5480}" type="pres">
      <dgm:prSet presAssocID="{5D87E85B-4388-4792-8001-A34AD529E821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F25FF841-3E60-4A91-B3D4-145EA5CE6DB5}" type="pres">
      <dgm:prSet presAssocID="{12892A40-195B-410C-8713-A3F7003D7355}" presName="node" presStyleLbl="node1" presStyleIdx="2" presStyleCnt="4" custScaleX="181659" custRadScaleRad="109651" custRadScaleInc="-17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A9EF4D-7F63-494A-9171-1BA9B83FDAC8}" type="pres">
      <dgm:prSet presAssocID="{77791E03-AE75-425D-A3C8-5D40E5A394C7}" presName="parTrans" presStyleLbl="sibTrans2D1" presStyleIdx="3" presStyleCnt="4"/>
      <dgm:spPr/>
      <dgm:t>
        <a:bodyPr/>
        <a:lstStyle/>
        <a:p>
          <a:endParaRPr lang="ru-RU"/>
        </a:p>
      </dgm:t>
    </dgm:pt>
    <dgm:pt modelId="{0520DC69-9248-4816-9351-245980A04166}" type="pres">
      <dgm:prSet presAssocID="{77791E03-AE75-425D-A3C8-5D40E5A394C7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0362A6D9-7310-4E00-80C0-31AF86D33841}" type="pres">
      <dgm:prSet presAssocID="{D5085DAE-A39A-4477-80CC-548F49F4DE58}" presName="node" presStyleLbl="node1" presStyleIdx="3" presStyleCnt="4" custScaleX="188344" custScaleY="107164" custRadScaleRad="158131" custRadScaleInc="-4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2C90BA-6497-4827-B2DB-18875CBCAF9D}" type="presOf" srcId="{703D41A9-69F4-450E-9D33-55F16F8D5019}" destId="{8E477AFF-32ED-4650-BF8D-78527E348D60}" srcOrd="0" destOrd="0" presId="urn:microsoft.com/office/officeart/2005/8/layout/radial5"/>
    <dgm:cxn modelId="{7FA7688A-5C78-4EB0-A078-40EB09DEFEE7}" type="presOf" srcId="{5D87E85B-4388-4792-8001-A34AD529E821}" destId="{E763B807-CBB9-4509-A055-C2F248EF5480}" srcOrd="1" destOrd="0" presId="urn:microsoft.com/office/officeart/2005/8/layout/radial5"/>
    <dgm:cxn modelId="{9C71B50C-A266-40AC-B294-F8B872CB951F}" type="presOf" srcId="{C4B425D4-EF87-4EE1-893D-60B43C4846A7}" destId="{76DDB416-8EA8-4997-BB3E-30B9C6248847}" srcOrd="0" destOrd="0" presId="urn:microsoft.com/office/officeart/2005/8/layout/radial5"/>
    <dgm:cxn modelId="{0EF3C518-6532-4529-B0E2-094A4495BC7E}" srcId="{0F45FBF9-F7CB-403B-92FE-8A940168A01A}" destId="{D5085DAE-A39A-4477-80CC-548F49F4DE58}" srcOrd="3" destOrd="0" parTransId="{77791E03-AE75-425D-A3C8-5D40E5A394C7}" sibTransId="{4E6A2F71-FEFC-414D-A77E-241DF6954C3B}"/>
    <dgm:cxn modelId="{A40C6413-146F-40EA-AFCC-A53557C850C4}" type="presOf" srcId="{703D41A9-69F4-450E-9D33-55F16F8D5019}" destId="{D758BC86-29CF-4EEC-93EE-649E0831E976}" srcOrd="1" destOrd="0" presId="urn:microsoft.com/office/officeart/2005/8/layout/radial5"/>
    <dgm:cxn modelId="{5A787514-C1B9-4DF0-8578-9FFDB19E7476}" type="presOf" srcId="{77791E03-AE75-425D-A3C8-5D40E5A394C7}" destId="{53A9EF4D-7F63-494A-9171-1BA9B83FDAC8}" srcOrd="0" destOrd="0" presId="urn:microsoft.com/office/officeart/2005/8/layout/radial5"/>
    <dgm:cxn modelId="{0E597158-59D5-4C66-8A4C-1A482D9DCF60}" type="presOf" srcId="{606277C8-17EE-4AE3-8FE6-A2ADC80E9016}" destId="{65024C7A-5E5F-49BA-B270-4030B47B42FF}" srcOrd="1" destOrd="0" presId="urn:microsoft.com/office/officeart/2005/8/layout/radial5"/>
    <dgm:cxn modelId="{12C8805E-7CA4-4EC8-930A-83E4D121A197}" type="presOf" srcId="{12892A40-195B-410C-8713-A3F7003D7355}" destId="{F25FF841-3E60-4A91-B3D4-145EA5CE6DB5}" srcOrd="0" destOrd="0" presId="urn:microsoft.com/office/officeart/2005/8/layout/radial5"/>
    <dgm:cxn modelId="{AB2DBF00-B762-47BE-B133-62195A720C2A}" srcId="{0F45FBF9-F7CB-403B-92FE-8A940168A01A}" destId="{12892A40-195B-410C-8713-A3F7003D7355}" srcOrd="2" destOrd="0" parTransId="{5D87E85B-4388-4792-8001-A34AD529E821}" sibTransId="{4E6EE2AD-6400-4912-B527-19E1683EB040}"/>
    <dgm:cxn modelId="{5EF79454-2780-4311-95C4-7A4E6AB781C9}" type="presOf" srcId="{E60F1AD7-5958-4B59-8A97-38DB8BABF4D2}" destId="{3327240C-1980-4EC7-92C7-793D1E351B89}" srcOrd="0" destOrd="0" presId="urn:microsoft.com/office/officeart/2005/8/layout/radial5"/>
    <dgm:cxn modelId="{81A33D64-8F65-4C9B-A7C6-8976424B19E6}" srcId="{B36B6BF2-FC7E-4FF2-8378-829499043BF0}" destId="{0F45FBF9-F7CB-403B-92FE-8A940168A01A}" srcOrd="0" destOrd="0" parTransId="{B94D3B03-603D-41BD-8C73-E31580966E3E}" sibTransId="{CD4EECD3-F797-4373-B064-DD08664F2334}"/>
    <dgm:cxn modelId="{E6CC097E-55BA-4624-9B06-D6C9810970A9}" type="presOf" srcId="{0F45FBF9-F7CB-403B-92FE-8A940168A01A}" destId="{DD430938-2D35-4686-A7B8-0B8EC8C9A37B}" srcOrd="0" destOrd="0" presId="urn:microsoft.com/office/officeart/2005/8/layout/radial5"/>
    <dgm:cxn modelId="{F2354684-D3ED-44CF-AFEB-AAF057D5D80C}" type="presOf" srcId="{77791E03-AE75-425D-A3C8-5D40E5A394C7}" destId="{0520DC69-9248-4816-9351-245980A04166}" srcOrd="1" destOrd="0" presId="urn:microsoft.com/office/officeart/2005/8/layout/radial5"/>
    <dgm:cxn modelId="{F1CCCAAC-BF7F-4D4A-8546-D9C5384D1F54}" srcId="{0F45FBF9-F7CB-403B-92FE-8A940168A01A}" destId="{C4B425D4-EF87-4EE1-893D-60B43C4846A7}" srcOrd="1" destOrd="0" parTransId="{606277C8-17EE-4AE3-8FE6-A2ADC80E9016}" sibTransId="{E695842B-6FA7-4954-A6C8-C75258C31219}"/>
    <dgm:cxn modelId="{E1957E46-2778-48BE-A4EE-45DB74E0F6C8}" srcId="{0F45FBF9-F7CB-403B-92FE-8A940168A01A}" destId="{E60F1AD7-5958-4B59-8A97-38DB8BABF4D2}" srcOrd="0" destOrd="0" parTransId="{703D41A9-69F4-450E-9D33-55F16F8D5019}" sibTransId="{F884D9C7-C9B4-45BB-87EF-AF547B596744}"/>
    <dgm:cxn modelId="{F8142A05-22A4-4A57-8D62-C4B32EAF280C}" type="presOf" srcId="{606277C8-17EE-4AE3-8FE6-A2ADC80E9016}" destId="{82B66A0B-9938-4F43-BF1E-F24646887C6E}" srcOrd="0" destOrd="0" presId="urn:microsoft.com/office/officeart/2005/8/layout/radial5"/>
    <dgm:cxn modelId="{17BC559D-3D8D-4479-A553-A9FB2885D3B2}" type="presOf" srcId="{5D87E85B-4388-4792-8001-A34AD529E821}" destId="{B902C328-84AC-4D9B-8027-ED046BC6EA83}" srcOrd="0" destOrd="0" presId="urn:microsoft.com/office/officeart/2005/8/layout/radial5"/>
    <dgm:cxn modelId="{BAA1EFC9-E05C-49B4-8ED5-55F6F196F187}" type="presOf" srcId="{B36B6BF2-FC7E-4FF2-8378-829499043BF0}" destId="{BB088627-C236-4D79-8704-6E3D0CB39E7B}" srcOrd="0" destOrd="0" presId="urn:microsoft.com/office/officeart/2005/8/layout/radial5"/>
    <dgm:cxn modelId="{6BDECC49-00AE-47A7-ADC7-DDDE12892665}" type="presOf" srcId="{D5085DAE-A39A-4477-80CC-548F49F4DE58}" destId="{0362A6D9-7310-4E00-80C0-31AF86D33841}" srcOrd="0" destOrd="0" presId="urn:microsoft.com/office/officeart/2005/8/layout/radial5"/>
    <dgm:cxn modelId="{5A5AF312-6EE6-4ABB-82B9-C1DF55DEB2D7}" type="presParOf" srcId="{BB088627-C236-4D79-8704-6E3D0CB39E7B}" destId="{DD430938-2D35-4686-A7B8-0B8EC8C9A37B}" srcOrd="0" destOrd="0" presId="urn:microsoft.com/office/officeart/2005/8/layout/radial5"/>
    <dgm:cxn modelId="{B854F90D-4F8E-47D6-8160-D3163619F48E}" type="presParOf" srcId="{BB088627-C236-4D79-8704-6E3D0CB39E7B}" destId="{8E477AFF-32ED-4650-BF8D-78527E348D60}" srcOrd="1" destOrd="0" presId="urn:microsoft.com/office/officeart/2005/8/layout/radial5"/>
    <dgm:cxn modelId="{A1C3D964-DF2B-43FE-9114-54D5FBB41C60}" type="presParOf" srcId="{8E477AFF-32ED-4650-BF8D-78527E348D60}" destId="{D758BC86-29CF-4EEC-93EE-649E0831E976}" srcOrd="0" destOrd="0" presId="urn:microsoft.com/office/officeart/2005/8/layout/radial5"/>
    <dgm:cxn modelId="{D1EEEEA7-866D-4AA1-8C35-4D1273D038B1}" type="presParOf" srcId="{BB088627-C236-4D79-8704-6E3D0CB39E7B}" destId="{3327240C-1980-4EC7-92C7-793D1E351B89}" srcOrd="2" destOrd="0" presId="urn:microsoft.com/office/officeart/2005/8/layout/radial5"/>
    <dgm:cxn modelId="{9D35823D-084D-4846-9FE2-5237A719E685}" type="presParOf" srcId="{BB088627-C236-4D79-8704-6E3D0CB39E7B}" destId="{82B66A0B-9938-4F43-BF1E-F24646887C6E}" srcOrd="3" destOrd="0" presId="urn:microsoft.com/office/officeart/2005/8/layout/radial5"/>
    <dgm:cxn modelId="{A8A3C015-7AE2-4D84-84E3-EA0A8BEF9650}" type="presParOf" srcId="{82B66A0B-9938-4F43-BF1E-F24646887C6E}" destId="{65024C7A-5E5F-49BA-B270-4030B47B42FF}" srcOrd="0" destOrd="0" presId="urn:microsoft.com/office/officeart/2005/8/layout/radial5"/>
    <dgm:cxn modelId="{90D5B80F-B7EA-4955-8119-AC59E8E5BE46}" type="presParOf" srcId="{BB088627-C236-4D79-8704-6E3D0CB39E7B}" destId="{76DDB416-8EA8-4997-BB3E-30B9C6248847}" srcOrd="4" destOrd="0" presId="urn:microsoft.com/office/officeart/2005/8/layout/radial5"/>
    <dgm:cxn modelId="{53924217-3003-4CC6-9E99-B15AFF8A2E7B}" type="presParOf" srcId="{BB088627-C236-4D79-8704-6E3D0CB39E7B}" destId="{B902C328-84AC-4D9B-8027-ED046BC6EA83}" srcOrd="5" destOrd="0" presId="urn:microsoft.com/office/officeart/2005/8/layout/radial5"/>
    <dgm:cxn modelId="{208997F1-BD44-46C2-BE10-2624FA9F2429}" type="presParOf" srcId="{B902C328-84AC-4D9B-8027-ED046BC6EA83}" destId="{E763B807-CBB9-4509-A055-C2F248EF5480}" srcOrd="0" destOrd="0" presId="urn:microsoft.com/office/officeart/2005/8/layout/radial5"/>
    <dgm:cxn modelId="{F72A9A8B-11E4-44FF-B5A2-C22D47065CB9}" type="presParOf" srcId="{BB088627-C236-4D79-8704-6E3D0CB39E7B}" destId="{F25FF841-3E60-4A91-B3D4-145EA5CE6DB5}" srcOrd="6" destOrd="0" presId="urn:microsoft.com/office/officeart/2005/8/layout/radial5"/>
    <dgm:cxn modelId="{0B8C1507-4C21-4BE5-A97C-6D0A5278C2E9}" type="presParOf" srcId="{BB088627-C236-4D79-8704-6E3D0CB39E7B}" destId="{53A9EF4D-7F63-494A-9171-1BA9B83FDAC8}" srcOrd="7" destOrd="0" presId="urn:microsoft.com/office/officeart/2005/8/layout/radial5"/>
    <dgm:cxn modelId="{EAFEE66D-CC39-4949-8372-82704401BEDE}" type="presParOf" srcId="{53A9EF4D-7F63-494A-9171-1BA9B83FDAC8}" destId="{0520DC69-9248-4816-9351-245980A04166}" srcOrd="0" destOrd="0" presId="urn:microsoft.com/office/officeart/2005/8/layout/radial5"/>
    <dgm:cxn modelId="{7BB1BE8B-1D81-4877-85EB-3AB8BD69D394}" type="presParOf" srcId="{BB088627-C236-4D79-8704-6E3D0CB39E7B}" destId="{0362A6D9-7310-4E00-80C0-31AF86D33841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30938-2D35-4686-A7B8-0B8EC8C9A37B}">
      <dsp:nvSpPr>
        <dsp:cNvPr id="0" name=""/>
        <dsp:cNvSpPr/>
      </dsp:nvSpPr>
      <dsp:spPr>
        <a:xfrm>
          <a:off x="2847245" y="1585866"/>
          <a:ext cx="2802649" cy="19228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Коллекция одежды 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"</a:t>
          </a: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Русские самоцветы"</a:t>
          </a:r>
        </a:p>
      </dsp:txBody>
      <dsp:txXfrm>
        <a:off x="3257683" y="1867458"/>
        <a:ext cx="1981773" cy="1359648"/>
      </dsp:txXfrm>
    </dsp:sp>
    <dsp:sp modelId="{8E477AFF-32ED-4650-BF8D-78527E348D60}">
      <dsp:nvSpPr>
        <dsp:cNvPr id="0" name=""/>
        <dsp:cNvSpPr/>
      </dsp:nvSpPr>
      <dsp:spPr>
        <a:xfrm rot="16232576">
          <a:off x="4193358" y="1238479"/>
          <a:ext cx="130914" cy="455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4212809" y="1349160"/>
        <a:ext cx="91640" cy="273135"/>
      </dsp:txXfrm>
    </dsp:sp>
    <dsp:sp modelId="{3327240C-1980-4EC7-92C7-793D1E351B89}">
      <dsp:nvSpPr>
        <dsp:cNvPr id="0" name=""/>
        <dsp:cNvSpPr/>
      </dsp:nvSpPr>
      <dsp:spPr>
        <a:xfrm>
          <a:off x="3124498" y="0"/>
          <a:ext cx="2283732" cy="1338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Ткани</a:t>
          </a:r>
        </a:p>
      </dsp:txBody>
      <dsp:txXfrm>
        <a:off x="3458943" y="196077"/>
        <a:ext cx="1614842" cy="946744"/>
      </dsp:txXfrm>
    </dsp:sp>
    <dsp:sp modelId="{82B66A0B-9938-4F43-BF1E-F24646887C6E}">
      <dsp:nvSpPr>
        <dsp:cNvPr id="0" name=""/>
        <dsp:cNvSpPr/>
      </dsp:nvSpPr>
      <dsp:spPr>
        <a:xfrm rot="135165">
          <a:off x="5704757" y="2379666"/>
          <a:ext cx="137940" cy="455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704773" y="2469898"/>
        <a:ext cx="96558" cy="273135"/>
      </dsp:txXfrm>
    </dsp:sp>
    <dsp:sp modelId="{76DDB416-8EA8-4997-BB3E-30B9C6248847}">
      <dsp:nvSpPr>
        <dsp:cNvPr id="0" name=""/>
        <dsp:cNvSpPr/>
      </dsp:nvSpPr>
      <dsp:spPr>
        <a:xfrm>
          <a:off x="5903592" y="1995364"/>
          <a:ext cx="2665359" cy="1338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Цвета</a:t>
          </a:r>
        </a:p>
      </dsp:txBody>
      <dsp:txXfrm>
        <a:off x="6293925" y="2191441"/>
        <a:ext cx="1884693" cy="946744"/>
      </dsp:txXfrm>
    </dsp:sp>
    <dsp:sp modelId="{B902C328-84AC-4D9B-8027-ED046BC6EA83}">
      <dsp:nvSpPr>
        <dsp:cNvPr id="0" name=""/>
        <dsp:cNvSpPr/>
      </dsp:nvSpPr>
      <dsp:spPr>
        <a:xfrm rot="5348519">
          <a:off x="4199288" y="3400850"/>
          <a:ext cx="130946" cy="455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4218636" y="3472255"/>
        <a:ext cx="91662" cy="273135"/>
      </dsp:txXfrm>
    </dsp:sp>
    <dsp:sp modelId="{F25FF841-3E60-4A91-B3D4-145EA5CE6DB5}">
      <dsp:nvSpPr>
        <dsp:cNvPr id="0" name=""/>
        <dsp:cNvSpPr/>
      </dsp:nvSpPr>
      <dsp:spPr>
        <a:xfrm>
          <a:off x="3060577" y="3755666"/>
          <a:ext cx="2432230" cy="1338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Декор</a:t>
          </a:r>
        </a:p>
      </dsp:txBody>
      <dsp:txXfrm>
        <a:off x="3416769" y="3951743"/>
        <a:ext cx="1719846" cy="946744"/>
      </dsp:txXfrm>
    </dsp:sp>
    <dsp:sp modelId="{53A9EF4D-7F63-494A-9171-1BA9B83FDAC8}">
      <dsp:nvSpPr>
        <dsp:cNvPr id="0" name=""/>
        <dsp:cNvSpPr/>
      </dsp:nvSpPr>
      <dsp:spPr>
        <a:xfrm rot="10788228">
          <a:off x="2620577" y="2324970"/>
          <a:ext cx="160191" cy="455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0800000">
        <a:off x="2668634" y="2415933"/>
        <a:ext cx="112134" cy="273135"/>
      </dsp:txXfrm>
    </dsp:sp>
    <dsp:sp modelId="{0362A6D9-7310-4E00-80C0-31AF86D33841}">
      <dsp:nvSpPr>
        <dsp:cNvPr id="0" name=""/>
        <dsp:cNvSpPr/>
      </dsp:nvSpPr>
      <dsp:spPr>
        <a:xfrm>
          <a:off x="23303" y="1840024"/>
          <a:ext cx="2521735" cy="14348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Крой</a:t>
          </a:r>
        </a:p>
      </dsp:txBody>
      <dsp:txXfrm>
        <a:off x="392603" y="2050148"/>
        <a:ext cx="1783135" cy="10145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050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661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317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797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183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058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984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578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325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52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996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25A43-8D45-4D16-8939-1016AB755F1C}" type="datetimeFigureOut">
              <a:rPr lang="ru-RU" smtClean="0"/>
              <a:t>29.09.2020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783DC-C8BF-4D0B-989D-BAC4C812E7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3998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4.wdp"/><Relationship Id="rId7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2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microsoft.com/office/2007/relationships/hdphoto" Target="../media/hdphoto6.wdp"/><Relationship Id="rId7" Type="http://schemas.openxmlformats.org/officeDocument/2006/relationships/image" Target="../media/image2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3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5.wdp"/><Relationship Id="rId7" Type="http://schemas.openxmlformats.org/officeDocument/2006/relationships/image" Target="../media/image3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www.finnougoria.ru/photo/20001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2987824" y="548680"/>
            <a:ext cx="5904656" cy="5904656"/>
          </a:xfrm>
        </p:spPr>
        <p:txBody>
          <a:bodyPr>
            <a:normAutofit/>
          </a:bodyPr>
          <a:lstStyle/>
          <a:p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ПРОЕКТА:</a:t>
            </a:r>
          </a:p>
          <a:p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«ВОЗРОЖДЕНИЕ НАРОДНЫХ ТРАДИЦИЙ В ОДЕЖДЕ»</a:t>
            </a:r>
          </a:p>
          <a:p>
            <a:endParaRPr lang="ru-RU" sz="28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i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ИСПОЛНИТЕЛЬ: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студенты 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группы</a:t>
            </a:r>
          </a:p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                                                        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КШИ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416/13:Бабкина Оксана, </a:t>
            </a:r>
          </a:p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                                                                    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Трифонова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Елизавета</a:t>
            </a:r>
          </a:p>
          <a:p>
            <a:endPara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РУКОВОДИТЕЛИ: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Кобылко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А.В.,</a:t>
            </a:r>
          </a:p>
          <a:p>
            <a:pPr algn="r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Самсонова И.В. 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 descr="http://pt-engels.ucoz.ru/i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179512" y="188640"/>
            <a:ext cx="14128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My-PC\Downloads\Folclorny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07" y="2060848"/>
            <a:ext cx="510675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010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www.finnougoria.ru/photo/0015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620688"/>
            <a:ext cx="5122912" cy="5505475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u="sng" dirty="0" smtClean="0"/>
              <a:t>Цель проекта:</a:t>
            </a:r>
            <a:r>
              <a:rPr lang="ru-RU" sz="2400" b="1" dirty="0" smtClean="0"/>
              <a:t> показать </a:t>
            </a:r>
            <a:r>
              <a:rPr lang="ru-RU" sz="2400" b="1" dirty="0"/>
              <a:t>возможности творческого подхода к моделированию, конструированию и изготовлению женского платья. </a:t>
            </a:r>
            <a:endParaRPr lang="ru-RU" sz="2400" b="1" dirty="0" smtClean="0"/>
          </a:p>
          <a:p>
            <a:r>
              <a:rPr lang="ru-RU" sz="2400" b="1" u="sng" dirty="0" smtClean="0"/>
              <a:t>Актуальность темы проекта: </a:t>
            </a:r>
            <a:r>
              <a:rPr lang="ru-RU" sz="2400" b="1" dirty="0"/>
              <a:t>Дизайн одежды поставил в начале ХХ века задачу, не утратившую актуальность в современном обществе, которая была сформулирована еще Надеждой </a:t>
            </a:r>
            <a:r>
              <a:rPr lang="ru-RU" sz="2400" b="1" dirty="0" err="1"/>
              <a:t>Ламановой</a:t>
            </a:r>
            <a:r>
              <a:rPr lang="ru-RU" sz="2400" b="1" dirty="0"/>
              <a:t>: «…Создавать такие формы костюма, которые соединяли бы в Дизайн современного костюма на основе народных традиций в себе художественное чувство формы, свойственное нашей эпохе, с чисто практическими особенностями наших дней…» </a:t>
            </a:r>
            <a:endParaRPr lang="ru-RU" sz="2400" b="1" u="sng" dirty="0"/>
          </a:p>
          <a:p>
            <a:endParaRPr lang="ru-RU" sz="2400" u="sng" dirty="0"/>
          </a:p>
        </p:txBody>
      </p:sp>
      <p:pic>
        <p:nvPicPr>
          <p:cNvPr id="3074" name="Picture 2" descr="C:\Users\My-PC\Downloads\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32" y="1628800"/>
            <a:ext cx="3789896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88" y="3645024"/>
            <a:ext cx="2346494" cy="31268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5061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www.finnougoria.ru/photo/20005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55440"/>
            <a:ext cx="4464496" cy="5485927"/>
          </a:xfrm>
        </p:spPr>
        <p:txBody>
          <a:bodyPr>
            <a:normAutofit lnSpcReduction="10000"/>
          </a:bodyPr>
          <a:lstStyle/>
          <a:p>
            <a:r>
              <a:rPr lang="ru-RU" b="1" i="1" dirty="0"/>
              <a:t>Краткое определение дизайнерской задачи: </a:t>
            </a:r>
            <a:r>
              <a:rPr lang="ru-RU" dirty="0"/>
              <a:t>Создать неповторимые и интересные элементы декора в моделях, а также  интересные конструктивные и декоративные линии кроя   в коллекции одежды. </a:t>
            </a:r>
          </a:p>
          <a:p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36912"/>
            <a:ext cx="2711204" cy="40801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672" y="187719"/>
            <a:ext cx="2408707" cy="3601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0285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6100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pandia.ru/text/78/559/images/image037_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3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My-PC\Downloads\Надежда_Ламанова_фото_Карелин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00720"/>
            <a:ext cx="3131372" cy="41724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My-PC\Downloads\374260_9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0342"/>
            <a:ext cx="3501199" cy="233267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y-PC\Downloads\e25672973b3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448" y="4509120"/>
            <a:ext cx="3403961" cy="2276872"/>
          </a:xfrm>
          <a:prstGeom prst="rect">
            <a:avLst/>
          </a:prstGeom>
          <a:ln>
            <a:noFill/>
          </a:ln>
          <a:effectLst>
            <a:softEdge rad="127000"/>
          </a:effectLst>
          <a:scene3d>
            <a:camera prst="isometricOffAxis2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My-PC\Downloads\dezdemon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2"/>
            <a:ext cx="2371249" cy="17790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60512" y="2636912"/>
            <a:ext cx="5703975" cy="3888432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i="1" dirty="0">
                <a:solidFill>
                  <a:srgbClr val="000066"/>
                </a:solidFill>
              </a:rPr>
              <a:t>Содержание </a:t>
            </a:r>
            <a:r>
              <a:rPr lang="ru-RU" sz="3200" b="1" i="1" dirty="0" smtClean="0">
                <a:solidFill>
                  <a:srgbClr val="000066"/>
                </a:solidFill>
              </a:rPr>
              <a:t/>
            </a:r>
            <a:br>
              <a:rPr lang="ru-RU" sz="3200" b="1" i="1" dirty="0" smtClean="0">
                <a:solidFill>
                  <a:srgbClr val="000066"/>
                </a:solidFill>
              </a:rPr>
            </a:br>
            <a:r>
              <a:rPr lang="ru-RU" sz="3200" b="1" i="1" dirty="0" smtClean="0">
                <a:solidFill>
                  <a:srgbClr val="000066"/>
                </a:solidFill>
              </a:rPr>
              <a:t>подготовительного </a:t>
            </a:r>
            <a:br>
              <a:rPr lang="ru-RU" sz="3200" b="1" i="1" dirty="0" smtClean="0">
                <a:solidFill>
                  <a:srgbClr val="000066"/>
                </a:solidFill>
              </a:rPr>
            </a:br>
            <a:r>
              <a:rPr lang="ru-RU" sz="3200" b="1" i="1" dirty="0" smtClean="0">
                <a:solidFill>
                  <a:srgbClr val="000066"/>
                </a:solidFill>
              </a:rPr>
              <a:t>этапа </a:t>
            </a:r>
            <a:r>
              <a:rPr lang="ru-RU" sz="3200" b="1" i="1" dirty="0">
                <a:solidFill>
                  <a:srgbClr val="000066"/>
                </a:solidFill>
              </a:rPr>
              <a:t>проекта</a:t>
            </a:r>
            <a:r>
              <a:rPr lang="ru-RU" sz="3200" dirty="0">
                <a:solidFill>
                  <a:srgbClr val="000066"/>
                </a:solidFill>
              </a:rPr>
              <a:t> </a:t>
            </a:r>
            <a:r>
              <a:rPr lang="ru-RU" sz="3200" dirty="0" smtClean="0">
                <a:solidFill>
                  <a:srgbClr val="000066"/>
                </a:solidFill>
              </a:rPr>
              <a:t/>
            </a:r>
            <a:br>
              <a:rPr lang="ru-RU" sz="3200" dirty="0" smtClean="0">
                <a:solidFill>
                  <a:srgbClr val="000066"/>
                </a:solidFill>
              </a:rPr>
            </a:br>
            <a:r>
              <a:rPr lang="ru-RU" sz="2200" b="1" dirty="0" smtClean="0"/>
              <a:t>Костюм – особый объект творческой деятельности художника. </a:t>
            </a:r>
            <a:r>
              <a:rPr lang="ru-RU" sz="2200" b="1" dirty="0" smtClean="0">
                <a:solidFill>
                  <a:srgbClr val="000066"/>
                </a:solidFill>
              </a:rPr>
              <a:t/>
            </a:r>
            <a:br>
              <a:rPr lang="ru-RU" sz="2200" b="1" dirty="0" smtClean="0">
                <a:solidFill>
                  <a:srgbClr val="000066"/>
                </a:solidFill>
              </a:rPr>
            </a:br>
            <a:r>
              <a:rPr lang="ru-RU" sz="2200" b="1" dirty="0"/>
              <a:t>Такими источниками творческого вдохновения могут выступить: форма костюма; особенности кроя предметов одежды; сочетание различных фактур материалов; колористическое решение костюма; богатство декоративной отделки; характер образа. </a:t>
            </a:r>
            <a:endParaRPr lang="ru-RU" sz="2200" b="1" dirty="0">
              <a:solidFill>
                <a:srgbClr val="000066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09" y="222886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9385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://pandia.ru/text/78/559/images/image037_0.jpg"/>
          <p:cNvPicPr>
            <a:picLocks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3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pt-engels.ucoz.ru/i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179512" y="188640"/>
            <a:ext cx="14128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C:\Users\My-PC\Downloads\origin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964" y="3478483"/>
            <a:ext cx="4458072" cy="2970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My-PC\Downloads\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21" y="1255441"/>
            <a:ext cx="3697857" cy="24615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283968" y="733018"/>
            <a:ext cx="4536504" cy="2352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 smtClean="0"/>
              <a:t>Искру </a:t>
            </a:r>
            <a:r>
              <a:rPr lang="ru-RU" sz="2000" b="1" dirty="0"/>
              <a:t>интереса к русскому костюму разожгла в начале ХХ века важная фигура, почитающая народные традиции в модной одежде, – Надежда Петровна </a:t>
            </a:r>
            <a:r>
              <a:rPr lang="ru-RU" sz="2000" b="1" dirty="0" err="1"/>
              <a:t>Ламанова</a:t>
            </a:r>
            <a:r>
              <a:rPr lang="ru-RU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4348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andia.ru/text/78/559/images/image036_0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1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718" y="1412776"/>
            <a:ext cx="4834880" cy="518457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200" b="1" dirty="0"/>
              <a:t>Еще одним модельером, привносящим красоту русского традиционного костюма в современную одежду, можно по праву назвать Вячеслава </a:t>
            </a:r>
            <a:r>
              <a:rPr lang="ru-RU" sz="2200" b="1" dirty="0" smtClean="0"/>
              <a:t>Основной </a:t>
            </a:r>
            <a:r>
              <a:rPr lang="ru-RU" sz="2200" b="1" dirty="0"/>
              <a:t>образ в творчестве Зайцева – это жизнеутверждающая русская красавица, женщина-праздник. </a:t>
            </a:r>
          </a:p>
          <a:p>
            <a:endParaRPr lang="ru-RU" dirty="0"/>
          </a:p>
        </p:txBody>
      </p:sp>
      <p:pic>
        <p:nvPicPr>
          <p:cNvPr id="5" name="Рисунок 4" descr="http://pt-engels.ucoz.ru/i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179512" y="188640"/>
            <a:ext cx="14128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C:\Users\My-PC\Downloads\fotopreview-458_3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0"/>
            <a:ext cx="3930402" cy="29177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My-PC\Downloads\womens-sheepskin-coats-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964" y="2085897"/>
            <a:ext cx="4172192" cy="2686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My-PC\Downloads\4420-94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408" y="4234176"/>
            <a:ext cx="3931915" cy="2657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842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andia.ru/text/78/559/images/image041_1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3968" y="188640"/>
            <a:ext cx="4608512" cy="6480720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sz="2200" b="1" dirty="0"/>
              <a:t>Современные дизайнеры одежды часто обращаются за идеями к народным традициям, как, например, завсегдатай модных показов Алена Ахмадуллина. Дизайнер создает великолепные наряды для современных модниц, используя сказочный образ царевны из тридесятого царства. </a:t>
            </a:r>
          </a:p>
        </p:txBody>
      </p:sp>
      <p:pic>
        <p:nvPicPr>
          <p:cNvPr id="5" name="Рисунок 4" descr="http://pt-engels.ucoz.ru/i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179512" y="188640"/>
            <a:ext cx="14128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:\Users\My-PC\Downloads\JovgZrc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4910"/>
            <a:ext cx="2107380" cy="2679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My-PC\Downloads\aa_0167_jpg_132812532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01004"/>
            <a:ext cx="2241040" cy="33615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My-PC\Downloads\0000000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329100"/>
            <a:ext cx="2265472" cy="10081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My-PC\Downloads\20120202akhm_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984961"/>
            <a:ext cx="2482830" cy="37242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864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www.finnougoria.ru/photo/20005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-43979"/>
            <a:ext cx="910850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267744" y="332656"/>
            <a:ext cx="64087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000066"/>
                </a:solidFill>
              </a:rPr>
              <a:t>Содержание проектировочного этапа проекта</a:t>
            </a:r>
            <a:endParaRPr lang="ru-RU" sz="2800" i="1" dirty="0">
              <a:solidFill>
                <a:srgbClr val="000066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747896070"/>
              </p:ext>
            </p:extLst>
          </p:nvPr>
        </p:nvGraphicFramePr>
        <p:xfrm>
          <a:off x="395536" y="1286763"/>
          <a:ext cx="8568952" cy="5094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8191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7161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://pandia.ru/text/78/559/images/image037_0.jpg"/>
          <p:cNvPicPr>
            <a:picLocks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3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34929" y="1340768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000066"/>
                </a:solidFill>
              </a:rPr>
              <a:t>Ткани</a:t>
            </a:r>
          </a:p>
          <a:p>
            <a:r>
              <a:rPr lang="ru-RU" b="1" dirty="0" smtClean="0"/>
              <a:t>Основными тканями, применявшимися для народной крестьянской одежды, были домотканые холст и шерсть простого полотняного переплетения, а с середины XIX в. — фабричные шелк, атлас, парча с орнаментом из пышных цветочных гирлянд и букетов, кумач, ситец, сатин, цветной кашемир.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806929" y="2492897"/>
            <a:ext cx="4121047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000" b="1" dirty="0" smtClean="0">
                <a:solidFill>
                  <a:srgbClr val="000066"/>
                </a:solidFill>
              </a:rPr>
              <a:t>Крой</a:t>
            </a:r>
            <a:endParaRPr lang="ru-RU" sz="1400" dirty="0"/>
          </a:p>
          <a:p>
            <a:r>
              <a:rPr lang="ru-RU" b="1" dirty="0"/>
              <a:t>Народный костюм женщин состоял из сарафана и белой рубахи. Сарафан был украшен в зависимости от статуса его обладательницы: бархатом, жемчугами или же простой тесьмой. Так как речь пойдет о русском народном сарафане, рассмотрим более по- дробно данный вид одежды. Сарафан – это русская народная одежда, по внешнему виду напоминающая платье, без рукавов чаще всего на лямках. Сарафаны были различны по виду материала, покрою, украшениям.</a:t>
            </a:r>
            <a:endParaRPr lang="ru-RU" sz="1400" b="1" dirty="0"/>
          </a:p>
        </p:txBody>
      </p:sp>
      <p:pic>
        <p:nvPicPr>
          <p:cNvPr id="8" name="Рисунок 7" descr="http://pandia.ru/text/78/559/images/image021_1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790" y="0"/>
            <a:ext cx="2257076" cy="2892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ttp://pandia.ru/text/78/559/images/image002_9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16076"/>
            <a:ext cx="2880320" cy="2653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7453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4926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andia.ru/text/78/559/images/image036_0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6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804248" y="352708"/>
            <a:ext cx="2160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000" b="1" dirty="0">
                <a:solidFill>
                  <a:srgbClr val="000066"/>
                </a:solidFill>
              </a:rPr>
              <a:t>Цвета</a:t>
            </a:r>
            <a:endParaRPr lang="ru-RU" sz="2000" dirty="0">
              <a:solidFill>
                <a:srgbClr val="000066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1438" y="2668851"/>
            <a:ext cx="8840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000066"/>
                </a:solidFill>
              </a:rPr>
              <a:t>Д</a:t>
            </a:r>
            <a:r>
              <a:rPr lang="ru-RU" sz="2000" b="1" dirty="0" smtClean="0">
                <a:solidFill>
                  <a:srgbClr val="000066"/>
                </a:solidFill>
              </a:rPr>
              <a:t>екор</a:t>
            </a:r>
            <a:endParaRPr lang="ru-RU" sz="2000" dirty="0">
              <a:solidFill>
                <a:srgbClr val="000066"/>
              </a:solidFill>
            </a:endParaRPr>
          </a:p>
        </p:txBody>
      </p:sp>
      <p:pic>
        <p:nvPicPr>
          <p:cNvPr id="8" name="Рисунок 7" descr="http://pandia.ru/text/78/559/images/image022_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201622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ttp://pandia.ru/text/78/559/images/image039_0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777" y="2996952"/>
            <a:ext cx="1799590" cy="18383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 descr="Обычно при вышивке узоров применялось сразу несколько ви­дов швов, т. е. швы сочетались. Так, контурным швом йепк?н на­носилось на холст очертание узора, после чего швами ч?рмаллахант?с заполнялось все поле контура. Кроме этих, наиболее характерных, существовал ряд других швов: шулам - косой гладьевой, х?ресл? т?р? - крестик, х?ю - простой стебельчатый, майрат?рри (ш?т?кла) - тамбур и т.д. Вышивалщица, варьируя их в зависимости от типа предмета, создавала замечательные произведе­ния искусства, которые явились значительным вкладом в миро­вую культуру.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916114"/>
            <a:ext cx="1779905" cy="18383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Рисунок 10" descr="http://pandia.ru/text/78/559/images/image038_0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09120"/>
            <a:ext cx="1430020" cy="19069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323529" y="3068961"/>
            <a:ext cx="460851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/>
              <a:t>Веками </a:t>
            </a:r>
            <a:r>
              <a:rPr lang="ru-RU" b="1" dirty="0"/>
              <a:t>формировавшийся образ мира воплотился в присущих только мордовскому народу знаковой системе, орнаментальных композициях. Это образы коня, утицы, процветающей ветви, восходящие к языческой древности, культу деревьев и воды, культу природы, частью которой чувствовал себя человек. </a:t>
            </a:r>
            <a:r>
              <a:rPr lang="ru-RU" b="1" dirty="0" smtClean="0"/>
              <a:t>В </a:t>
            </a:r>
            <a:r>
              <a:rPr lang="ru-RU" b="1" dirty="0"/>
              <a:t>мордовской вышивке, украшениях немало узоров, связанных с образом </a:t>
            </a:r>
            <a:r>
              <a:rPr lang="ru-RU" b="1" dirty="0" smtClean="0"/>
              <a:t>водной птицы.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392488" y="70616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b="1" dirty="0"/>
              <a:t>В вышивке чувашей использовали сдержанные цвета, близкие к природным. Больше всего использовали сдержанные красноватые цвета – темно-красный, коричневатый, бордовый, а также зеленые, желтые и синие цвета.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55" y="219418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0673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andia.ru/text/78/559/images/image041_1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157895" y="460703"/>
            <a:ext cx="55446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000066"/>
                </a:solidFill>
              </a:rPr>
              <a:t>Содержание практического этапа проекта</a:t>
            </a:r>
            <a:endParaRPr lang="ru-RU" sz="2400" i="1" dirty="0">
              <a:solidFill>
                <a:srgbClr val="000066"/>
              </a:solidFill>
            </a:endParaRPr>
          </a:p>
        </p:txBody>
      </p:sp>
      <p:pic>
        <p:nvPicPr>
          <p:cNvPr id="8" name="Рисунок 7" descr="Девичья рубаха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20890"/>
            <a:ext cx="3477260" cy="4552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419872" y="1462861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Авторская коллекция молодежной одежды «Русские самоцветы», </a:t>
            </a:r>
            <a:r>
              <a:rPr lang="ru-RU" b="1" dirty="0" smtClean="0"/>
              <a:t>разработанная </a:t>
            </a:r>
            <a:r>
              <a:rPr lang="ru-RU" b="1" dirty="0"/>
              <a:t>в направлении прет-а-порте с элементами этнических мотивов, </a:t>
            </a:r>
            <a:r>
              <a:rPr lang="ru-RU" b="1" dirty="0" smtClean="0"/>
              <a:t>демонстрирует </a:t>
            </a:r>
            <a:r>
              <a:rPr lang="ru-RU" b="1" dirty="0"/>
              <a:t>индивидуальное видение мира, пропущенное через призму авторского восприятия; создается неповторимый новый образ, оригинальный и выразительный. Источником вдохновения в создании коллекции одежды являются традиции, быт и одежда народов </a:t>
            </a:r>
            <a:r>
              <a:rPr lang="ru-RU" b="1" dirty="0" err="1"/>
              <a:t>поволжья</a:t>
            </a:r>
            <a:r>
              <a:rPr lang="ru-RU" b="1" dirty="0"/>
              <a:t> – </a:t>
            </a:r>
            <a:r>
              <a:rPr lang="ru-RU" b="1" dirty="0" err="1"/>
              <a:t>Мордва,Чуваши</a:t>
            </a:r>
            <a:r>
              <a:rPr lang="ru-RU" b="1" dirty="0"/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64855"/>
            <a:ext cx="1482824" cy="50867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84" y="342801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8584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www.finnougoria.ru/photo/0015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211960" y="764704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  </a:t>
            </a:r>
            <a:r>
              <a:rPr lang="ru-RU" b="1" dirty="0" smtClean="0"/>
              <a:t>Прямой </a:t>
            </a:r>
            <a:r>
              <a:rPr lang="ru-RU" b="1" dirty="0"/>
              <a:t>силуэт в моделях коллекции обеспечивает свободу движений, и в комплекте с мягкими материалами – чувство комфорта. </a:t>
            </a:r>
            <a:endParaRPr lang="ru-RU" b="1" dirty="0" smtClean="0"/>
          </a:p>
          <a:p>
            <a:r>
              <a:rPr lang="ru-RU" b="1" dirty="0" smtClean="0"/>
              <a:t>   Ключевым </a:t>
            </a:r>
            <a:r>
              <a:rPr lang="ru-RU" b="1" dirty="0"/>
              <a:t>моментом при создании коллекции так же стало и </a:t>
            </a:r>
            <a:r>
              <a:rPr lang="ru-RU" b="1" dirty="0" smtClean="0"/>
              <a:t>первозданная </a:t>
            </a:r>
            <a:r>
              <a:rPr lang="ru-RU" b="1" dirty="0"/>
              <a:t>природа, с её необыкновенной красотой и таинственностью, нашла своё отражение в цветовой гамме коллекции:, терракотовый, вишневый, белый, цвет слоновой </a:t>
            </a:r>
            <a:r>
              <a:rPr lang="ru-RU" b="1" dirty="0" smtClean="0"/>
              <a:t>кости. </a:t>
            </a:r>
          </a:p>
          <a:p>
            <a:r>
              <a:rPr lang="ru-RU" b="1" dirty="0" smtClean="0"/>
              <a:t>   Цветовая </a:t>
            </a:r>
            <a:r>
              <a:rPr lang="ru-RU" b="1" dirty="0"/>
              <a:t>гамма каждой модели гармонично распределена, оттенки дополняют друг друга, или же, наоборот, контрастируют, придавая тем самым яркости </a:t>
            </a:r>
            <a:r>
              <a:rPr lang="ru-RU" b="1" dirty="0" smtClean="0"/>
              <a:t>об- разу </a:t>
            </a:r>
            <a:r>
              <a:rPr lang="ru-RU" b="1" dirty="0"/>
              <a:t>в целом. </a:t>
            </a:r>
            <a:endParaRPr lang="ru-RU" b="1" dirty="0" smtClean="0"/>
          </a:p>
          <a:p>
            <a:r>
              <a:rPr lang="ru-RU" b="1" dirty="0" smtClean="0"/>
              <a:t>   Коллекция </a:t>
            </a:r>
            <a:r>
              <a:rPr lang="ru-RU" b="1" dirty="0"/>
              <a:t>дополняется аксессуарами, выполненными в сочных ягодных </a:t>
            </a:r>
            <a:r>
              <a:rPr lang="ru-RU" b="1" dirty="0" smtClean="0"/>
              <a:t>оттенках.</a:t>
            </a:r>
            <a:endParaRPr lang="ru-RU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949" y="1239140"/>
            <a:ext cx="2664296" cy="54254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8511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://www.finnougoria.ru/photo/20005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60" y="1412776"/>
            <a:ext cx="3189223" cy="5256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1920" y="1997839"/>
            <a:ext cx="49685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i="1" u="sng" dirty="0"/>
              <a:t>Результатом </a:t>
            </a:r>
            <a:r>
              <a:rPr lang="ru-RU" sz="2000" b="1" dirty="0"/>
              <a:t>проделанной работы является изготовленная коллекция в этно-стиле «Русские самоцветы».  Она служит прекрасным образцом сочетания национальных традиций и современности.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60" y="188640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5314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andia.ru/text/78/559/images/image036_0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722313" y="1052737"/>
            <a:ext cx="7772400" cy="720079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latin typeface="Book Antiqua" panose="02040602050305030304" pitchFamily="18" charset="0"/>
                <a:ea typeface="BatangChe" panose="02030609000101010101" pitchFamily="49" charset="-127"/>
                <a:cs typeface="Arial" panose="020B0604020202020204" pitchFamily="34" charset="0"/>
              </a:rPr>
              <a:t>СПАСИБО ЗА ВНИМАНИЕ !</a:t>
            </a:r>
            <a:endParaRPr lang="ru-RU" sz="3600" b="1" i="1" dirty="0">
              <a:solidFill>
                <a:schemeClr val="tx2">
                  <a:lumMod val="50000"/>
                </a:schemeClr>
              </a:solidFill>
              <a:latin typeface="Book Antiqua" panose="02040602050305030304" pitchFamily="18" charset="0"/>
              <a:ea typeface="BatangChe" panose="02030609000101010101" pitchFamily="49" charset="-127"/>
              <a:cs typeface="Arial" panose="020B0604020202020204" pitchFamily="34" charset="0"/>
            </a:endParaRPr>
          </a:p>
        </p:txBody>
      </p:sp>
      <p:pic>
        <p:nvPicPr>
          <p:cNvPr id="1026" name="Picture 2" descr="C:\Users\My-PC\Downloads\Рисунок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387" y="1867212"/>
            <a:ext cx="5931941" cy="463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975" y="2787650"/>
            <a:ext cx="141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84150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645</Words>
  <Application>Microsoft Office PowerPoint</Application>
  <PresentationFormat>Экран (4:3)</PresentationFormat>
  <Paragraphs>39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Содержание  подготовительного  этапа проекта  Костюм – особый объект творческой деятельности художника.  Такими источниками творческого вдохновения могут выступить: форма костюма; особенности кроя предметов одежды; сочетание различных фактур материалов; колористическое решение костюма; богатство декоративной отделки; характер образа.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</dc:creator>
  <cp:lastModifiedBy>Admin</cp:lastModifiedBy>
  <cp:revision>24</cp:revision>
  <dcterms:created xsi:type="dcterms:W3CDTF">2016-11-27T10:30:44Z</dcterms:created>
  <dcterms:modified xsi:type="dcterms:W3CDTF">2020-09-29T05:55:24Z</dcterms:modified>
</cp:coreProperties>
</file>