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61" r:id="rId4"/>
    <p:sldId id="262" r:id="rId5"/>
    <p:sldId id="258" r:id="rId6"/>
    <p:sldId id="257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4" r:id="rId18"/>
    <p:sldId id="276" r:id="rId19"/>
    <p:sldId id="277" r:id="rId20"/>
    <p:sldId id="278" r:id="rId21"/>
    <p:sldId id="279" r:id="rId22"/>
    <p:sldId id="280" r:id="rId23"/>
    <p:sldId id="281" r:id="rId24"/>
    <p:sldId id="290" r:id="rId25"/>
    <p:sldId id="287" r:id="rId26"/>
    <p:sldId id="288" r:id="rId27"/>
    <p:sldId id="291" r:id="rId28"/>
    <p:sldId id="284" r:id="rId29"/>
    <p:sldId id="292" r:id="rId3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924955F-5FFE-44CF-82F7-E23E475FA3DE}" type="doc">
      <dgm:prSet loTypeId="urn:microsoft.com/office/officeart/2005/8/layout/radial4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61BE1E5-E31F-43DB-9360-43901D14E0DA}">
      <dgm:prSet phldrT="[Текст]"/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ДОУ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6101F7E1-D938-428E-9218-BCF8DF19FB53}" type="parTrans" cxnId="{8BF530D0-0679-44C8-8015-F0A2DC2F5CDA}">
      <dgm:prSet/>
      <dgm:spPr/>
      <dgm:t>
        <a:bodyPr/>
        <a:lstStyle/>
        <a:p>
          <a:endParaRPr lang="ru-RU"/>
        </a:p>
      </dgm:t>
    </dgm:pt>
    <dgm:pt modelId="{C1D506DF-0F42-43DB-96C6-C60C64C864D0}" type="sibTrans" cxnId="{8BF530D0-0679-44C8-8015-F0A2DC2F5CDA}">
      <dgm:prSet/>
      <dgm:spPr/>
      <dgm:t>
        <a:bodyPr/>
        <a:lstStyle/>
        <a:p>
          <a:endParaRPr lang="ru-RU"/>
        </a:p>
      </dgm:t>
    </dgm:pt>
    <dgm:pt modelId="{4AC72CFD-2C66-4C1A-BEEB-9796FFEB954D}">
      <dgm:prSet phldrT="[Текст]" custT="1"/>
      <dgm:spPr/>
      <dgm:t>
        <a:bodyPr/>
        <a:lstStyle/>
        <a:p>
          <a:r>
            <a:rPr lang="ru-RU" sz="2500" dirty="0" smtClean="0">
              <a:latin typeface="Times New Roman" pitchFamily="18" charset="0"/>
              <a:cs typeface="Times New Roman" pitchFamily="18" charset="0"/>
            </a:rPr>
            <a:t>родители</a:t>
          </a:r>
          <a:endParaRPr lang="ru-RU" sz="2500" dirty="0">
            <a:latin typeface="Times New Roman" pitchFamily="18" charset="0"/>
            <a:cs typeface="Times New Roman" pitchFamily="18" charset="0"/>
          </a:endParaRPr>
        </a:p>
      </dgm:t>
    </dgm:pt>
    <dgm:pt modelId="{8D95BD53-9566-403C-ACD9-5E5AFE7989EF}" type="parTrans" cxnId="{88F863F5-2389-4F01-9D29-82A027F3A9AD}">
      <dgm:prSet/>
      <dgm:spPr/>
      <dgm:t>
        <a:bodyPr/>
        <a:lstStyle/>
        <a:p>
          <a:endParaRPr lang="ru-RU"/>
        </a:p>
      </dgm:t>
    </dgm:pt>
    <dgm:pt modelId="{1EF36864-1AD8-4DC8-A903-7BE9604E6EEA}" type="sibTrans" cxnId="{88F863F5-2389-4F01-9D29-82A027F3A9AD}">
      <dgm:prSet/>
      <dgm:spPr/>
      <dgm:t>
        <a:bodyPr/>
        <a:lstStyle/>
        <a:p>
          <a:endParaRPr lang="ru-RU"/>
        </a:p>
      </dgm:t>
    </dgm:pt>
    <dgm:pt modelId="{97691A7D-715B-4721-B6D3-5514D68C925F}">
      <dgm:prSet phldrT="[Текст]" custT="1"/>
      <dgm:spPr/>
      <dgm:t>
        <a:bodyPr/>
        <a:lstStyle/>
        <a:p>
          <a:r>
            <a:rPr lang="ru-RU" sz="3600" dirty="0" smtClean="0">
              <a:latin typeface="Times New Roman" pitchFamily="18" charset="0"/>
              <a:cs typeface="Times New Roman" pitchFamily="18" charset="0"/>
            </a:rPr>
            <a:t>дети</a:t>
          </a:r>
          <a:endParaRPr lang="ru-RU" sz="3600" dirty="0">
            <a:latin typeface="Times New Roman" pitchFamily="18" charset="0"/>
            <a:cs typeface="Times New Roman" pitchFamily="18" charset="0"/>
          </a:endParaRPr>
        </a:p>
      </dgm:t>
    </dgm:pt>
    <dgm:pt modelId="{11372CF4-C3BC-452B-9DA6-0AC5AE322EBA}" type="parTrans" cxnId="{8FB0FDB7-590A-4853-925A-18CA4B55035A}">
      <dgm:prSet/>
      <dgm:spPr/>
      <dgm:t>
        <a:bodyPr/>
        <a:lstStyle/>
        <a:p>
          <a:endParaRPr lang="ru-RU"/>
        </a:p>
      </dgm:t>
    </dgm:pt>
    <dgm:pt modelId="{5987BAD1-DFA1-4491-A2A7-B01F970F31E5}" type="sibTrans" cxnId="{8FB0FDB7-590A-4853-925A-18CA4B55035A}">
      <dgm:prSet/>
      <dgm:spPr/>
      <dgm:t>
        <a:bodyPr/>
        <a:lstStyle/>
        <a:p>
          <a:endParaRPr lang="ru-RU"/>
        </a:p>
      </dgm:t>
    </dgm:pt>
    <dgm:pt modelId="{0533E8BF-0918-4917-BC52-DE3377B15B59}">
      <dgm:prSet phldrT="[Текст]" custT="1"/>
      <dgm:spPr/>
      <dgm:t>
        <a:bodyPr/>
        <a:lstStyle/>
        <a:p>
          <a:r>
            <a:rPr lang="ru-RU" sz="2800" dirty="0" smtClean="0">
              <a:latin typeface="Times New Roman" pitchFamily="18" charset="0"/>
              <a:cs typeface="Times New Roman" pitchFamily="18" charset="0"/>
            </a:rPr>
            <a:t>педагоги</a:t>
          </a:r>
          <a:endParaRPr lang="ru-RU" sz="2800" dirty="0">
            <a:latin typeface="Times New Roman" pitchFamily="18" charset="0"/>
            <a:cs typeface="Times New Roman" pitchFamily="18" charset="0"/>
          </a:endParaRPr>
        </a:p>
      </dgm:t>
    </dgm:pt>
    <dgm:pt modelId="{B9085909-1B3F-4D1E-A271-1F21AE1C8E8D}" type="parTrans" cxnId="{DBC62854-09BC-459F-B32D-BE67108B44D1}">
      <dgm:prSet/>
      <dgm:spPr/>
      <dgm:t>
        <a:bodyPr/>
        <a:lstStyle/>
        <a:p>
          <a:endParaRPr lang="ru-RU"/>
        </a:p>
      </dgm:t>
    </dgm:pt>
    <dgm:pt modelId="{4B02B4A5-7CCF-4850-B96A-EEB440D495A2}" type="sibTrans" cxnId="{DBC62854-09BC-459F-B32D-BE67108B44D1}">
      <dgm:prSet/>
      <dgm:spPr/>
      <dgm:t>
        <a:bodyPr/>
        <a:lstStyle/>
        <a:p>
          <a:endParaRPr lang="ru-RU"/>
        </a:p>
      </dgm:t>
    </dgm:pt>
    <dgm:pt modelId="{77B146FD-5B90-4813-8441-2D3EAEA3598B}" type="pres">
      <dgm:prSet presAssocID="{8924955F-5FFE-44CF-82F7-E23E475FA3DE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D4D3227-780E-453A-AADD-8615C7A730FF}" type="pres">
      <dgm:prSet presAssocID="{F61BE1E5-E31F-43DB-9360-43901D14E0DA}" presName="centerShape" presStyleLbl="node0" presStyleIdx="0" presStyleCnt="1"/>
      <dgm:spPr/>
      <dgm:t>
        <a:bodyPr/>
        <a:lstStyle/>
        <a:p>
          <a:endParaRPr lang="ru-RU"/>
        </a:p>
      </dgm:t>
    </dgm:pt>
    <dgm:pt modelId="{D3988F32-2390-452A-8F26-44391843BED2}" type="pres">
      <dgm:prSet presAssocID="{8D95BD53-9566-403C-ACD9-5E5AFE7989EF}" presName="parTrans" presStyleLbl="bgSibTrans2D1" presStyleIdx="0" presStyleCnt="3"/>
      <dgm:spPr/>
      <dgm:t>
        <a:bodyPr/>
        <a:lstStyle/>
        <a:p>
          <a:endParaRPr lang="ru-RU"/>
        </a:p>
      </dgm:t>
    </dgm:pt>
    <dgm:pt modelId="{E1AF941B-9DDC-4BDF-8840-25416D204C46}" type="pres">
      <dgm:prSet presAssocID="{4AC72CFD-2C66-4C1A-BEEB-9796FFEB954D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048AC09-082E-48EE-B40D-D7E5C1E38A3C}" type="pres">
      <dgm:prSet presAssocID="{11372CF4-C3BC-452B-9DA6-0AC5AE322EBA}" presName="parTrans" presStyleLbl="bgSibTrans2D1" presStyleIdx="1" presStyleCnt="3"/>
      <dgm:spPr/>
      <dgm:t>
        <a:bodyPr/>
        <a:lstStyle/>
        <a:p>
          <a:endParaRPr lang="ru-RU"/>
        </a:p>
      </dgm:t>
    </dgm:pt>
    <dgm:pt modelId="{93078ADE-73A1-46F9-8422-6FCDDEF37147}" type="pres">
      <dgm:prSet presAssocID="{97691A7D-715B-4721-B6D3-5514D68C925F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D24C4EC-A50B-467D-856E-A1D7655A3739}" type="pres">
      <dgm:prSet presAssocID="{B9085909-1B3F-4D1E-A271-1F21AE1C8E8D}" presName="parTrans" presStyleLbl="bgSibTrans2D1" presStyleIdx="2" presStyleCnt="3"/>
      <dgm:spPr/>
      <dgm:t>
        <a:bodyPr/>
        <a:lstStyle/>
        <a:p>
          <a:endParaRPr lang="ru-RU"/>
        </a:p>
      </dgm:t>
    </dgm:pt>
    <dgm:pt modelId="{A2AB5931-AD90-4CD2-9D2B-03DAEB26EEB6}" type="pres">
      <dgm:prSet presAssocID="{0533E8BF-0918-4917-BC52-DE3377B15B59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B08DA2F-66A8-462F-8D0E-96E2867AA895}" type="presOf" srcId="{11372CF4-C3BC-452B-9DA6-0AC5AE322EBA}" destId="{D048AC09-082E-48EE-B40D-D7E5C1E38A3C}" srcOrd="0" destOrd="0" presId="urn:microsoft.com/office/officeart/2005/8/layout/radial4"/>
    <dgm:cxn modelId="{67DB1A14-DFD1-4BC5-9BBE-3081C9CBB7A1}" type="presOf" srcId="{F61BE1E5-E31F-43DB-9360-43901D14E0DA}" destId="{BD4D3227-780E-453A-AADD-8615C7A730FF}" srcOrd="0" destOrd="0" presId="urn:microsoft.com/office/officeart/2005/8/layout/radial4"/>
    <dgm:cxn modelId="{8FB0FDB7-590A-4853-925A-18CA4B55035A}" srcId="{F61BE1E5-E31F-43DB-9360-43901D14E0DA}" destId="{97691A7D-715B-4721-B6D3-5514D68C925F}" srcOrd="1" destOrd="0" parTransId="{11372CF4-C3BC-452B-9DA6-0AC5AE322EBA}" sibTransId="{5987BAD1-DFA1-4491-A2A7-B01F970F31E5}"/>
    <dgm:cxn modelId="{CBE2F04D-99F3-4253-8374-66C1791E4468}" type="presOf" srcId="{B9085909-1B3F-4D1E-A271-1F21AE1C8E8D}" destId="{6D24C4EC-A50B-467D-856E-A1D7655A3739}" srcOrd="0" destOrd="0" presId="urn:microsoft.com/office/officeart/2005/8/layout/radial4"/>
    <dgm:cxn modelId="{548294C2-FB10-4038-8CB3-C14705FA6091}" type="presOf" srcId="{97691A7D-715B-4721-B6D3-5514D68C925F}" destId="{93078ADE-73A1-46F9-8422-6FCDDEF37147}" srcOrd="0" destOrd="0" presId="urn:microsoft.com/office/officeart/2005/8/layout/radial4"/>
    <dgm:cxn modelId="{8479036D-DE59-407A-B375-A18A9169731D}" type="presOf" srcId="{8D95BD53-9566-403C-ACD9-5E5AFE7989EF}" destId="{D3988F32-2390-452A-8F26-44391843BED2}" srcOrd="0" destOrd="0" presId="urn:microsoft.com/office/officeart/2005/8/layout/radial4"/>
    <dgm:cxn modelId="{9A05F902-2727-4544-AAEE-F0B0EBD6E660}" type="presOf" srcId="{0533E8BF-0918-4917-BC52-DE3377B15B59}" destId="{A2AB5931-AD90-4CD2-9D2B-03DAEB26EEB6}" srcOrd="0" destOrd="0" presId="urn:microsoft.com/office/officeart/2005/8/layout/radial4"/>
    <dgm:cxn modelId="{C05C3285-AE05-4D85-A722-C4ACDE9E8E32}" type="presOf" srcId="{4AC72CFD-2C66-4C1A-BEEB-9796FFEB954D}" destId="{E1AF941B-9DDC-4BDF-8840-25416D204C46}" srcOrd="0" destOrd="0" presId="urn:microsoft.com/office/officeart/2005/8/layout/radial4"/>
    <dgm:cxn modelId="{DBC62854-09BC-459F-B32D-BE67108B44D1}" srcId="{F61BE1E5-E31F-43DB-9360-43901D14E0DA}" destId="{0533E8BF-0918-4917-BC52-DE3377B15B59}" srcOrd="2" destOrd="0" parTransId="{B9085909-1B3F-4D1E-A271-1F21AE1C8E8D}" sibTransId="{4B02B4A5-7CCF-4850-B96A-EEB440D495A2}"/>
    <dgm:cxn modelId="{DC5867E7-CA43-475B-870E-99F28DF8A5C3}" type="presOf" srcId="{8924955F-5FFE-44CF-82F7-E23E475FA3DE}" destId="{77B146FD-5B90-4813-8441-2D3EAEA3598B}" srcOrd="0" destOrd="0" presId="urn:microsoft.com/office/officeart/2005/8/layout/radial4"/>
    <dgm:cxn modelId="{8BF530D0-0679-44C8-8015-F0A2DC2F5CDA}" srcId="{8924955F-5FFE-44CF-82F7-E23E475FA3DE}" destId="{F61BE1E5-E31F-43DB-9360-43901D14E0DA}" srcOrd="0" destOrd="0" parTransId="{6101F7E1-D938-428E-9218-BCF8DF19FB53}" sibTransId="{C1D506DF-0F42-43DB-96C6-C60C64C864D0}"/>
    <dgm:cxn modelId="{88F863F5-2389-4F01-9D29-82A027F3A9AD}" srcId="{F61BE1E5-E31F-43DB-9360-43901D14E0DA}" destId="{4AC72CFD-2C66-4C1A-BEEB-9796FFEB954D}" srcOrd="0" destOrd="0" parTransId="{8D95BD53-9566-403C-ACD9-5E5AFE7989EF}" sibTransId="{1EF36864-1AD8-4DC8-A903-7BE9604E6EEA}"/>
    <dgm:cxn modelId="{9D8615D5-C548-4D5B-9DB2-FAF2A8218502}" type="presParOf" srcId="{77B146FD-5B90-4813-8441-2D3EAEA3598B}" destId="{BD4D3227-780E-453A-AADD-8615C7A730FF}" srcOrd="0" destOrd="0" presId="urn:microsoft.com/office/officeart/2005/8/layout/radial4"/>
    <dgm:cxn modelId="{33C2DA1E-F9C1-4763-AE21-F40B1C58A697}" type="presParOf" srcId="{77B146FD-5B90-4813-8441-2D3EAEA3598B}" destId="{D3988F32-2390-452A-8F26-44391843BED2}" srcOrd="1" destOrd="0" presId="urn:microsoft.com/office/officeart/2005/8/layout/radial4"/>
    <dgm:cxn modelId="{F6A63D7B-4058-44B7-95C1-183C35DE9818}" type="presParOf" srcId="{77B146FD-5B90-4813-8441-2D3EAEA3598B}" destId="{E1AF941B-9DDC-4BDF-8840-25416D204C46}" srcOrd="2" destOrd="0" presId="urn:microsoft.com/office/officeart/2005/8/layout/radial4"/>
    <dgm:cxn modelId="{BF8E7F39-3AC0-4B25-B0B5-CE48B92696E9}" type="presParOf" srcId="{77B146FD-5B90-4813-8441-2D3EAEA3598B}" destId="{D048AC09-082E-48EE-B40D-D7E5C1E38A3C}" srcOrd="3" destOrd="0" presId="urn:microsoft.com/office/officeart/2005/8/layout/radial4"/>
    <dgm:cxn modelId="{25992D62-5CE2-4B0A-B742-25AA32D38FCF}" type="presParOf" srcId="{77B146FD-5B90-4813-8441-2D3EAEA3598B}" destId="{93078ADE-73A1-46F9-8422-6FCDDEF37147}" srcOrd="4" destOrd="0" presId="urn:microsoft.com/office/officeart/2005/8/layout/radial4"/>
    <dgm:cxn modelId="{AF7CFAD8-A612-41A5-A3C5-7AA6CA133D71}" type="presParOf" srcId="{77B146FD-5B90-4813-8441-2D3EAEA3598B}" destId="{6D24C4EC-A50B-467D-856E-A1D7655A3739}" srcOrd="5" destOrd="0" presId="urn:microsoft.com/office/officeart/2005/8/layout/radial4"/>
    <dgm:cxn modelId="{E3E1DE94-F207-4D14-8EEA-F5513DEBE471}" type="presParOf" srcId="{77B146FD-5B90-4813-8441-2D3EAEA3598B}" destId="{A2AB5931-AD90-4CD2-9D2B-03DAEB26EEB6}" srcOrd="6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4D3227-780E-453A-AADD-8615C7A730FF}">
      <dsp:nvSpPr>
        <dsp:cNvPr id="0" name=""/>
        <dsp:cNvSpPr/>
      </dsp:nvSpPr>
      <dsp:spPr>
        <a:xfrm>
          <a:off x="3262849" y="2096530"/>
          <a:ext cx="1761108" cy="176110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575" tIns="28575" rIns="28575" bIns="28575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500" kern="1200" dirty="0" smtClean="0">
              <a:latin typeface="Times New Roman" pitchFamily="18" charset="0"/>
              <a:cs typeface="Times New Roman" pitchFamily="18" charset="0"/>
            </a:rPr>
            <a:t>ДОУ</a:t>
          </a:r>
          <a:endParaRPr lang="ru-RU" sz="45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520757" y="2354438"/>
        <a:ext cx="1245292" cy="1245292"/>
      </dsp:txXfrm>
    </dsp:sp>
    <dsp:sp modelId="{D3988F32-2390-452A-8F26-44391843BED2}">
      <dsp:nvSpPr>
        <dsp:cNvPr id="0" name=""/>
        <dsp:cNvSpPr/>
      </dsp:nvSpPr>
      <dsp:spPr>
        <a:xfrm rot="12900000">
          <a:off x="2130959" y="1789216"/>
          <a:ext cx="1348795" cy="501915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AF941B-9DDC-4BDF-8840-25416D204C46}">
      <dsp:nvSpPr>
        <dsp:cNvPr id="0" name=""/>
        <dsp:cNvSpPr/>
      </dsp:nvSpPr>
      <dsp:spPr>
        <a:xfrm>
          <a:off x="1416396" y="984134"/>
          <a:ext cx="1673053" cy="133844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7625" tIns="47625" rIns="47625" bIns="4762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kern="1200" dirty="0" smtClean="0">
              <a:latin typeface="Times New Roman" pitchFamily="18" charset="0"/>
              <a:cs typeface="Times New Roman" pitchFamily="18" charset="0"/>
            </a:rPr>
            <a:t>родители</a:t>
          </a:r>
          <a:endParaRPr lang="ru-RU" sz="25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455598" y="1023336"/>
        <a:ext cx="1594649" cy="1260038"/>
      </dsp:txXfrm>
    </dsp:sp>
    <dsp:sp modelId="{D048AC09-082E-48EE-B40D-D7E5C1E38A3C}">
      <dsp:nvSpPr>
        <dsp:cNvPr id="0" name=""/>
        <dsp:cNvSpPr/>
      </dsp:nvSpPr>
      <dsp:spPr>
        <a:xfrm rot="16200000">
          <a:off x="3469006" y="1092673"/>
          <a:ext cx="1348795" cy="501915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3078ADE-73A1-46F9-8422-6FCDDEF37147}">
      <dsp:nvSpPr>
        <dsp:cNvPr id="0" name=""/>
        <dsp:cNvSpPr/>
      </dsp:nvSpPr>
      <dsp:spPr>
        <a:xfrm>
          <a:off x="3306877" y="12"/>
          <a:ext cx="1673053" cy="133844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kern="1200" dirty="0" smtClean="0">
              <a:latin typeface="Times New Roman" pitchFamily="18" charset="0"/>
              <a:cs typeface="Times New Roman" pitchFamily="18" charset="0"/>
            </a:rPr>
            <a:t>дети</a:t>
          </a:r>
          <a:endParaRPr lang="ru-RU" sz="3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346079" y="39214"/>
        <a:ext cx="1594649" cy="1260038"/>
      </dsp:txXfrm>
    </dsp:sp>
    <dsp:sp modelId="{6D24C4EC-A50B-467D-856E-A1D7655A3739}">
      <dsp:nvSpPr>
        <dsp:cNvPr id="0" name=""/>
        <dsp:cNvSpPr/>
      </dsp:nvSpPr>
      <dsp:spPr>
        <a:xfrm rot="19500000">
          <a:off x="4807052" y="1789216"/>
          <a:ext cx="1348795" cy="501915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2AB5931-AD90-4CD2-9D2B-03DAEB26EEB6}">
      <dsp:nvSpPr>
        <dsp:cNvPr id="0" name=""/>
        <dsp:cNvSpPr/>
      </dsp:nvSpPr>
      <dsp:spPr>
        <a:xfrm>
          <a:off x="5197358" y="984134"/>
          <a:ext cx="1673053" cy="133844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педагоги</a:t>
          </a:r>
          <a:endParaRPr lang="ru-RU" sz="2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236560" y="1023336"/>
        <a:ext cx="1594649" cy="126003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BF3CC-F61B-4875-B483-63441D0BD358}" type="datetimeFigureOut">
              <a:rPr lang="ru-RU" smtClean="0"/>
              <a:pPr/>
              <a:t>23.04.2025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E3E8D-CF6E-4633-AD8D-218EC18910A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BF3CC-F61B-4875-B483-63441D0BD358}" type="datetimeFigureOut">
              <a:rPr lang="ru-RU" smtClean="0"/>
              <a:pPr/>
              <a:t>23.04.2025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E3E8D-CF6E-4633-AD8D-218EC18910A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BF3CC-F61B-4875-B483-63441D0BD358}" type="datetimeFigureOut">
              <a:rPr lang="ru-RU" smtClean="0"/>
              <a:pPr/>
              <a:t>23.04.2025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E3E8D-CF6E-4633-AD8D-218EC18910A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BF3CC-F61B-4875-B483-63441D0BD358}" type="datetimeFigureOut">
              <a:rPr lang="ru-RU" smtClean="0"/>
              <a:pPr/>
              <a:t>23.04.2025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E3E8D-CF6E-4633-AD8D-218EC18910A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BF3CC-F61B-4875-B483-63441D0BD358}" type="datetimeFigureOut">
              <a:rPr lang="ru-RU" smtClean="0"/>
              <a:pPr/>
              <a:t>23.04.2025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E3E8D-CF6E-4633-AD8D-218EC18910A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BF3CC-F61B-4875-B483-63441D0BD358}" type="datetimeFigureOut">
              <a:rPr lang="ru-RU" smtClean="0"/>
              <a:pPr/>
              <a:t>23.04.2025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E3E8D-CF6E-4633-AD8D-218EC18910A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BF3CC-F61B-4875-B483-63441D0BD358}" type="datetimeFigureOut">
              <a:rPr lang="ru-RU" smtClean="0"/>
              <a:pPr/>
              <a:t>23.04.2025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E3E8D-CF6E-4633-AD8D-218EC18910A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BF3CC-F61B-4875-B483-63441D0BD358}" type="datetimeFigureOut">
              <a:rPr lang="ru-RU" smtClean="0"/>
              <a:pPr/>
              <a:t>23.04.2025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E3E8D-CF6E-4633-AD8D-218EC18910A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BF3CC-F61B-4875-B483-63441D0BD358}" type="datetimeFigureOut">
              <a:rPr lang="ru-RU" smtClean="0"/>
              <a:pPr/>
              <a:t>23.04.2025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E3E8D-CF6E-4633-AD8D-218EC18910AC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dirty="0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BF3CC-F61B-4875-B483-63441D0BD358}" type="datetimeFigureOut">
              <a:rPr lang="ru-RU" smtClean="0"/>
              <a:pPr/>
              <a:t>23.04.2025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E3E8D-CF6E-4633-AD8D-218EC18910A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BF3CC-F61B-4875-B483-63441D0BD358}" type="datetimeFigureOut">
              <a:rPr lang="ru-RU" smtClean="0"/>
              <a:pPr/>
              <a:t>23.04.2025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E3E8D-CF6E-4633-AD8D-218EC18910A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C0BBF3CC-F61B-4875-B483-63441D0BD358}" type="datetimeFigureOut">
              <a:rPr lang="ru-RU" smtClean="0"/>
              <a:pPr/>
              <a:t>23.04.2025</a:t>
            </a:fld>
            <a:endParaRPr lang="ru-RU" dirty="0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4E5E3E8D-CF6E-4633-AD8D-218EC18910A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Relationship Id="rId5" Type="http://schemas.openxmlformats.org/officeDocument/2006/relationships/hyperlink" Target="&#1057;&#1053;&#1040;&#1049;&#1055;&#1045;&#1056;%20&#1042;&#1054;&#1042;&#1040;.mp4" TargetMode="External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hyperlink" Target="&#1073;&#1083;&#1072;&#1075;&#1086;&#1076;&#1072;&#1088;&#1085;&#1086;&#1089;&#1090;&#1100;%20&#1086;&#1090;%20&#1089;&#1086;&#1083;&#1076;&#1072;&#1090;%20&#1079;&#1072;%20&#1089;&#1077;&#1090;&#1080;.mp4" TargetMode="Externa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hyperlink" Target="&#1087;&#1086;&#1076;&#1072;&#1088;&#1086;&#1082;%20&#1086;&#1090;%20&#1089;&#1085;&#1072;&#1081;&#1087;&#1077;&#1088;&#1072;%20&#1042;&#1054;&#1042;&#1067;.mp4" TargetMode="Externa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6" Type="http://schemas.openxmlformats.org/officeDocument/2006/relationships/hyperlink" Target="&#1076;&#1077;&#1090;&#1080;%20&#1087;&#1083;&#1077;&#1090;&#1091;&#1090;%20&#1089;&#1077;&#1090;&#1080;.mp4" TargetMode="Externa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4.xml"/><Relationship Id="rId6" Type="http://schemas.openxmlformats.org/officeDocument/2006/relationships/hyperlink" Target="&#1057;&#1055;&#1040;&#1057;&#1048;&#1041;&#1054;%20&#1047;&#1040;%20&#1043;&#1054;&#1057;&#1058;&#1048;&#1053;&#1062;&#1067;.mov" TargetMode="External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hyperlink" Target="&#1055;&#1056;&#1048;&#1042;&#1045;&#1058;%20&#1057;%20&#1041;&#1051;&#1040;&#1043;&#1054;&#1044;&#1040;&#1056;&#1053;&#1054;&#1057;&#1058;&#1068;&#1070;%20&#1054;&#1058;%20&#1057;&#1054;&#1051;&#1044;&#1040;&#1058;.mp4" TargetMode="Externa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7" Type="http://schemas.openxmlformats.org/officeDocument/2006/relationships/image" Target="../media/image47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42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&#1088;&#1072;&#1079;&#1076;&#1072;&#1095;&#1072;%20&#1087;&#1086;&#1076;&#1072;&#1088;&#1082;&#1086;&#1074;.mp4" TargetMode="External"/><Relationship Id="rId3" Type="http://schemas.openxmlformats.org/officeDocument/2006/relationships/image" Target="../media/image49.jpeg"/><Relationship Id="rId7" Type="http://schemas.openxmlformats.org/officeDocument/2006/relationships/image" Target="../media/image52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jpeg"/><Relationship Id="rId5" Type="http://schemas.openxmlformats.org/officeDocument/2006/relationships/image" Target="../media/image50.jpeg"/><Relationship Id="rId4" Type="http://schemas.openxmlformats.org/officeDocument/2006/relationships/hyperlink" Target="&#1053;&#1054;&#1042;&#1067;&#1049;%20&#1043;&#1054;&#1044;%202023.mp4" TargetMode="External"/><Relationship Id="rId9" Type="http://schemas.openxmlformats.org/officeDocument/2006/relationships/hyperlink" Target="&#1085;&#1086;&#1074;&#1086;&#1075;&#1086;&#1076;&#1085;&#1080;&#1081;%20&#1087;&#1086;&#1076;&#1072;&#1088;&#1086;&#1082;%20&#1086;&#1090;%20&#1089;&#1086;&#1083;&#1076;&#1072;&#1090;.mp4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1.jpeg"/><Relationship Id="rId5" Type="http://schemas.openxmlformats.org/officeDocument/2006/relationships/image" Target="../media/image60.jpeg"/><Relationship Id="rId4" Type="http://schemas.openxmlformats.org/officeDocument/2006/relationships/image" Target="../media/image5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Relationship Id="rId6" Type="http://schemas.openxmlformats.org/officeDocument/2006/relationships/hyperlink" Target="&#1089;&#1085;&#1072;&#1081;&#1087;&#1077;&#1088;%20&#1042;&#1054;&#1042;&#1040;%202.mp4" TargetMode="External"/><Relationship Id="rId5" Type="http://schemas.openxmlformats.org/officeDocument/2006/relationships/image" Target="../media/image68.jpeg"/><Relationship Id="rId4" Type="http://schemas.openxmlformats.org/officeDocument/2006/relationships/image" Target="../media/image67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1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g"/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75.jpeg"/><Relationship Id="rId4" Type="http://schemas.openxmlformats.org/officeDocument/2006/relationships/image" Target="../media/image74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hyperlink" Target="&#1053;&#1043;%202025.mp4" TargetMode="Externa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g"/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7.xml"/><Relationship Id="rId4" Type="http://schemas.openxmlformats.org/officeDocument/2006/relationships/hyperlink" Target="&#1085;&#1072;&#1096;&#1072;%20&#1073;&#1083;&#1072;&#1075;&#1086;&#1076;&#1072;&#1088;&#1085;&#1086;&#1089;&#1090;&#1100;.mp4" TargetMode="Externa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hyperlink" Target="&#1089;&#1082;&#1072;&#1078;&#1080;&#1090;&#1077;%20&#1076;&#1077;&#1090;&#1103;&#1084;.mp4" TargetMode="Externa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hyperlink" Target="https://vk.com/club212004380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8596" y="1820206"/>
            <a:ext cx="8066180" cy="18288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ДОБРОЕ СЕРДЦЕ МАЛЕНЬКИХ ВОЛОНТЕРОВ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480833" y="3685032"/>
            <a:ext cx="4267631" cy="914400"/>
          </a:xfrm>
        </p:spPr>
        <p:txBody>
          <a:bodyPr>
            <a:normAutofit fontScale="70000" lnSpcReduction="20000"/>
          </a:bodyPr>
          <a:lstStyle/>
          <a:p>
            <a:endParaRPr lang="ru-RU" dirty="0" smtClean="0"/>
          </a:p>
          <a:p>
            <a:pPr>
              <a:lnSpc>
                <a:spcPct val="170000"/>
              </a:lnSpc>
            </a:pPr>
            <a:r>
              <a:rPr lang="ru-RU" b="1" dirty="0" smtClean="0">
                <a:solidFill>
                  <a:srgbClr val="0070C0"/>
                </a:solidFill>
              </a:rPr>
              <a:t> старший воспитатель:</a:t>
            </a:r>
          </a:p>
          <a:p>
            <a:pPr>
              <a:lnSpc>
                <a:spcPct val="170000"/>
              </a:lnSpc>
            </a:pPr>
            <a:r>
              <a:rPr lang="ru-RU" b="1" dirty="0" smtClean="0">
                <a:solidFill>
                  <a:srgbClr val="002060"/>
                </a:solidFill>
              </a:rPr>
              <a:t>АНОЩЕНКОВА МАРИЯ НИКОЛАЕВНА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42910" y="642918"/>
            <a:ext cx="78704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</a:rPr>
              <a:t>МБ ДОУ Починковский детский сад № 2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584738" y="5605572"/>
            <a:ext cx="14302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70C0"/>
                </a:solidFill>
              </a:rPr>
              <a:t>Починки </a:t>
            </a:r>
          </a:p>
          <a:p>
            <a:pPr algn="ctr"/>
            <a:r>
              <a:rPr lang="ru-RU" b="1" dirty="0" smtClean="0">
                <a:solidFill>
                  <a:srgbClr val="0070C0"/>
                </a:solidFill>
              </a:rPr>
              <a:t>2025</a:t>
            </a:r>
            <a:endParaRPr lang="ru-RU" b="1" dirty="0">
              <a:solidFill>
                <a:srgbClr val="0070C0"/>
              </a:solidFill>
            </a:endParaRPr>
          </a:p>
        </p:txBody>
      </p:sp>
      <p:pic>
        <p:nvPicPr>
          <p:cNvPr id="7" name="Объект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904" y="3388783"/>
            <a:ext cx="3817493" cy="28631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357158" y="428604"/>
            <a:ext cx="8183562" cy="857235"/>
          </a:xfrm>
        </p:spPr>
        <p:txBody>
          <a:bodyPr/>
          <a:lstStyle/>
          <a:p>
            <a:pPr algn="ctr"/>
            <a:r>
              <a:rPr lang="ru-RU" dirty="0" smtClean="0"/>
              <a:t>ФГОС ДО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1785918" y="1571612"/>
            <a:ext cx="7072362" cy="4857770"/>
          </a:xfrm>
        </p:spPr>
        <p:txBody>
          <a:bodyPr>
            <a:noAutofit/>
          </a:bodyPr>
          <a:lstStyle/>
          <a:p>
            <a:pPr algn="just"/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«объединение обучения и воспитания в целостный образовательный процесс на основе духовно-нравственных и </a:t>
            </a:r>
            <a:r>
              <a:rPr lang="ru-RU" sz="3000" dirty="0" err="1" smtClean="0">
                <a:latin typeface="Times New Roman" pitchFamily="18" charset="0"/>
                <a:cs typeface="Times New Roman" pitchFamily="18" charset="0"/>
              </a:rPr>
              <a:t>социокультурных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 ценностей и принятых в обществе правил, и норм поведения в интересах человека, семьи, общества». </a:t>
            </a:r>
          </a:p>
        </p:txBody>
      </p:sp>
      <p:pic>
        <p:nvPicPr>
          <p:cNvPr id="4" name="Picture 2" descr="C:\Users\sad\Desktop\016283618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2214554"/>
            <a:ext cx="1785950" cy="26088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8183562" cy="1052512"/>
          </a:xfrm>
        </p:spPr>
        <p:txBody>
          <a:bodyPr/>
          <a:lstStyle/>
          <a:p>
            <a:pPr algn="ctr"/>
            <a:r>
              <a:rPr lang="ru-RU" dirty="0" smtClean="0"/>
              <a:t>ФОП ДО</a:t>
            </a:r>
            <a:endParaRPr lang="ru-RU" dirty="0"/>
          </a:p>
        </p:txBody>
      </p:sp>
      <p:pic>
        <p:nvPicPr>
          <p:cNvPr id="4" name="Picture 4" descr="C:\Users\sad\Desktop\6678032593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6215042" y="1785926"/>
            <a:ext cx="2928958" cy="2928958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500034" y="1643050"/>
            <a:ext cx="49292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9" name="Содержимое 7"/>
          <p:cNvSpPr txBox="1">
            <a:spLocks/>
          </p:cNvSpPr>
          <p:nvPr/>
        </p:nvSpPr>
        <p:spPr>
          <a:xfrm>
            <a:off x="0" y="1000108"/>
            <a:ext cx="6643702" cy="5857892"/>
          </a:xfrm>
          <a:prstGeom prst="rect">
            <a:avLst/>
          </a:prstGeom>
        </p:spPr>
        <p:txBody>
          <a:bodyPr vert="horz" lIns="182880" tIns="91440">
            <a:normAutofit fontScale="25000" lnSpcReduction="20000"/>
          </a:bodyPr>
          <a:lstStyle/>
          <a:p>
            <a:pPr marL="265176" marR="0" lvl="0" indent="-265176" algn="just" defTabSz="914400" rtl="0" eaLnBrk="1" fontAlgn="auto" latinLnBrk="0" hangingPunct="1">
              <a:lnSpc>
                <a:spcPct val="12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ru-RU" sz="80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Цель федеральной образовательной программы дошкольного образования</a:t>
            </a:r>
            <a:r>
              <a:rPr kumimoji="0" lang="ru-RU" sz="8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направлена на разностороннее развитие ребенка в период дошкольного детства с учетом возрастных и индивидуальных особенностей на основе духовно-нравственных ценностей российского народа, исторических и национально-культурных традиций. </a:t>
            </a:r>
          </a:p>
          <a:p>
            <a:pPr marL="265176" marR="0" lvl="0" indent="-265176" algn="just" defTabSz="914400" rtl="0" eaLnBrk="1" fontAlgn="auto" latinLnBrk="0" hangingPunct="1">
              <a:lnSpc>
                <a:spcPct val="12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ru-RU" sz="8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К традиционным российским духовно-нравственным ценностям относятся, прежде всего, жизнь, достоинство, права и свободы человека, патриотизм, гражданственность, служение Отечеству и ответственность за его судьбу, высокие нравственные идеалы, крепкая семья, созидательный труд, приоритет духовного над материальным, гуманизм, милосердие, справедливость, коллективизм, взаимопомощь и взаимоуважение, историческая память и преемственность поколений, единство народов России. </a:t>
            </a:r>
          </a:p>
          <a:p>
            <a:pPr marL="265176" marR="0" lvl="0" indent="-265176" algn="l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хема 5"/>
          <p:cNvGraphicFramePr/>
          <p:nvPr/>
        </p:nvGraphicFramePr>
        <p:xfrm>
          <a:off x="500034" y="1428736"/>
          <a:ext cx="8286808" cy="38576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 idx="4294967295"/>
          </p:nvPr>
        </p:nvSpPr>
        <p:spPr>
          <a:xfrm>
            <a:off x="428596" y="357166"/>
            <a:ext cx="8183562" cy="1050925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Взаимодействие участников образовательных отношений</a:t>
            </a:r>
            <a:endParaRPr lang="ru-RU" dirty="0"/>
          </a:p>
        </p:txBody>
      </p:sp>
      <p:sp>
        <p:nvSpPr>
          <p:cNvPr id="7" name="Выноска со стрелкой вверх 6"/>
          <p:cNvSpPr/>
          <p:nvPr/>
        </p:nvSpPr>
        <p:spPr>
          <a:xfrm>
            <a:off x="3357554" y="5357826"/>
            <a:ext cx="2571768" cy="1143008"/>
          </a:xfrm>
          <a:prstGeom prst="upArrowCallou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Социальные акции</a:t>
            </a:r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428596" y="428604"/>
            <a:ext cx="8286750" cy="1050925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Что такое </a:t>
            </a:r>
            <a:br>
              <a:rPr lang="ru-RU" dirty="0" smtClean="0"/>
            </a:br>
            <a:r>
              <a:rPr lang="ru-RU" dirty="0" smtClean="0"/>
              <a:t>«Волонтерская деятельность?»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214546" y="3000372"/>
            <a:ext cx="4572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800" dirty="0">
                <a:solidFill>
                  <a:srgbClr val="002060"/>
                </a:solidFill>
              </a:rPr>
              <a:t> </a:t>
            </a:r>
            <a:r>
              <a:rPr lang="ru-RU" sz="2800" b="1" dirty="0">
                <a:solidFill>
                  <a:srgbClr val="002060"/>
                </a:solidFill>
              </a:rPr>
              <a:t>это добровольная безвозмездная деятельность на благо общества и отдельных </a:t>
            </a:r>
            <a:r>
              <a:rPr lang="ru-RU" sz="2800" b="1" dirty="0" smtClean="0">
                <a:solidFill>
                  <a:srgbClr val="002060"/>
                </a:solidFill>
              </a:rPr>
              <a:t>граждан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5" name="Выгнутая влево стрелка 4"/>
          <p:cNvSpPr/>
          <p:nvPr/>
        </p:nvSpPr>
        <p:spPr>
          <a:xfrm>
            <a:off x="1785918" y="1643050"/>
            <a:ext cx="731520" cy="2428892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6" name="Выгнутая вправо стрелка 5"/>
          <p:cNvSpPr/>
          <p:nvPr/>
        </p:nvSpPr>
        <p:spPr>
          <a:xfrm>
            <a:off x="6357950" y="1571612"/>
            <a:ext cx="731520" cy="2428892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 idx="4294967295"/>
          </p:nvPr>
        </p:nvSpPr>
        <p:spPr>
          <a:xfrm>
            <a:off x="960438" y="571500"/>
            <a:ext cx="8183562" cy="1050925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Волонтёрская деятельность </a:t>
            </a:r>
            <a:br>
              <a:rPr lang="ru-RU" dirty="0" smtClean="0"/>
            </a:br>
            <a:r>
              <a:rPr lang="ru-RU" dirty="0" smtClean="0"/>
              <a:t>в детском саду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28596" y="3000372"/>
            <a:ext cx="828680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это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способ вовлечения родителей и педагогов 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жизнь дошкольного учреждения, 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также 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эффективный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инструмент воспитания у детей социальной ответственности</a:t>
            </a:r>
          </a:p>
        </p:txBody>
      </p:sp>
      <p:sp>
        <p:nvSpPr>
          <p:cNvPr id="9" name="Стрелка вниз 8"/>
          <p:cNvSpPr/>
          <p:nvPr/>
        </p:nvSpPr>
        <p:spPr>
          <a:xfrm>
            <a:off x="4286248" y="1785926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5429264"/>
            <a:ext cx="8183880" cy="105156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Патриотическая акция </a:t>
            </a:r>
            <a:br>
              <a:rPr lang="ru-RU" dirty="0" smtClean="0"/>
            </a:br>
            <a:r>
              <a:rPr lang="ru-RU" dirty="0" smtClean="0"/>
              <a:t>«Мы вместе! Своих не бросаем» </a:t>
            </a:r>
            <a:endParaRPr lang="ru-RU" dirty="0"/>
          </a:p>
        </p:txBody>
      </p:sp>
      <p:pic>
        <p:nvPicPr>
          <p:cNvPr id="1026" name="Picture 2" descr="C:\Users\sad\Desktop\сво\1\pII4bU5wATrDHKpVW0LFEUKgc7h-b8hOdEc88JyaucQbj9Q40ignJ_WkvXpif32KA7i3Ce84NYGrsbgFstipi1hc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214290"/>
            <a:ext cx="3000396" cy="2250297"/>
          </a:xfrm>
          <a:prstGeom prst="rect">
            <a:avLst/>
          </a:prstGeom>
          <a:noFill/>
        </p:spPr>
      </p:pic>
      <p:pic>
        <p:nvPicPr>
          <p:cNvPr id="1027" name="Picture 3" descr="C:\Users\sad\Desktop\сво\1\rV8fKXxqXlJvEy0atjZRMjutTTuH8henDAikjNH1usrPLeQ3YEvhKP0W5v9sR5l8mogFIsbeTqHZKiutkwCxv2mn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15074" y="214290"/>
            <a:ext cx="2714612" cy="2399038"/>
          </a:xfrm>
          <a:prstGeom prst="rect">
            <a:avLst/>
          </a:prstGeom>
          <a:noFill/>
        </p:spPr>
      </p:pic>
      <p:pic>
        <p:nvPicPr>
          <p:cNvPr id="8" name="Picture 2" descr="C:\Users\sad\Desktop\сво\1\QkD2fGJM7KeD47yR9vjIXoOCb5vHpbVGQECOj2RIQVajMFN5P7RoU78qpSl_KDvZcQHK3NPJm8AVxryFfWNYbQi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2714620"/>
            <a:ext cx="2027902" cy="2548816"/>
          </a:xfrm>
          <a:prstGeom prst="rect">
            <a:avLst/>
          </a:prstGeom>
          <a:noFill/>
        </p:spPr>
      </p:pic>
      <p:pic>
        <p:nvPicPr>
          <p:cNvPr id="9" name="Picture 3" descr="C:\Users\sad\Desktop\сво\1\VhVEFPAexcseV0hjdW4s1_F3pCZSvrYmH-lHMzHKyHLmya3O5G60BhgJdJtixb4wwlMWC0OMrEXBbWhNeZ3DbIrW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72264" y="2786058"/>
            <a:ext cx="2422151" cy="2786082"/>
          </a:xfrm>
          <a:prstGeom prst="rect">
            <a:avLst/>
          </a:prstGeom>
          <a:noFill/>
        </p:spPr>
      </p:pic>
      <p:pic>
        <p:nvPicPr>
          <p:cNvPr id="10" name="Picture 2" descr="C:\Users\sad\Desktop\сво\1\tZIpBCMQT9dSGdmwEH-IW8bzFdj5JVqZjg3ZZ5z1UCBNwWrw32aAY9JZ1Bg_Um1DLKujBzQhPj-GmOyqtljkW7hA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28992" y="714356"/>
            <a:ext cx="2500330" cy="2233107"/>
          </a:xfrm>
          <a:prstGeom prst="rect">
            <a:avLst/>
          </a:prstGeom>
          <a:noFill/>
        </p:spPr>
      </p:pic>
      <p:pic>
        <p:nvPicPr>
          <p:cNvPr id="12" name="Picture 4" descr="C:\Users\sad\Desktop\сво\1\sTHgaTGPJ6BOTuYZR_8ncdd0RnB85OVKLpuH5wGgTp637S8RLOSfu1VAE1BsGHMB95zz7njnrG5-fBMhgp0kb0rn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428860" y="3143248"/>
            <a:ext cx="3930650" cy="22478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357158" y="357166"/>
            <a:ext cx="5000660" cy="157163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Патриотическая акция «Мы вместе! Своих не бросаем» </a:t>
            </a:r>
            <a:endParaRPr lang="ru-RU" dirty="0"/>
          </a:p>
        </p:txBody>
      </p:sp>
      <p:pic>
        <p:nvPicPr>
          <p:cNvPr id="2052" name="Picture 4" descr="C:\Users\sad\Desktop\сво\1\__yoeqt6cOfUCZTCOcy3qJSnJtSZOuGFdNY6HgyJGTZeEmM4QQS_qX19_xKnZ0MxeKtRyW2QmVVfdkEGXRuv-eZ1.jpg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2143116"/>
            <a:ext cx="3292475" cy="4389438"/>
          </a:xfrm>
          <a:prstGeom prst="rect">
            <a:avLst/>
          </a:prstGeom>
          <a:noFill/>
        </p:spPr>
      </p:pic>
      <p:pic>
        <p:nvPicPr>
          <p:cNvPr id="2053" name="Picture 5" descr="C:\Users\sad\Desktop\сво\1\fLFtCqHL8Nox-1zuA05oSFZEyqrXgqETtRlZX1U6W_7RTvRv1-AMXhwJGp9K6GRSHP-yctf4uUcYLNNEInKTlx16.jpg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57818" y="714356"/>
            <a:ext cx="3387725" cy="2540000"/>
          </a:xfrm>
          <a:prstGeom prst="rect">
            <a:avLst/>
          </a:prstGeom>
          <a:noFill/>
        </p:spPr>
      </p:pic>
      <p:pic>
        <p:nvPicPr>
          <p:cNvPr id="9" name="Picture 5" descr="C:\Users\sad\Desktop\сво\1\pee5RZuPj9T9TZmVCVE_OZewDOv1x_KjF3zLlmhJgwhXc5nYnZWJ77IsHSYpyew0gCqC5IDR5G7-ML6VVrwu-hEh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4876" y="3500438"/>
            <a:ext cx="3932238" cy="294917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57620" y="500042"/>
            <a:ext cx="4786346" cy="105156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«Как наша Россия прекрасна»</a:t>
            </a:r>
            <a:endParaRPr lang="ru-RU" dirty="0"/>
          </a:p>
        </p:txBody>
      </p:sp>
      <p:pic>
        <p:nvPicPr>
          <p:cNvPr id="3078" name="Picture 6" descr="C:\Users\sad\Desktop\сво\4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3357562"/>
            <a:ext cx="3322962" cy="2947988"/>
          </a:xfrm>
          <a:prstGeom prst="rect">
            <a:avLst/>
          </a:prstGeom>
          <a:noFill/>
        </p:spPr>
      </p:pic>
      <p:pic>
        <p:nvPicPr>
          <p:cNvPr id="3079" name="Picture 7" descr="C:\Users\sad\Desktop\сво\SRukUW3Gg4Y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571480"/>
            <a:ext cx="3644762" cy="2428892"/>
          </a:xfrm>
          <a:prstGeom prst="rect">
            <a:avLst/>
          </a:prstGeom>
          <a:noFill/>
        </p:spPr>
      </p:pic>
      <p:pic>
        <p:nvPicPr>
          <p:cNvPr id="13" name="Picture 2" descr="C:\Users\sad\Desktop\сво\RQpH0bjkGh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86380" y="1857364"/>
            <a:ext cx="3292079" cy="4389438"/>
          </a:xfrm>
          <a:prstGeom prst="rect">
            <a:avLst/>
          </a:prstGeom>
          <a:noFill/>
        </p:spPr>
      </p:pic>
      <p:sp>
        <p:nvSpPr>
          <p:cNvPr id="8" name="TextBox 7">
            <a:hlinkClick r:id="rId5" action="ppaction://hlinkfile"/>
          </p:cNvPr>
          <p:cNvSpPr txBox="1"/>
          <p:nvPr/>
        </p:nvSpPr>
        <p:spPr>
          <a:xfrm>
            <a:off x="5596764" y="6209343"/>
            <a:ext cx="28402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  <a:hlinkClick r:id="rId5" action="ppaction://hlinkfile"/>
              </a:rPr>
              <a:t>Запись от снайпера Вовы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4786322"/>
            <a:ext cx="4214842" cy="1857388"/>
          </a:xfrm>
        </p:spPr>
        <p:txBody>
          <a:bodyPr>
            <a:noAutofit/>
          </a:bodyPr>
          <a:lstStyle/>
          <a:p>
            <a:pPr algn="ctr"/>
            <a:r>
              <a:rPr lang="ru-RU" sz="2800" dirty="0" smtClean="0">
                <a:solidFill>
                  <a:srgbClr val="7030A0"/>
                </a:solidFill>
                <a:hlinkClick r:id="rId2" action="ppaction://hlinkfile"/>
              </a:rPr>
              <a:t>Плетение сетей и отправка для солдат</a:t>
            </a:r>
            <a:br>
              <a:rPr lang="ru-RU" sz="2800" dirty="0" smtClean="0">
                <a:solidFill>
                  <a:srgbClr val="7030A0"/>
                </a:solidFill>
                <a:hlinkClick r:id="rId2" action="ppaction://hlinkfile"/>
              </a:rPr>
            </a:br>
            <a:r>
              <a:rPr lang="ru-RU" sz="2800" dirty="0" smtClean="0">
                <a:solidFill>
                  <a:srgbClr val="7030A0"/>
                </a:solidFill>
                <a:hlinkClick r:id="rId2" action="ppaction://hlinkfile"/>
              </a:rPr>
              <a:t>февраль 2023</a:t>
            </a:r>
            <a:endParaRPr lang="ru-RU" sz="2800" dirty="0">
              <a:solidFill>
                <a:srgbClr val="7030A0"/>
              </a:solidFill>
              <a:hlinkClick r:id="rId2" action="ppaction://hlinkfile"/>
            </a:endParaRPr>
          </a:p>
        </p:txBody>
      </p:sp>
      <p:pic>
        <p:nvPicPr>
          <p:cNvPr id="4100" name="Picture 4" descr="C:\Users\sad\Desktop\сво\TQQuiqUTurA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08" y="500042"/>
            <a:ext cx="2863451" cy="3817934"/>
          </a:xfrm>
          <a:prstGeom prst="rect">
            <a:avLst/>
          </a:prstGeom>
          <a:noFill/>
        </p:spPr>
      </p:pic>
      <p:pic>
        <p:nvPicPr>
          <p:cNvPr id="8" name="Picture 3" descr="C:\Users\sad\Desktop\сво\6OMN_Bmvqr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571480"/>
            <a:ext cx="2857488" cy="4071993"/>
          </a:xfrm>
          <a:prstGeom prst="rect">
            <a:avLst/>
          </a:prstGeom>
          <a:noFill/>
        </p:spPr>
      </p:pic>
      <p:pic>
        <p:nvPicPr>
          <p:cNvPr id="9" name="Picture 2" descr="C:\Users\sad\Desktop\сво\IMG-685b1b3e81fc2525178b543349eee524-V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57554" y="500042"/>
            <a:ext cx="2143140" cy="4389438"/>
          </a:xfrm>
          <a:prstGeom prst="rect">
            <a:avLst/>
          </a:prstGeom>
          <a:noFill/>
        </p:spPr>
      </p:pic>
      <p:pic>
        <p:nvPicPr>
          <p:cNvPr id="4099" name="Picture 3" descr="C:\Users\sad\Desktop\сво\VREzXOMM0k0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6"/>
          <a:srcRect/>
          <a:stretch>
            <a:fillRect/>
          </a:stretch>
        </p:blipFill>
        <p:spPr bwMode="auto">
          <a:xfrm>
            <a:off x="4357686" y="3857628"/>
            <a:ext cx="4563821" cy="281737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C:\Users\sad\Desktop\сво\8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 bwMode="auto">
          <a:xfrm>
            <a:off x="4429124" y="357166"/>
            <a:ext cx="4486193" cy="2286016"/>
          </a:xfrm>
          <a:prstGeom prst="rect">
            <a:avLst/>
          </a:prstGeom>
          <a:noFill/>
        </p:spPr>
      </p:pic>
      <p:pic>
        <p:nvPicPr>
          <p:cNvPr id="5125" name="Picture 5" descr="C:\Users\sad\Desktop\сво\9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 bwMode="auto">
          <a:xfrm>
            <a:off x="142844" y="214290"/>
            <a:ext cx="3930650" cy="2656260"/>
          </a:xfrm>
          <a:prstGeom prst="rect">
            <a:avLst/>
          </a:prstGeom>
          <a:noFill/>
        </p:spPr>
      </p:pic>
      <p:pic>
        <p:nvPicPr>
          <p:cNvPr id="11" name="Picture 2" descr="C:\Users\sad\Desktop\сво\rQdGFqGNUCU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3214686"/>
            <a:ext cx="2518190" cy="3357586"/>
          </a:xfrm>
          <a:prstGeom prst="rect">
            <a:avLst/>
          </a:prstGeom>
          <a:noFill/>
        </p:spPr>
      </p:pic>
      <p:pic>
        <p:nvPicPr>
          <p:cNvPr id="12" name="Picture 3" descr="C:\Users\sad\Desktop\сво\ng1ADS8GebE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29190" y="3571876"/>
            <a:ext cx="3930650" cy="2947988"/>
          </a:xfrm>
          <a:prstGeom prst="rect">
            <a:avLst/>
          </a:prstGeom>
          <a:noFill/>
        </p:spPr>
      </p:pic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0" y="2714620"/>
            <a:ext cx="8643998" cy="1000132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7030A0"/>
                </a:solidFill>
              </a:rPr>
              <a:t>ВСТРЕЧА С УЧАСТНИКАМИ СВО</a:t>
            </a:r>
            <a:br>
              <a:rPr lang="ru-RU" dirty="0" smtClean="0">
                <a:solidFill>
                  <a:srgbClr val="7030A0"/>
                </a:solidFill>
              </a:rPr>
            </a:br>
            <a:r>
              <a:rPr lang="ru-RU" sz="2700" dirty="0" smtClean="0">
                <a:solidFill>
                  <a:srgbClr val="7030A0"/>
                </a:solidFill>
              </a:rPr>
              <a:t>май 2023</a:t>
            </a:r>
            <a:endParaRPr lang="ru-RU" sz="2700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4714884"/>
            <a:ext cx="4497708" cy="1872410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rgbClr val="7030A0"/>
                </a:solidFill>
                <a:hlinkClick r:id="rId2" action="ppaction://hlinkfile"/>
              </a:rPr>
              <a:t>ВСТРЕЧА С ВОЛОНТЕРОМ </a:t>
            </a:r>
            <a:br>
              <a:rPr lang="ru-RU" dirty="0" smtClean="0">
                <a:solidFill>
                  <a:srgbClr val="7030A0"/>
                </a:solidFill>
                <a:hlinkClick r:id="rId2" action="ppaction://hlinkfile"/>
              </a:rPr>
            </a:br>
            <a:r>
              <a:rPr lang="ru-RU" sz="2200" dirty="0" smtClean="0">
                <a:solidFill>
                  <a:srgbClr val="7030A0"/>
                </a:solidFill>
                <a:hlinkClick r:id="rId2" action="ppaction://hlinkfile"/>
              </a:rPr>
              <a:t>И ПОДАРОК ОТ СНАЙПЕРА ВОВЫ</a:t>
            </a:r>
            <a:endParaRPr lang="ru-RU" sz="2200" dirty="0">
              <a:solidFill>
                <a:srgbClr val="7030A0"/>
              </a:solidFill>
              <a:hlinkClick r:id="rId2" action="ppaction://hlinkfile"/>
            </a:endParaRPr>
          </a:p>
        </p:txBody>
      </p:sp>
      <p:pic>
        <p:nvPicPr>
          <p:cNvPr id="6148" name="Picture 4" descr="C:\Users\sad\Desktop\сво\3GyPS48SG9Y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214290"/>
            <a:ext cx="3290888" cy="4387851"/>
          </a:xfrm>
          <a:prstGeom prst="rect">
            <a:avLst/>
          </a:prstGeom>
          <a:noFill/>
        </p:spPr>
      </p:pic>
      <p:pic>
        <p:nvPicPr>
          <p:cNvPr id="6149" name="Picture 5" descr="C:\Users\sad\Desktop\сво\9ksnB9yH5Xw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29190" y="500042"/>
            <a:ext cx="3930650" cy="2947988"/>
          </a:xfrm>
          <a:prstGeom prst="rect">
            <a:avLst/>
          </a:prstGeom>
          <a:noFill/>
        </p:spPr>
      </p:pic>
      <p:pic>
        <p:nvPicPr>
          <p:cNvPr id="9" name="Picture 2" descr="C:\Users\sad\Desktop\сво\r5jnwKGUkg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628" y="3643314"/>
            <a:ext cx="3932238" cy="294917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357166"/>
            <a:ext cx="6215063" cy="1714500"/>
          </a:xfrm>
        </p:spPr>
        <p:txBody>
          <a:bodyPr>
            <a:noAutofit/>
          </a:bodyPr>
          <a:lstStyle/>
          <a:p>
            <a:pPr algn="ctr"/>
            <a:r>
              <a:rPr lang="ru-RU" sz="3000" dirty="0" smtClean="0"/>
              <a:t>Встреча с волонтером в преддверии праздника </a:t>
            </a:r>
            <a:br>
              <a:rPr lang="ru-RU" sz="3000" dirty="0" smtClean="0"/>
            </a:br>
            <a:r>
              <a:rPr lang="ru-RU" sz="3000" dirty="0" smtClean="0"/>
              <a:t>ДНЯ РОССИИ</a:t>
            </a:r>
            <a:br>
              <a:rPr lang="ru-RU" sz="3000" dirty="0" smtClean="0"/>
            </a:br>
            <a:r>
              <a:rPr lang="ru-RU" sz="2400" dirty="0" smtClean="0"/>
              <a:t>июнь 2023</a:t>
            </a:r>
            <a:endParaRPr lang="ru-RU" sz="2400" dirty="0"/>
          </a:p>
        </p:txBody>
      </p:sp>
      <p:pic>
        <p:nvPicPr>
          <p:cNvPr id="7171" name="Picture 3" descr="C:\Users\sad\Desktop\сво\0g_hnT7z50A.jpg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2000240"/>
            <a:ext cx="3930650" cy="2947987"/>
          </a:xfrm>
          <a:prstGeom prst="rect">
            <a:avLst/>
          </a:prstGeom>
          <a:noFill/>
        </p:spPr>
      </p:pic>
      <p:pic>
        <p:nvPicPr>
          <p:cNvPr id="7172" name="Picture 4" descr="C:\Users\sad\Desktop\сво\ChIu1yWMUrE.jpg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4414" y="4643446"/>
            <a:ext cx="3930650" cy="1811337"/>
          </a:xfrm>
          <a:prstGeom prst="rect">
            <a:avLst/>
          </a:prstGeom>
          <a:noFill/>
        </p:spPr>
      </p:pic>
      <p:pic>
        <p:nvPicPr>
          <p:cNvPr id="8" name="Picture 2" descr="C:\Users\sad\Desktop\сво\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86512" y="285728"/>
            <a:ext cx="2519441" cy="2555222"/>
          </a:xfrm>
          <a:prstGeom prst="rect">
            <a:avLst/>
          </a:prstGeom>
          <a:noFill/>
        </p:spPr>
      </p:pic>
      <p:pic>
        <p:nvPicPr>
          <p:cNvPr id="9" name="Picture 3" descr="C:\Users\sad\Desktop\сво\bDeLxow9ErQ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06639" y="2989091"/>
            <a:ext cx="2577699" cy="3436931"/>
          </a:xfrm>
          <a:prstGeom prst="rect">
            <a:avLst/>
          </a:prstGeom>
          <a:noFill/>
        </p:spPr>
      </p:pic>
      <p:sp>
        <p:nvSpPr>
          <p:cNvPr id="7" name="TextBox 6">
            <a:hlinkClick r:id="rId6" action="ppaction://hlinkfile"/>
          </p:cNvPr>
          <p:cNvSpPr txBox="1"/>
          <p:nvPr/>
        </p:nvSpPr>
        <p:spPr>
          <a:xfrm>
            <a:off x="6740223" y="6056690"/>
            <a:ext cx="14827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  <a:hlinkClick r:id="rId6" action="ppaction://hlinkfile"/>
              </a:rPr>
              <a:t>Плетем сети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428604"/>
            <a:ext cx="6572264" cy="1285862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Встреча с волонтером</a:t>
            </a:r>
            <a:br>
              <a:rPr lang="ru-RU" dirty="0" smtClean="0"/>
            </a:br>
            <a:r>
              <a:rPr lang="ru-RU" dirty="0" smtClean="0"/>
              <a:t>Рассматривание экспонатов</a:t>
            </a:r>
            <a:endParaRPr lang="ru-RU" dirty="0"/>
          </a:p>
        </p:txBody>
      </p:sp>
      <p:pic>
        <p:nvPicPr>
          <p:cNvPr id="8196" name="Picture 4" descr="C:\Users\sad\Desktop\сво\EfmvJgrMNvc.jpg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1714488"/>
            <a:ext cx="2303463" cy="3071813"/>
          </a:xfrm>
          <a:prstGeom prst="rect">
            <a:avLst/>
          </a:prstGeom>
          <a:noFill/>
        </p:spPr>
      </p:pic>
      <p:pic>
        <p:nvPicPr>
          <p:cNvPr id="8197" name="Picture 5" descr="C:\Users\sad\Desktop\сво\6.jpg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6357950" y="285728"/>
            <a:ext cx="2438400" cy="3571875"/>
          </a:xfrm>
          <a:prstGeom prst="rect">
            <a:avLst/>
          </a:prstGeom>
          <a:noFill/>
        </p:spPr>
      </p:pic>
      <p:pic>
        <p:nvPicPr>
          <p:cNvPr id="9" name="Picture 2" descr="C:\Users\sad\Desktop\сво\uduB9V5iRY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57818" y="3000372"/>
            <a:ext cx="2571768" cy="3429023"/>
          </a:xfrm>
          <a:prstGeom prst="rect">
            <a:avLst/>
          </a:prstGeom>
          <a:noFill/>
        </p:spPr>
      </p:pic>
      <p:pic>
        <p:nvPicPr>
          <p:cNvPr id="10" name="Picture 4" descr="C:\Users\sad\Desktop\сво\RA8jhHbDMw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43174" y="3000372"/>
            <a:ext cx="2540390" cy="33871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sad\Desktop\сво\5FrTTCq9ZYQ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3893347"/>
            <a:ext cx="3643338" cy="2732504"/>
          </a:xfrm>
          <a:prstGeom prst="rect">
            <a:avLst/>
          </a:prstGeom>
          <a:noFill/>
        </p:spPr>
      </p:pic>
      <p:pic>
        <p:nvPicPr>
          <p:cNvPr id="9219" name="Picture 3" descr="C:\Users\sad\Desktop\сво\5qwbuGB_8UQ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28" y="357166"/>
            <a:ext cx="3716336" cy="2787252"/>
          </a:xfrm>
          <a:prstGeom prst="rect">
            <a:avLst/>
          </a:prstGeom>
          <a:noFill/>
        </p:spPr>
      </p:pic>
      <p:pic>
        <p:nvPicPr>
          <p:cNvPr id="7" name="Picture 3" descr="C:\Users\sad\Desktop\сво\IMG-6bab679b33718da354239c08c797d707-V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29256" y="4143380"/>
            <a:ext cx="3319940" cy="2500330"/>
          </a:xfrm>
          <a:prstGeom prst="rect">
            <a:avLst/>
          </a:prstGeom>
          <a:noFill/>
        </p:spPr>
      </p:pic>
      <p:pic>
        <p:nvPicPr>
          <p:cNvPr id="8" name="Picture 5" descr="C:\Users\sad\Desktop\сво\GelbjKdSdMg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59" y="357166"/>
            <a:ext cx="3786214" cy="2833744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3286124"/>
            <a:ext cx="8183880" cy="714380"/>
          </a:xfrm>
        </p:spPr>
        <p:txBody>
          <a:bodyPr>
            <a:noAutofit/>
          </a:bodyPr>
          <a:lstStyle/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ru-RU" sz="3000" dirty="0" smtClean="0">
                <a:solidFill>
                  <a:srgbClr val="7030A0"/>
                </a:solidFill>
                <a:hlinkClick r:id="rId6" action="ppaction://hlinkfile"/>
              </a:rPr>
              <a:t>Акция «Когда мы едины – мы </a:t>
            </a:r>
            <a:r>
              <a:rPr lang="ru-RU" sz="3000" dirty="0" err="1" smtClean="0">
                <a:solidFill>
                  <a:srgbClr val="7030A0"/>
                </a:solidFill>
                <a:hlinkClick r:id="rId6" action="ppaction://hlinkfile"/>
              </a:rPr>
              <a:t>непоедимы</a:t>
            </a:r>
            <a:r>
              <a:rPr lang="ru-RU" sz="3000" dirty="0" smtClean="0">
                <a:solidFill>
                  <a:srgbClr val="7030A0"/>
                </a:solidFill>
                <a:hlinkClick r:id="rId6" action="ppaction://hlinkfile"/>
              </a:rPr>
              <a:t>!</a:t>
            </a:r>
            <a:endParaRPr lang="ru-RU" sz="3000" dirty="0">
              <a:solidFill>
                <a:srgbClr val="7030A0"/>
              </a:solidFill>
              <a:hlinkClick r:id="rId6" action="ppaction://hlinkfile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5715016"/>
            <a:ext cx="8183880" cy="69437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hlinkClick r:id="rId2" action="ppaction://hlinkfile"/>
              </a:rPr>
              <a:t>«ДЕНЬ НАРОДНОГО ЕДИНСТВА»</a:t>
            </a:r>
            <a:endParaRPr lang="ru-RU" dirty="0"/>
          </a:p>
        </p:txBody>
      </p:sp>
      <p:pic>
        <p:nvPicPr>
          <p:cNvPr id="10247" name="Picture 7" descr="C:\Users\sad\Desktop\сво\jMfX_9uNfbg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4942" y="642918"/>
            <a:ext cx="3194050" cy="2128535"/>
          </a:xfrm>
          <a:prstGeom prst="rect">
            <a:avLst/>
          </a:prstGeom>
          <a:noFill/>
        </p:spPr>
      </p:pic>
      <p:pic>
        <p:nvPicPr>
          <p:cNvPr id="10248" name="Picture 8" descr="C:\Users\sad\Desktop\сво\y5bhWsIUIlI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34" y="571480"/>
            <a:ext cx="3290888" cy="2468166"/>
          </a:xfrm>
          <a:prstGeom prst="rect">
            <a:avLst/>
          </a:prstGeom>
          <a:noFill/>
        </p:spPr>
      </p:pic>
      <p:pic>
        <p:nvPicPr>
          <p:cNvPr id="12" name="Picture 2" descr="C:\Users\sad\Desktop\сво\4JIC8qDtnic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86050" y="2806278"/>
            <a:ext cx="4000528" cy="300039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sad\Desktop\сво\JlOm1HUjP5c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428604"/>
            <a:ext cx="2214578" cy="1660934"/>
          </a:xfrm>
          <a:prstGeom prst="rect">
            <a:avLst/>
          </a:prstGeom>
          <a:noFill/>
        </p:spPr>
      </p:pic>
      <p:pic>
        <p:nvPicPr>
          <p:cNvPr id="12291" name="Picture 3" descr="C:\Users\sad\Desktop\сво\RKUk3JC_-Ss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4" y="2000240"/>
            <a:ext cx="1428760" cy="1745544"/>
          </a:xfrm>
          <a:prstGeom prst="rect">
            <a:avLst/>
          </a:prstGeom>
          <a:noFill/>
        </p:spPr>
      </p:pic>
      <p:pic>
        <p:nvPicPr>
          <p:cNvPr id="8" name="Picture 2" descr="C:\Users\sad\Desktop\сво\4JIC8qDtnic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3429000"/>
            <a:ext cx="3932238" cy="2949179"/>
          </a:xfrm>
          <a:prstGeom prst="rect">
            <a:avLst/>
          </a:prstGeom>
          <a:noFill/>
        </p:spPr>
      </p:pic>
      <p:pic>
        <p:nvPicPr>
          <p:cNvPr id="9" name="Picture 3" descr="C:\Users\sad\Desktop\сво\y5bhWsIUIlI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57752" y="3214686"/>
            <a:ext cx="3930650" cy="2947988"/>
          </a:xfrm>
          <a:prstGeom prst="rect">
            <a:avLst/>
          </a:prstGeom>
          <a:noFill/>
        </p:spPr>
      </p:pic>
      <p:pic>
        <p:nvPicPr>
          <p:cNvPr id="10" name="Picture 3" descr="C:\Users\sad\Desktop\сво\KgyWzzK-h3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43174" y="714356"/>
            <a:ext cx="3073395" cy="2305046"/>
          </a:xfrm>
          <a:prstGeom prst="rect">
            <a:avLst/>
          </a:prstGeom>
          <a:noFill/>
        </p:spPr>
      </p:pic>
      <p:pic>
        <p:nvPicPr>
          <p:cNvPr id="11" name="Picture 4" descr="C:\Users\sad\Desktop\сво\OrJB6BCcsTM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929322" y="571480"/>
            <a:ext cx="2857520" cy="214314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14480" y="2786058"/>
            <a:ext cx="7072362" cy="642942"/>
          </a:xfrm>
        </p:spPr>
        <p:txBody>
          <a:bodyPr/>
          <a:lstStyle/>
          <a:p>
            <a:r>
              <a:rPr lang="ru-RU" dirty="0" smtClean="0">
                <a:solidFill>
                  <a:srgbClr val="7030A0"/>
                </a:solidFill>
              </a:rPr>
              <a:t>ДЕНЬ ВОЛОНТЕРА</a:t>
            </a:r>
            <a:endParaRPr lang="ru-RU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1" name="Picture 5" descr="C:\Users\sad\Desktop\сво\x1ycqDNxWII.jpg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72125" y="785813"/>
            <a:ext cx="3571875" cy="2678112"/>
          </a:xfrm>
          <a:prstGeom prst="rect">
            <a:avLst/>
          </a:prstGeom>
          <a:noFill/>
        </p:spPr>
      </p:pic>
      <p:pic>
        <p:nvPicPr>
          <p:cNvPr id="14340" name="Picture 4" descr="C:\Users\sad\Desktop\сво\_JpmDyPVf5o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0" y="857250"/>
            <a:ext cx="3292475" cy="2468563"/>
          </a:xfrm>
          <a:prstGeom prst="rect">
            <a:avLst/>
          </a:prstGeom>
          <a:noFill/>
        </p:spPr>
      </p:pic>
      <p:sp>
        <p:nvSpPr>
          <p:cNvPr id="9" name="Заголовок 8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5643563" cy="1050925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   </a:t>
            </a:r>
            <a:r>
              <a:rPr lang="ru-RU" dirty="0" smtClean="0">
                <a:solidFill>
                  <a:srgbClr val="0070C0"/>
                </a:solidFill>
                <a:hlinkClick r:id="rId4" action="ppaction://hlinkfile"/>
              </a:rPr>
              <a:t>АКЦИЯ </a:t>
            </a:r>
            <a:br>
              <a:rPr lang="ru-RU" dirty="0" smtClean="0">
                <a:solidFill>
                  <a:srgbClr val="0070C0"/>
                </a:solidFill>
                <a:hlinkClick r:id="rId4" action="ppaction://hlinkfile"/>
              </a:rPr>
            </a:br>
            <a:r>
              <a:rPr lang="ru-RU" dirty="0" smtClean="0">
                <a:solidFill>
                  <a:srgbClr val="0070C0"/>
                </a:solidFill>
                <a:hlinkClick r:id="rId4" action="ppaction://hlinkfile"/>
              </a:rPr>
              <a:t>«ЕЛОЧКА СОЛДАТУ»</a:t>
            </a: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10" name="Picture 2" descr="C:\Users\sad\Desktop\сво\yK1ViZV0nO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282" y="3714752"/>
            <a:ext cx="3932238" cy="2949179"/>
          </a:xfrm>
          <a:prstGeom prst="rect">
            <a:avLst/>
          </a:prstGeom>
          <a:noFill/>
        </p:spPr>
      </p:pic>
      <p:pic>
        <p:nvPicPr>
          <p:cNvPr id="11" name="Содержимое 5" descr="wMBsjS7t03Y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929190" y="3714752"/>
            <a:ext cx="3930650" cy="2947988"/>
          </a:xfrm>
          <a:prstGeom prst="rect">
            <a:avLst/>
          </a:prstGeom>
        </p:spPr>
      </p:pic>
      <p:pic>
        <p:nvPicPr>
          <p:cNvPr id="12" name="Picture 2" descr="F:\сво\IMG_20231221_112917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071802" y="2357430"/>
            <a:ext cx="2343138" cy="1757354"/>
          </a:xfrm>
          <a:prstGeom prst="rect">
            <a:avLst/>
          </a:prstGeom>
          <a:noFill/>
        </p:spPr>
      </p:pic>
      <p:sp>
        <p:nvSpPr>
          <p:cNvPr id="13" name="TextBox 12">
            <a:hlinkClick r:id="rId8" action="ppaction://hlinkfile"/>
          </p:cNvPr>
          <p:cNvSpPr txBox="1"/>
          <p:nvPr/>
        </p:nvSpPr>
        <p:spPr>
          <a:xfrm>
            <a:off x="285720" y="3357562"/>
            <a:ext cx="22296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  <a:hlinkClick r:id="rId8" action="ppaction://hlinkfile"/>
              </a:rPr>
              <a:t>ЕЛОЧКА У РЕБЯТ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390894" y="6262817"/>
            <a:ext cx="21384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9" action="ppaction://hlinkfile"/>
              </a:rPr>
              <a:t>Подарок для детей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4178490" y="332656"/>
            <a:ext cx="4665549" cy="2834643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Экскурсия в волонтерский центр </a:t>
            </a:r>
            <a:br>
              <a:rPr lang="ru-RU" dirty="0" smtClean="0"/>
            </a:br>
            <a:r>
              <a:rPr lang="ru-RU" dirty="0" smtClean="0"/>
              <a:t>«ТИХИЙ ФРОНТ. ПОЧИНКИ»</a:t>
            </a:r>
            <a:br>
              <a:rPr lang="ru-RU" dirty="0" smtClean="0"/>
            </a:br>
            <a:r>
              <a:rPr lang="ru-RU" sz="2700" dirty="0" smtClean="0">
                <a:solidFill>
                  <a:srgbClr val="00B0F0"/>
                </a:solidFill>
              </a:rPr>
              <a:t>январь2024</a:t>
            </a:r>
            <a:endParaRPr lang="ru-RU" sz="2700" dirty="0">
              <a:solidFill>
                <a:srgbClr val="00B0F0"/>
              </a:solidFill>
            </a:endParaRPr>
          </a:p>
        </p:txBody>
      </p:sp>
      <p:pic>
        <p:nvPicPr>
          <p:cNvPr id="15363" name="Picture 3" descr="C:\Users\sad\Desktop\сво\QdlFKHebO3g.jpg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1" y="3501009"/>
            <a:ext cx="3999769" cy="2999826"/>
          </a:xfrm>
          <a:prstGeom prst="rect">
            <a:avLst/>
          </a:prstGeom>
          <a:noFill/>
        </p:spPr>
      </p:pic>
      <p:pic>
        <p:nvPicPr>
          <p:cNvPr id="15364" name="Picture 4" descr="C:\Users\sad\Desktop\сво\WNTg2ppafDk.jpg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68066"/>
            <a:ext cx="3998978" cy="2999234"/>
          </a:xfrm>
          <a:prstGeom prst="rect">
            <a:avLst/>
          </a:prstGeom>
          <a:noFill/>
        </p:spPr>
      </p:pic>
      <p:pic>
        <p:nvPicPr>
          <p:cNvPr id="9" name="Picture 2" descr="C:\Users\sad\Desktop\сво\xvoiV_0lMgU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61611" y="3744042"/>
            <a:ext cx="2067595" cy="2756793"/>
          </a:xfrm>
          <a:prstGeom prst="rect">
            <a:avLst/>
          </a:prstGeom>
          <a:noFill/>
        </p:spPr>
      </p:pic>
      <p:pic>
        <p:nvPicPr>
          <p:cNvPr id="10" name="Picture 3" descr="C:\Users\sad\Desktop\сво\fWuDDWKC9OQ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11537" y="3264495"/>
            <a:ext cx="2432502" cy="324333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C:\Users\sad\Desktop\сво\xLsTKyS-_M8.jpg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03752" y="3706271"/>
            <a:ext cx="2195736" cy="2927649"/>
          </a:xfrm>
          <a:prstGeom prst="rect">
            <a:avLst/>
          </a:prstGeom>
          <a:noFill/>
        </p:spPr>
      </p:pic>
      <p:pic>
        <p:nvPicPr>
          <p:cNvPr id="16389" name="Picture 5" descr="C:\Users\sad\Desktop\сво\N2X14aWMLM4.jpg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57124" y="3389265"/>
            <a:ext cx="2414866" cy="3219822"/>
          </a:xfrm>
          <a:prstGeom prst="rect">
            <a:avLst/>
          </a:prstGeom>
          <a:noFill/>
        </p:spPr>
      </p:pic>
      <p:pic>
        <p:nvPicPr>
          <p:cNvPr id="9" name="Picture 2" descr="C:\Users\sad\Desktop\сво\F99qINboiW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177914"/>
            <a:ext cx="3932238" cy="3932238"/>
          </a:xfrm>
          <a:prstGeom prst="rect">
            <a:avLst/>
          </a:prstGeom>
          <a:noFill/>
        </p:spPr>
      </p:pic>
      <p:pic>
        <p:nvPicPr>
          <p:cNvPr id="10" name="Picture 3" descr="C:\Users\sad\Desktop\сво\69rTvTFtx_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9232" y="4545496"/>
            <a:ext cx="4071966" cy="2063591"/>
          </a:xfrm>
          <a:prstGeom prst="rect">
            <a:avLst/>
          </a:prstGeom>
          <a:noFill/>
        </p:spPr>
      </p:pic>
      <p:pic>
        <p:nvPicPr>
          <p:cNvPr id="11" name="Picture 3" descr="F:\сво\IMG_20240222_11535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5536" y="2826481"/>
            <a:ext cx="3164130" cy="169281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4256152" y="2109415"/>
            <a:ext cx="4601945" cy="1050925"/>
          </a:xfrm>
        </p:spPr>
        <p:txBody>
          <a:bodyPr>
            <a:noAutofit/>
          </a:bodyPr>
          <a:lstStyle/>
          <a:p>
            <a:pPr algn="ctr"/>
            <a:r>
              <a:rPr lang="ru-RU" sz="3000" dirty="0" smtClean="0">
                <a:solidFill>
                  <a:srgbClr val="7030A0"/>
                </a:solidFill>
              </a:rPr>
              <a:t>Акция «СВОИХ НЕ БРОСАЕМ!»</a:t>
            </a:r>
            <a:br>
              <a:rPr lang="ru-RU" sz="3000" dirty="0" smtClean="0">
                <a:solidFill>
                  <a:srgbClr val="7030A0"/>
                </a:solidFill>
              </a:rPr>
            </a:br>
            <a:r>
              <a:rPr lang="ru-RU" sz="3000" dirty="0" smtClean="0">
                <a:solidFill>
                  <a:srgbClr val="7030A0"/>
                </a:solidFill>
              </a:rPr>
              <a:t>в рамках празднования ДНЯ ЗАЩИТНИКА ОТЕЧЕСТВА</a:t>
            </a:r>
            <a:endParaRPr lang="ru-RU" sz="3000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401615" y="403842"/>
            <a:ext cx="8727639" cy="63667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Акция </a:t>
            </a:r>
            <a:r>
              <a:rPr lang="ru-RU" sz="3300" dirty="0" smtClean="0"/>
              <a:t>«ПОДАРОК СВОИМИ РУКАМИ»</a:t>
            </a:r>
            <a:endParaRPr lang="ru-RU" dirty="0"/>
          </a:p>
        </p:txBody>
      </p:sp>
      <p:pic>
        <p:nvPicPr>
          <p:cNvPr id="17412" name="Picture 4" descr="C:\Users\sad\Desktop\сво\IMG-32b8d50da068838c23497c637d63b54d-V.jpg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6360" y="1340768"/>
            <a:ext cx="3363551" cy="2522663"/>
          </a:xfrm>
          <a:prstGeom prst="rect">
            <a:avLst/>
          </a:prstGeom>
          <a:noFill/>
        </p:spPr>
      </p:pic>
      <p:pic>
        <p:nvPicPr>
          <p:cNvPr id="17413" name="Picture 5" descr="C:\Users\sad\Desktop\сво\IMG-39eb375b57a1c9df19fc28fec4ca85d7-V.jpg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07441" y="3951544"/>
            <a:ext cx="3372469" cy="2529768"/>
          </a:xfrm>
          <a:prstGeom prst="rect">
            <a:avLst/>
          </a:prstGeom>
          <a:noFill/>
        </p:spPr>
      </p:pic>
      <p:pic>
        <p:nvPicPr>
          <p:cNvPr id="10" name="Picture 3" descr="C:\Users\sad\Desktop\сво\IMG-caca2b6685c45819de17ca1d93879801-V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88024" y="1240516"/>
            <a:ext cx="3860682" cy="51475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535781" y="381867"/>
            <a:ext cx="4357688" cy="1050925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Праздник </a:t>
            </a:r>
            <a:br>
              <a:rPr lang="ru-RU" dirty="0" smtClean="0"/>
            </a:br>
            <a:r>
              <a:rPr lang="ru-RU" dirty="0" smtClean="0"/>
              <a:t>«ДЕНЬ ПОБЕДЫ»</a:t>
            </a:r>
            <a:endParaRPr lang="ru-RU" dirty="0"/>
          </a:p>
        </p:txBody>
      </p:sp>
      <p:pic>
        <p:nvPicPr>
          <p:cNvPr id="18436" name="Picture 4" descr="C:\Users\sad\Desktop\сво\2ZGbQJxWkmA.jpg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1019" y="2972993"/>
            <a:ext cx="2714625" cy="3619500"/>
          </a:xfrm>
          <a:prstGeom prst="rect">
            <a:avLst/>
          </a:prstGeom>
          <a:noFill/>
        </p:spPr>
      </p:pic>
      <p:pic>
        <p:nvPicPr>
          <p:cNvPr id="18437" name="Picture 5" descr="C:\Users\sad\Desktop\сво\IGudzfppQ20.jpg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3350" y="357188"/>
            <a:ext cx="3930650" cy="2947987"/>
          </a:xfrm>
          <a:prstGeom prst="rect">
            <a:avLst/>
          </a:prstGeom>
          <a:noFill/>
        </p:spPr>
      </p:pic>
      <p:pic>
        <p:nvPicPr>
          <p:cNvPr id="9" name="Picture 2" descr="C:\Users\sad\Desktop\сво\Iy0-6BpKsa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29190" y="3643314"/>
            <a:ext cx="3932238" cy="2949179"/>
          </a:xfrm>
          <a:prstGeom prst="rect">
            <a:avLst/>
          </a:prstGeom>
          <a:noFill/>
        </p:spPr>
      </p:pic>
      <p:pic>
        <p:nvPicPr>
          <p:cNvPr id="10" name="Picture 3" descr="C:\Users\sad\Desktop\сво\UCbnDKjuqxU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77122" y="1677794"/>
            <a:ext cx="2176287" cy="2398907"/>
          </a:xfrm>
          <a:prstGeom prst="rect">
            <a:avLst/>
          </a:prstGeom>
          <a:noFill/>
        </p:spPr>
      </p:pic>
      <p:sp>
        <p:nvSpPr>
          <p:cNvPr id="7" name="TextBox 6">
            <a:hlinkClick r:id="rId6" action="ppaction://hlinkfile"/>
          </p:cNvPr>
          <p:cNvSpPr txBox="1"/>
          <p:nvPr/>
        </p:nvSpPr>
        <p:spPr>
          <a:xfrm>
            <a:off x="3015644" y="5445224"/>
            <a:ext cx="197293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  <a:hlinkClick r:id="rId6" action="ppaction://hlinkfile"/>
              </a:rPr>
              <a:t>Видеообращение от снайпера ВОВЫ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417705" y="341296"/>
            <a:ext cx="8183562" cy="730268"/>
          </a:xfrm>
        </p:spPr>
        <p:txBody>
          <a:bodyPr/>
          <a:lstStyle/>
          <a:p>
            <a:r>
              <a:rPr lang="ru-RU" dirty="0" smtClean="0"/>
              <a:t>Акция «МЫ ВМЕСТЕ»</a:t>
            </a:r>
            <a:endParaRPr lang="ru-RU" dirty="0"/>
          </a:p>
        </p:txBody>
      </p:sp>
      <p:pic>
        <p:nvPicPr>
          <p:cNvPr id="19460" name="Picture 4" descr="C:\Users\sad\Desktop\сво\gGHfP8pf8Q8.jpg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060848"/>
            <a:ext cx="5000625" cy="3751262"/>
          </a:xfrm>
          <a:prstGeom prst="rect">
            <a:avLst/>
          </a:prstGeom>
          <a:noFill/>
        </p:spPr>
      </p:pic>
      <p:pic>
        <p:nvPicPr>
          <p:cNvPr id="19461" name="Picture 5" descr="C:\Users\sad\Desktop\сво\IMG_20231110_085225.jpg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104" y="3501008"/>
            <a:ext cx="3286125" cy="3027362"/>
          </a:xfrm>
          <a:prstGeom prst="rect">
            <a:avLst/>
          </a:prstGeom>
          <a:noFill/>
        </p:spPr>
      </p:pic>
      <p:pic>
        <p:nvPicPr>
          <p:cNvPr id="9" name="Picture 2" descr="C:\Users\sad\Desktop\сво\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74595" y="470498"/>
            <a:ext cx="2531110" cy="27276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99992" y="620688"/>
            <a:ext cx="4104456" cy="126353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Встреча с волонтером и участником СВО 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902" y="249020"/>
            <a:ext cx="4047952" cy="3035964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7686" y="1916832"/>
            <a:ext cx="3292078" cy="4389438"/>
          </a:xfrm>
        </p:spPr>
      </p:pic>
      <p:pic>
        <p:nvPicPr>
          <p:cNvPr id="7" name="Объект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902" y="3437418"/>
            <a:ext cx="2322258" cy="3096344"/>
          </a:xfrm>
          <a:prstGeom prst="rect">
            <a:avLst/>
          </a:prstGeom>
        </p:spPr>
      </p:pic>
      <p:pic>
        <p:nvPicPr>
          <p:cNvPr id="8" name="Объект 2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5954" y="3477703"/>
            <a:ext cx="2139330" cy="2852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3326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960438" y="4983163"/>
            <a:ext cx="8183562" cy="1052512"/>
          </a:xfrm>
        </p:spPr>
        <p:txBody>
          <a:bodyPr/>
          <a:lstStyle/>
          <a:p>
            <a:r>
              <a:rPr lang="ru-RU" dirty="0" smtClean="0">
                <a:hlinkClick r:id="rId2" action="ppaction://hlinkfile"/>
              </a:rPr>
              <a:t>Акция «ЕЛОЧКА СОЛДАТУ»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429496729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476672"/>
            <a:ext cx="6408738" cy="4806950"/>
          </a:xfrm>
        </p:spPr>
      </p:pic>
    </p:spTree>
    <p:extLst>
      <p:ext uri="{BB962C8B-B14F-4D97-AF65-F5344CB8AC3E}">
        <p14:creationId xmlns:p14="http://schemas.microsoft.com/office/powerpoint/2010/main" val="1572721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 idx="4294967295"/>
          </p:nvPr>
        </p:nvSpPr>
        <p:spPr>
          <a:xfrm>
            <a:off x="323528" y="188641"/>
            <a:ext cx="8183562" cy="86409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Подарки от солдат на новый год</a:t>
            </a:r>
            <a:endParaRPr lang="ru-RU" dirty="0"/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half"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1401179"/>
            <a:ext cx="3717819" cy="4956495"/>
          </a:xfrm>
        </p:spPr>
      </p:pic>
      <p:pic>
        <p:nvPicPr>
          <p:cNvPr id="10" name="Объект 9"/>
          <p:cNvPicPr>
            <a:picLocks noGrp="1" noChangeAspect="1"/>
          </p:cNvPicPr>
          <p:nvPr>
            <p:ph sz="half" idx="429496729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570" y="1418654"/>
            <a:ext cx="3718373" cy="4959624"/>
          </a:xfrm>
        </p:spPr>
      </p:pic>
      <p:sp>
        <p:nvSpPr>
          <p:cNvPr id="11" name="TextBox 10"/>
          <p:cNvSpPr txBox="1"/>
          <p:nvPr/>
        </p:nvSpPr>
        <p:spPr>
          <a:xfrm>
            <a:off x="467544" y="5949280"/>
            <a:ext cx="3173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hlinkClick r:id="rId4" action="ppaction://hlinkfile"/>
              </a:rPr>
              <a:t>Наша благодарность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4024714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 idx="4294967295"/>
          </p:nvPr>
        </p:nvSpPr>
        <p:spPr>
          <a:xfrm>
            <a:off x="958850" y="200025"/>
            <a:ext cx="8185150" cy="1050925"/>
          </a:xfrm>
        </p:spPr>
        <p:txBody>
          <a:bodyPr/>
          <a:lstStyle/>
          <a:p>
            <a:r>
              <a:rPr lang="ru-RU" dirty="0" smtClean="0"/>
              <a:t>ЭКСПОНАТЫ МИНИ-МУЗЕЯ</a:t>
            </a:r>
            <a:endParaRPr lang="ru-RU" dirty="0"/>
          </a:p>
        </p:txBody>
      </p:sp>
      <p:pic>
        <p:nvPicPr>
          <p:cNvPr id="8" name="Picture 2" descr="C:\Users\sad\Desktop\сво\IMG_20250423_155108_979.jpg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11560" y="1456138"/>
            <a:ext cx="7704856" cy="486054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749212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502920" y="5723962"/>
            <a:ext cx="8183880" cy="628806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hlinkClick r:id="rId2" action="ppaction://hlinkfile"/>
              </a:rPr>
              <a:t>СКАЖИТЕ ДЕТЯМ</a:t>
            </a: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dirty="0" smtClean="0"/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главное — помнить: формирование чувства патриотизма и ценностного отношения к своим историческим корням — это важнейшее условие дальнейшего развития и процветания современной России.</a:t>
            </a:r>
          </a:p>
          <a:p>
            <a:endParaRPr lang="ru-RU" dirty="0"/>
          </a:p>
        </p:txBody>
      </p:sp>
      <p:pic>
        <p:nvPicPr>
          <p:cNvPr id="7" name="Объект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966" y="2780928"/>
            <a:ext cx="3932238" cy="2943034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800358" y="3240976"/>
            <a:ext cx="3888643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/>
              <a:t>«От того, как мы воспитаем молодежь, зависит то, сможет ли Россия сберечь и приумножить саму себя». </a:t>
            </a:r>
          </a:p>
          <a:p>
            <a:pPr algn="r"/>
            <a:r>
              <a:rPr lang="ru-RU" sz="2000" dirty="0"/>
              <a:t>В. В. Путин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287524" y="476672"/>
            <a:ext cx="5760640" cy="151216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solidFill>
                  <a:srgbClr val="7030A0"/>
                </a:solidFill>
                <a:hlinkClick r:id="rId2"/>
              </a:rPr>
              <a:t>МБ ДОУ ПОЧИНКОВСКИЙ ДЕТСКИЙ САД № 2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323528" y="2856871"/>
            <a:ext cx="5688632" cy="2847057"/>
          </a:xfrm>
        </p:spPr>
        <p:txBody>
          <a:bodyPr/>
          <a:lstStyle/>
          <a:p>
            <a:pPr marL="0" indent="0">
              <a:buNone/>
            </a:pPr>
            <a:endParaRPr lang="ru-RU" b="1" dirty="0" smtClean="0">
              <a:hlinkClick r:id="rId2"/>
            </a:endParaRPr>
          </a:p>
          <a:p>
            <a:r>
              <a:rPr lang="en-US" sz="3600" b="1" dirty="0" smtClean="0">
                <a:hlinkClick r:id="rId2"/>
              </a:rPr>
              <a:t>https</a:t>
            </a:r>
            <a:r>
              <a:rPr lang="en-US" sz="3600" b="1" dirty="0">
                <a:hlinkClick r:id="rId2"/>
              </a:rPr>
              <a:t>://</a:t>
            </a:r>
            <a:r>
              <a:rPr lang="en-US" sz="3600" b="1" dirty="0" smtClean="0">
                <a:hlinkClick r:id="rId2"/>
              </a:rPr>
              <a:t>vk.com/club212004380</a:t>
            </a:r>
            <a:endParaRPr lang="ru-RU" sz="3600" b="1" dirty="0" smtClean="0"/>
          </a:p>
          <a:p>
            <a:pPr marL="0" indent="0">
              <a:buNone/>
            </a:pPr>
            <a:endParaRPr lang="ru-RU" sz="2400" b="1" dirty="0" smtClean="0"/>
          </a:p>
          <a:p>
            <a:endParaRPr lang="en-US" b="1" dirty="0"/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764704"/>
            <a:ext cx="2610891" cy="5589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9054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945</TotalTime>
  <Words>371</Words>
  <Application>Microsoft Office PowerPoint</Application>
  <PresentationFormat>Экран (4:3)</PresentationFormat>
  <Paragraphs>60</Paragraphs>
  <Slides>29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4" baseType="lpstr">
      <vt:lpstr>Arial</vt:lpstr>
      <vt:lpstr>Times New Roman</vt:lpstr>
      <vt:lpstr>Verdana</vt:lpstr>
      <vt:lpstr>Wingdings 2</vt:lpstr>
      <vt:lpstr>Аспект</vt:lpstr>
      <vt:lpstr>ДОБРОЕ СЕРДЦЕ МАЛЕНЬКИХ ВОЛОНТЕРОВ</vt:lpstr>
      <vt:lpstr>ФГОС ДО </vt:lpstr>
      <vt:lpstr>ФОП ДО</vt:lpstr>
      <vt:lpstr>Взаимодействие участников образовательных отношений</vt:lpstr>
      <vt:lpstr>Что такое  «Волонтерская деятельность?»</vt:lpstr>
      <vt:lpstr>Волонтёрская деятельность  в детском саду</vt:lpstr>
      <vt:lpstr>  Патриотическая акция  «Мы вместе! Своих не бросаем» </vt:lpstr>
      <vt:lpstr>Патриотическая акция «Мы вместе! Своих не бросаем» </vt:lpstr>
      <vt:lpstr>«Как наша Россия прекрасна»</vt:lpstr>
      <vt:lpstr>Плетение сетей и отправка для солдат февраль 2023</vt:lpstr>
      <vt:lpstr>ВСТРЕЧА С УЧАСТНИКАМИ СВО май 2023</vt:lpstr>
      <vt:lpstr>ВСТРЕЧА С ВОЛОНТЕРОМ  И ПОДАРОК ОТ СНАЙПЕРА ВОВЫ</vt:lpstr>
      <vt:lpstr>Встреча с волонтером в преддверии праздника  ДНЯ РОССИИ июнь 2023</vt:lpstr>
      <vt:lpstr>Встреча с волонтером Рассматривание экспонатов</vt:lpstr>
      <vt:lpstr>Акция «Когда мы едины – мы непоедимы!</vt:lpstr>
      <vt:lpstr>«ДЕНЬ НАРОДНОГО ЕДИНСТВА»</vt:lpstr>
      <vt:lpstr>ДЕНЬ ВОЛОНТЕРА</vt:lpstr>
      <vt:lpstr>   АКЦИЯ  «ЕЛОЧКА СОЛДАТУ»</vt:lpstr>
      <vt:lpstr>Экскурсия в волонтерский центр  «ТИХИЙ ФРОНТ. ПОЧИНКИ» январь2024</vt:lpstr>
      <vt:lpstr>Акция «СВОИХ НЕ БРОСАЕМ!» в рамках празднования ДНЯ ЗАЩИТНИКА ОТЕЧЕСТВА</vt:lpstr>
      <vt:lpstr>Акция «ПОДАРОК СВОИМИ РУКАМИ»</vt:lpstr>
      <vt:lpstr>Праздник  «ДЕНЬ ПОБЕДЫ»</vt:lpstr>
      <vt:lpstr>Акция «МЫ ВМЕСТЕ»</vt:lpstr>
      <vt:lpstr>Встреча с волонтером и участником СВО </vt:lpstr>
      <vt:lpstr>Акция «ЕЛОЧКА СОЛДАТУ»</vt:lpstr>
      <vt:lpstr>Подарки от солдат на новый год</vt:lpstr>
      <vt:lpstr>ЭКСПОНАТЫ МИНИ-МУЗЕЯ</vt:lpstr>
      <vt:lpstr>СКАЖИТЕ ДЕТЯМ</vt:lpstr>
      <vt:lpstr>МБ ДОУ ПОЧИНКОВСКИЙ ДЕТСКИЙ САД № 2</vt:lpstr>
    </vt:vector>
  </TitlesOfParts>
  <Company>Reanimator Extreme Edition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ДОБРОЕ СЕРДЦЕ МАЛЕНЬКИХ ВОЛОНТЕРОВ</dc:title>
  <dc:creator>sad</dc:creator>
  <cp:lastModifiedBy>Марина</cp:lastModifiedBy>
  <cp:revision>93</cp:revision>
  <dcterms:created xsi:type="dcterms:W3CDTF">2025-04-21T06:52:24Z</dcterms:created>
  <dcterms:modified xsi:type="dcterms:W3CDTF">2025-04-23T21:17:26Z</dcterms:modified>
</cp:coreProperties>
</file>