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67" r:id="rId4"/>
    <p:sldId id="268" r:id="rId5"/>
    <p:sldId id="269" r:id="rId6"/>
    <p:sldId id="257" r:id="rId7"/>
    <p:sldId id="258" r:id="rId8"/>
    <p:sldId id="259" r:id="rId9"/>
    <p:sldId id="270" r:id="rId10"/>
    <p:sldId id="260" r:id="rId11"/>
    <p:sldId id="271" r:id="rId12"/>
    <p:sldId id="261" r:id="rId13"/>
    <p:sldId id="272" r:id="rId14"/>
    <p:sldId id="262" r:id="rId15"/>
    <p:sldId id="273" r:id="rId16"/>
    <p:sldId id="263" r:id="rId17"/>
    <p:sldId id="274" r:id="rId18"/>
    <p:sldId id="264" r:id="rId19"/>
    <p:sldId id="275" r:id="rId20"/>
    <p:sldId id="26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12.02.2021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12.02.2021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12.02.2021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12.02.2021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12.02.2021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385178" cy="656945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008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0"/>
            <a:ext cx="8640960" cy="6356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Цель: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Продолжать расширять знания детей о Масленице как о русском народном празднике.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Задачи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i="1" u="sng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Образовательные</a:t>
            </a:r>
            <a:endParaRPr lang="ru-RU" sz="1400" i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*формировать у детей понятие о традициях празднования Масленицы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* закрепить последовательность дней масленичной недели, традиционных развлечениях в эти дни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* расширять и активизировать словарь: </a:t>
            </a:r>
            <a:r>
              <a:rPr lang="ru-RU" sz="14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заигрыш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лакомка, разгул, посиделки, прощённое воскресенье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i="1" u="sng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Развивающие</a:t>
            </a:r>
            <a:endParaRPr lang="ru-RU" sz="1400" i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*развивать логическое мышление, память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*развивать глазомер, мелкую и общую </a:t>
            </a:r>
            <a:r>
              <a:rPr lang="ru-RU" sz="14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маторику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*развивать речь, познавательную активность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i="1" u="sng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Воспитательные</a:t>
            </a:r>
            <a:endParaRPr lang="ru-RU" sz="1400" i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*воспитывать у детей  любовь, уважение к традициям и обычаям русского народа  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*воспитывать интерес к русскому фольклору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*воспитывать навыки сотрудничества и взаимодействия в совместной 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деятельности.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1400" b="1" i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Интеграция образовательных областей:</a:t>
            </a:r>
            <a:endParaRPr lang="ru-RU" sz="1400" dirty="0">
              <a:solidFill>
                <a:prstClr val="black"/>
              </a:solidFill>
              <a:latin typeface="Calibri"/>
              <a:ea typeface="Times New Roman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1400" i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познание, коммуникация, </a:t>
            </a:r>
            <a:endParaRPr lang="ru-RU" sz="1400" dirty="0">
              <a:solidFill>
                <a:prstClr val="black"/>
              </a:solidFill>
              <a:latin typeface="Calibri"/>
              <a:ea typeface="Times New Roman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музыка, здоровье, </a:t>
            </a:r>
            <a:r>
              <a:rPr lang="ru-RU" sz="1400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социализация</a:t>
            </a:r>
            <a:endParaRPr lang="ru-RU" sz="1400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57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637" y="116632"/>
            <a:ext cx="8496944" cy="6705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i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Педагогические </a:t>
            </a:r>
            <a:r>
              <a:rPr lang="ru-RU" sz="1400" b="1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технологии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Arial"/>
              <a:buChar char="•"/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технология музыкального воздействия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Arial"/>
              <a:buChar char="•"/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информационно - коммуникативная технология 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Arial"/>
              <a:buChar char="•"/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игровые технологии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Arial"/>
              <a:buChar char="•"/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мнемотехника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Оборудование: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500"/>
              </a:spcBef>
              <a:spcAft>
                <a:spcPts val="50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ТСО </a:t>
            </a:r>
            <a:r>
              <a:rPr lang="ru-RU" sz="1400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(ноутбук, проектор, магнитофон, диски).    </a:t>
            </a:r>
            <a:r>
              <a:rPr lang="ru-RU" sz="1400" i="1" dirty="0">
                <a:solidFill>
                  <a:srgbClr val="2912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Аудиозаписи: народные, </a:t>
            </a:r>
            <a:r>
              <a:rPr lang="ru-RU" sz="1400" i="1" dirty="0" err="1">
                <a:solidFill>
                  <a:srgbClr val="2912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П.Чайковский</a:t>
            </a:r>
            <a:r>
              <a:rPr lang="ru-RU" sz="1400" i="1" dirty="0">
                <a:solidFill>
                  <a:srgbClr val="2912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- Времена года, Февраль:    Масленица.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Костюмы</a:t>
            </a:r>
            <a:r>
              <a:rPr lang="ru-RU" sz="1400" i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(Скоморохов, сарафаны,  рубашки</a:t>
            </a:r>
            <a:r>
              <a:rPr lang="ru-RU" sz="1400" i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ru-RU" sz="1400" u="sng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Оформление </a:t>
            </a:r>
            <a:r>
              <a:rPr lang="ru-RU" sz="1400" u="sng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зала </a:t>
            </a:r>
            <a:r>
              <a:rPr lang="ru-RU" sz="1400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(воздушные шарики, ленточки, изба, забор, печь,     рушники ,половики, кухонная утварь - чугунок, ухват, скатерть, ложки деревянные и т.д. </a:t>
            </a:r>
            <a:r>
              <a:rPr lang="ru-RU" sz="1400" i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</a:t>
            </a:r>
            <a:endParaRPr lang="ru-RU" sz="1400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500"/>
              </a:spcBef>
              <a:spcAft>
                <a:spcPts val="50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</a:t>
            </a:r>
            <a:r>
              <a:rPr lang="ru-RU" sz="1400" u="sng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Материал для заданий: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i="1" dirty="0" smtClean="0">
                <a:solidFill>
                  <a:srgbClr val="2912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Листы </a:t>
            </a:r>
            <a:r>
              <a:rPr lang="ru-RU" sz="1400" i="1" dirty="0">
                <a:solidFill>
                  <a:srgbClr val="2912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бумаги в форме сковороды с не закрашенным кругом в середине. Цветные карандаши. Листы бумаги с нарисованной снежной крепостью в одной части и снежками в другой.  Круги и полоски из бумаги желтого цвета, оборудование для аппликации.  </a:t>
            </a:r>
            <a:r>
              <a:rPr lang="ru-RU" sz="1400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Русский платок и колокольчик. Две сковороди, лопатки, блины, тарелки для "блинной" эстафеты. Блины для танца; Блины разрезанные пополам для пословиц.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ru-RU" sz="1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Предварительная </a:t>
            </a:r>
            <a:r>
              <a:rPr lang="ru-RU" sz="1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работа: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</a:p>
          <a:p>
            <a:pPr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Рассматривание иллюстраций народных гуляний, знакомство с утварью быта крестьян прошлого века. Слушание русской народной музыки. Знакомство детей с поговорками, стихами, песнями, играми, пословицами. В Центре в день проведения Масленицы под руководством инструктора по труду пекутся блины для детей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0067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332656"/>
            <a:ext cx="8568952" cy="6237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Bef>
                <a:spcPts val="500"/>
              </a:spcBef>
              <a:spcAft>
                <a:spcPts val="500"/>
              </a:spcAft>
            </a:pPr>
            <a:r>
              <a:rPr lang="ru-RU" b="1" spc="75" dirty="0">
                <a:latin typeface="Times New Roman"/>
                <a:ea typeface="Times New Roman"/>
                <a:cs typeface="Times New Roman"/>
              </a:rPr>
              <a:t>Ход занятия</a:t>
            </a:r>
            <a:r>
              <a:rPr lang="ru-RU" b="1" spc="75" dirty="0" smtClean="0">
                <a:latin typeface="Times New Roman"/>
                <a:ea typeface="Times New Roman"/>
                <a:cs typeface="Times New Roman"/>
              </a:rPr>
              <a:t>:</a:t>
            </a:r>
            <a:endParaRPr lang="ru-RU" sz="1400" dirty="0">
              <a:latin typeface="Calibri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Скоморохи встречают в холе детей и гостей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indent="450215" algn="ctr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ru-RU" sz="1400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Скоморох 1: 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Добрый день, гости дорогие,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Жданные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званные и желанные.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Скоморох 2: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Здравствуйте, молодки! Здравствуйте, лебёдки!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Ребята – молодцы, весёлые удальцы!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Скоморох 1: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Почтенные и молодые. Полные и худые.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Мы рады гостям, как добрым вестям!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Скоморох 2: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Добро пожаловать! Всех привечаем, душевно встречаем!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 нами лучше веселиться, А без нас праздник никуда не годиться.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Скоморох 1: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Приходите все без стеснения: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Билетов не надо. Предъявите хорошее настроение!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	</a:t>
            </a:r>
            <a:r>
              <a:rPr lang="ru-RU" sz="1400" i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Скоморохи </a:t>
            </a:r>
            <a:r>
              <a:rPr lang="ru-RU" sz="1400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всех пускают в музыкальный зал. </a:t>
            </a:r>
            <a:r>
              <a:rPr lang="ru-RU" sz="1400" i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</a:t>
            </a:r>
            <a:r>
              <a:rPr lang="ru-RU" sz="1400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вход в зал украшен цветными лентами и воздушными </a:t>
            </a:r>
            <a:r>
              <a:rPr lang="ru-RU" sz="1400" i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шариками)</a:t>
            </a:r>
            <a:endParaRPr lang="ru-RU" sz="1400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i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Зал </a:t>
            </a:r>
            <a:r>
              <a:rPr lang="ru-RU" sz="1400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украшен в русском стиле</a:t>
            </a:r>
            <a:r>
              <a:rPr lang="ru-RU" sz="1400" i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</a:t>
            </a:r>
            <a:r>
              <a:rPr lang="ru-RU" sz="1400" i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</a:t>
            </a:r>
            <a:r>
              <a:rPr lang="ru-RU" sz="1400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Изба, печь, половики, чугунок, ухват, рушники</a:t>
            </a:r>
            <a:r>
              <a:rPr lang="ru-RU" sz="1400" i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Скоморох 2:</a:t>
            </a:r>
            <a:r>
              <a:rPr lang="ru-RU" sz="1400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(говорит в музыкальном зале, перед началом занятия).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Удобно ли вам, гости дорогие? Всем ли видно?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Всем ли слышно? Всем ли места хватило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?</a:t>
            </a:r>
            <a:r>
              <a:rPr lang="ru-RU" sz="1400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888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2656"/>
            <a:ext cx="7992888" cy="632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2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Воспитатель: </a:t>
            </a:r>
            <a:r>
              <a:rPr lang="ru-RU" sz="32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Наше занятие  посвящено проводам зимы и называется  </a:t>
            </a:r>
            <a:endParaRPr lang="ru-RU" sz="3200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2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«С Масленицей!».   </a:t>
            </a:r>
            <a:r>
              <a:rPr lang="ru-RU" sz="32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Мы  Масленицу встречаем, зиму провожаем, весну закликаем!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2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- Ребята, кто мне скажет, что это за праздник - Масленица?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2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3200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(Ответы детей) </a:t>
            </a:r>
            <a:r>
              <a:rPr lang="ru-RU" sz="32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endParaRPr lang="ru-RU" sz="32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2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 </a:t>
            </a:r>
            <a:r>
              <a:rPr lang="ru-RU" sz="32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Мы </a:t>
            </a:r>
            <a:r>
              <a:rPr lang="ru-RU" sz="32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сейчас с вами всё узнаем об этом празднике. Смотрите на "волшебный экран".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200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endParaRPr lang="ru-RU" sz="3200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05583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8680"/>
            <a:ext cx="8613171" cy="680931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099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8640960" cy="67242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24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esktop\im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8640959" cy="67413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196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424936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2333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esktop\img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2"/>
            <a:ext cx="8520946" cy="65527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545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496944" cy="6552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7881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\Desktop\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448938" cy="66247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222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496944" cy="6552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9259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\Desktop\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424936" cy="66247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521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2"/>
            <a:ext cx="8280920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76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dmin\Desktop\img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496944" cy="66967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538363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424936" cy="6480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7646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dmin\Desktop\img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62" y="116632"/>
            <a:ext cx="8568952" cy="66247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403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496944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6333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dmin\Desktop\img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496944" cy="65527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237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352928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317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496944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61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84</TotalTime>
  <Words>329</Words>
  <Application>Microsoft Office PowerPoint</Application>
  <PresentationFormat>Экран (4:3)</PresentationFormat>
  <Paragraphs>58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Эркер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11</cp:revision>
  <dcterms:created xsi:type="dcterms:W3CDTF">2021-02-10T11:41:01Z</dcterms:created>
  <dcterms:modified xsi:type="dcterms:W3CDTF">2021-02-12T13:27:32Z</dcterms:modified>
</cp:coreProperties>
</file>