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57" r:id="rId4"/>
    <p:sldId id="258" r:id="rId5"/>
    <p:sldId id="259" r:id="rId6"/>
    <p:sldId id="260" r:id="rId7"/>
    <p:sldId id="262" r:id="rId8"/>
    <p:sldId id="264" r:id="rId9"/>
    <p:sldId id="263" r:id="rId10"/>
    <p:sldId id="261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48687-DA0D-4A65-97F4-9CEE583F4F5C}" type="datetimeFigureOut">
              <a:rPr lang="ru-RU" smtClean="0"/>
              <a:t>05.10.2025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B09F42-EE45-4FCC-A2AB-DED0F01DEF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795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B09F42-EE45-4FCC-A2AB-DED0F01DEF1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933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7E933E-8CCA-4CD5-9FCC-769C3C6D21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F627EB6-17D2-4C62-84C2-1E7E98A5C1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37FC50B-E341-4EB8-936C-C1DB7F5A6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ED086-C6DA-47F4-A3CE-EFB90D6C17AA}" type="datetimeFigureOut">
              <a:rPr lang="ru-RU" smtClean="0"/>
              <a:t>05.10.2025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9417436-8BCF-4241-901A-717D69E15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508A305-9215-4C91-B0A4-68A87DE72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8E3B-BFF4-4FBD-B355-F4D02582EA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530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812A34-EB1F-4483-B052-14A92A6CB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96B335-AA8A-41D5-A703-B4C2CCA34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E41A5BF-E071-4A24-A3D2-55BA60EB2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ED086-C6DA-47F4-A3CE-EFB90D6C17AA}" type="datetimeFigureOut">
              <a:rPr lang="ru-RU" smtClean="0"/>
              <a:t>05.10.2025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69F360-68C3-470F-8539-3B2773EF1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E84FE6-BC37-4678-BD04-D26D2AB1D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8E3B-BFF4-4FBD-B355-F4D02582EA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381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1D5F07-D44B-4533-AF49-FEAFF2FE2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B4EF81-814C-48A8-A54C-F61414555F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5F97E62-50AF-425B-9F36-F48071483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ED086-C6DA-47F4-A3CE-EFB90D6C17AA}" type="datetimeFigureOut">
              <a:rPr lang="ru-RU" smtClean="0"/>
              <a:t>05.10.2025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06449D-8971-4445-AF55-F9ADA2CC8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752BFC9-23E8-41C8-9CE5-A30268B4D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8E3B-BFF4-4FBD-B355-F4D02582EA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273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2E9115-4E48-4E03-B1EA-F9EADEC0E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1F2270-4BAF-4A21-87CA-3AF64E0E18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879C2CE-CA75-40B3-BA3F-6E992A77FF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BB16550-BE34-4662-B8B7-95F5F7440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ED086-C6DA-47F4-A3CE-EFB90D6C17AA}" type="datetimeFigureOut">
              <a:rPr lang="ru-RU" smtClean="0"/>
              <a:t>05.10.2025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5E62C75-EFE8-4604-B2BE-02B6E64B6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6CCDAC6-3686-48B1-B29C-CC97AFB77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8E3B-BFF4-4FBD-B355-F4D02582EA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064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270C22-2391-4F90-8848-B80916F24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C40E562-A258-49D1-9D26-4DA2137EB6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C6AF407-9DF8-4A71-A6FA-4DB5CE92B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E7A123C-F3C5-4145-ADF5-F28C11C05A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8A0FFF4-74A9-49E4-9B65-C162B42A39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D4BA706-2C51-423F-A9E7-4C1489D71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ED086-C6DA-47F4-A3CE-EFB90D6C17AA}" type="datetimeFigureOut">
              <a:rPr lang="ru-RU" smtClean="0"/>
              <a:t>05.10.2025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04BFACA-3E66-498C-98B1-DF8F41B2C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2C2F14C-17A3-449F-9EC3-CEF8FCB91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8E3B-BFF4-4FBD-B355-F4D02582EA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225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AA3734-212D-4257-9F39-7ED86115C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3D2D617-7073-4D35-BDA0-344800998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ED086-C6DA-47F4-A3CE-EFB90D6C17AA}" type="datetimeFigureOut">
              <a:rPr lang="ru-RU" smtClean="0"/>
              <a:t>05.10.2025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4772826-9367-4E6E-9161-CF0AA87BB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E787527-BB67-42A0-9A45-B50BC14FA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8E3B-BFF4-4FBD-B355-F4D02582EA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4926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B134248-A6D0-465C-B12D-F6C956549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ED086-C6DA-47F4-A3CE-EFB90D6C17AA}" type="datetimeFigureOut">
              <a:rPr lang="ru-RU" smtClean="0"/>
              <a:t>05.10.2025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750AF98-DB3E-46AB-8C53-D8BD07B76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228D7CA-48F1-4B18-AB99-92A496CE7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8E3B-BFF4-4FBD-B355-F4D02582EA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93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4F57CD-B3AA-4C51-8493-22D0614F1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E873ABC-B8E2-4AAE-B69C-4C8A3FE42D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B4BB2F5-B26E-4F8F-8ACF-E7FA8E9FC0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D8F27A-F89F-4BA8-9036-1FDEC1349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ED086-C6DA-47F4-A3CE-EFB90D6C17AA}" type="datetimeFigureOut">
              <a:rPr lang="ru-RU" smtClean="0"/>
              <a:t>05.10.2025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708F960-F87E-482B-9FF8-B85210F38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CF2CB8C-A7B0-4C9C-8CFC-45BF8871A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8E3B-BFF4-4FBD-B355-F4D02582EA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8493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430624-27E3-48CD-AD79-614278C4E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7CFD81F-536F-43B1-A51C-04ACB00BCD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1F68C73-089B-4CD4-A2F3-8D5BE547AD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D2100B9-3839-40BE-8478-400D79492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ED086-C6DA-47F4-A3CE-EFB90D6C17AA}" type="datetimeFigureOut">
              <a:rPr lang="ru-RU" smtClean="0"/>
              <a:t>05.10.2025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288B7F0-F9D0-4444-82AC-5350AE7AC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8E58853-9220-449C-8B60-60C1C8050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8E3B-BFF4-4FBD-B355-F4D02582EA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9079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353556-864C-4984-981D-C1C1F6715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7A11394-D073-4B2B-ACF4-5D4997532E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C0EC2BC-1705-4CF8-96BC-1459B83B0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ED086-C6DA-47F4-A3CE-EFB90D6C17AA}" type="datetimeFigureOut">
              <a:rPr lang="ru-RU" smtClean="0"/>
              <a:t>05.10.2025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CE7AE12-0B08-4855-9D11-21DCEBB9A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13D6075-9B59-41C2-9EF0-75CD196AE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8E3B-BFF4-4FBD-B355-F4D02582EA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813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7067664-68B4-43B3-9E1A-B7510DB6FE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8CB795A-9337-45CE-AF14-4FED7392CC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85B0610-5396-464A-8E3F-3682BDA13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ED086-C6DA-47F4-A3CE-EFB90D6C17AA}" type="datetimeFigureOut">
              <a:rPr lang="ru-RU" smtClean="0"/>
              <a:t>05.10.2025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9ADD2FA-9DB7-4DE5-8AA6-13FB4B5C0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C18B4E-162A-48F0-A892-FC9736618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8E3B-BFF4-4FBD-B355-F4D02582EA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1000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ECD31E-12F7-4D1E-B7B9-20C283BEB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2B7DA9F-62A9-4F80-B0EE-3E856A3387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68C0AF-4037-4111-97BC-DF8B006756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ED086-C6DA-47F4-A3CE-EFB90D6C17AA}" type="datetimeFigureOut">
              <a:rPr lang="ru-RU" smtClean="0"/>
              <a:t>05.10.2025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665344C-1499-44C8-B356-740CBC160B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A56F2AF-D297-469B-8A31-3E7B7AFE0E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08E3B-BFF4-4FBD-B355-F4D02582EA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8358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5C81C1E-D56E-442A-8277-EA3998EA39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7" r="5039"/>
          <a:stretch/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7F73ABD-C499-4F8B-BDCD-A57C87E6EC19}"/>
              </a:ext>
            </a:extLst>
          </p:cNvPr>
          <p:cNvSpPr/>
          <p:nvPr/>
        </p:nvSpPr>
        <p:spPr>
          <a:xfrm>
            <a:off x="644830" y="2937021"/>
            <a:ext cx="1064265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«Листопад, листопад, листья желтые летят» </a:t>
            </a:r>
            <a:endParaRPr lang="ru-RU" sz="44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8E45470-6EC2-4B16-9E87-068910521795}"/>
              </a:ext>
            </a:extLst>
          </p:cNvPr>
          <p:cNvSpPr/>
          <p:nvPr/>
        </p:nvSpPr>
        <p:spPr>
          <a:xfrm>
            <a:off x="1716257" y="1230963"/>
            <a:ext cx="8117059" cy="45756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400"/>
              </a:spcBef>
              <a:buClr>
                <a:srgbClr val="DF5327"/>
              </a:buClr>
              <a:buSzPct val="80000"/>
            </a:pPr>
            <a:r>
              <a:rPr lang="ru-RU" b="1" i="1" kern="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детский сад «Светлячок» </a:t>
            </a:r>
          </a:p>
          <a:p>
            <a:pPr lvl="0" algn="ctr">
              <a:spcBef>
                <a:spcPts val="1400"/>
              </a:spcBef>
              <a:buClr>
                <a:srgbClr val="DF5327"/>
              </a:buClr>
              <a:buSzPct val="80000"/>
            </a:pPr>
            <a:br>
              <a:rPr lang="ru-RU" b="1" i="1" dirty="0">
                <a:solidFill>
                  <a:schemeClr val="bg1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</a:br>
            <a:endParaRPr lang="ru-RU" b="1" i="1" dirty="0">
              <a:solidFill>
                <a:schemeClr val="bg1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lvl="0" algn="ctr">
              <a:spcBef>
                <a:spcPts val="1400"/>
              </a:spcBef>
              <a:buClr>
                <a:srgbClr val="DF5327"/>
              </a:buClr>
              <a:buSzPct val="80000"/>
            </a:pPr>
            <a:endParaRPr lang="ru-RU" b="1" i="1" dirty="0">
              <a:solidFill>
                <a:schemeClr val="bg1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lvl="0" algn="ctr">
              <a:spcBef>
                <a:spcPts val="1400"/>
              </a:spcBef>
              <a:buClr>
                <a:srgbClr val="DF5327"/>
              </a:buClr>
              <a:buSzPct val="80000"/>
            </a:pPr>
            <a:endParaRPr lang="ru-RU" b="1" i="1" dirty="0">
              <a:solidFill>
                <a:schemeClr val="bg1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lvl="0" algn="ctr">
              <a:spcBef>
                <a:spcPts val="1400"/>
              </a:spcBef>
              <a:buClr>
                <a:srgbClr val="DF5327"/>
              </a:buClr>
              <a:buSzPct val="80000"/>
            </a:pPr>
            <a:endParaRPr lang="ru-RU" b="1" i="1" dirty="0">
              <a:solidFill>
                <a:schemeClr val="bg1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lvl="0" algn="r">
              <a:spcBef>
                <a:spcPts val="1400"/>
              </a:spcBef>
              <a:buClr>
                <a:srgbClr val="DF5327"/>
              </a:buClr>
              <a:buSzPct val="80000"/>
            </a:pPr>
            <a:r>
              <a:rPr lang="ru-RU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  Подготовила: О.М. </a:t>
            </a:r>
            <a:r>
              <a:rPr lang="ru-RU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Шевела</a:t>
            </a:r>
            <a:endParaRPr lang="ru-RU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lvl="0" algn="r">
              <a:spcBef>
                <a:spcPts val="1400"/>
              </a:spcBef>
              <a:buClr>
                <a:srgbClr val="DF5327"/>
              </a:buClr>
              <a:buSzPct val="80000"/>
            </a:pPr>
            <a:r>
              <a:rPr lang="ru-RU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		</a:t>
            </a:r>
          </a:p>
          <a:p>
            <a:pPr lvl="0" algn="ctr">
              <a:spcBef>
                <a:spcPts val="1400"/>
              </a:spcBef>
              <a:buClr>
                <a:srgbClr val="DF5327"/>
              </a:buClr>
              <a:buSzPct val="80000"/>
            </a:pPr>
            <a:r>
              <a:rPr lang="ru-RU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г. Салехард</a:t>
            </a:r>
          </a:p>
          <a:p>
            <a:pPr lvl="0" algn="ctr">
              <a:spcBef>
                <a:spcPts val="1400"/>
              </a:spcBef>
              <a:buClr>
                <a:srgbClr val="DF5327"/>
              </a:buClr>
              <a:buSzPct val="80000"/>
            </a:pPr>
            <a:r>
              <a:rPr lang="ru-RU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2025 год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484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D4AA66C-ACD9-403C-80E5-2AB9578388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7" r="5039"/>
          <a:stretch/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E3F071D-7A9E-4325-8452-8D306A00B61F}"/>
              </a:ext>
            </a:extLst>
          </p:cNvPr>
          <p:cNvSpPr/>
          <p:nvPr/>
        </p:nvSpPr>
        <p:spPr>
          <a:xfrm>
            <a:off x="1017563" y="3219134"/>
            <a:ext cx="1015687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70C0"/>
                </a:solidFill>
                <a:latin typeface="Arial Black" panose="020B0A04020102020204" pitchFamily="34" charset="0"/>
              </a:rPr>
              <a:t>Актуальность. </a:t>
            </a:r>
            <a:r>
              <a:rPr lang="ru-RU" sz="24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</a:t>
            </a:r>
            <a:r>
              <a:rPr lang="ru-RU" sz="2400" dirty="0">
                <a:solidFill>
                  <a:srgbClr val="0070C0"/>
                </a:solidFill>
                <a:latin typeface="Arial Narrow" panose="020B0606020202030204" pitchFamily="34" charset="0"/>
              </a:rPr>
              <a:t>оспитание любви к природе – одна из главных задач современного дошкольного образовательного учреждения. Начинать эту работу необходимо с самого раннего детства. Природа способствует гармоничному развитию личности ребенка, в связи с чем закладываются основы воспитания к окружающему миру, желание любить и понимать природу.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01E6D10-45A2-4000-9493-FDF32C9B10F3}"/>
              </a:ext>
            </a:extLst>
          </p:cNvPr>
          <p:cNvSpPr/>
          <p:nvPr/>
        </p:nvSpPr>
        <p:spPr>
          <a:xfrm>
            <a:off x="3589604" y="730379"/>
            <a:ext cx="454152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ctr">
              <a:spcAft>
                <a:spcPts val="0"/>
              </a:spcAft>
            </a:pPr>
            <a:r>
              <a:rPr lang="ru-RU" sz="2000" dirty="0">
                <a:solidFill>
                  <a:srgbClr val="00B0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Листопад, листопад, </a:t>
            </a:r>
          </a:p>
          <a:p>
            <a:pPr indent="540385" algn="ctr">
              <a:spcAft>
                <a:spcPts val="0"/>
              </a:spcAft>
            </a:pPr>
            <a:r>
              <a:rPr lang="ru-RU" sz="2000" dirty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</a:t>
            </a:r>
            <a:r>
              <a:rPr lang="ru-RU" sz="2000" dirty="0">
                <a:solidFill>
                  <a:srgbClr val="00B0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истья желтые летят.</a:t>
            </a:r>
          </a:p>
          <a:p>
            <a:pPr indent="540385" algn="ctr">
              <a:spcAft>
                <a:spcPts val="0"/>
              </a:spcAft>
            </a:pPr>
            <a:r>
              <a:rPr lang="ru-RU" sz="2000" dirty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Желтый клен, желтый бук,</a:t>
            </a:r>
          </a:p>
          <a:p>
            <a:pPr indent="540385" algn="ctr">
              <a:spcAft>
                <a:spcPts val="0"/>
              </a:spcAft>
            </a:pPr>
            <a:r>
              <a:rPr lang="ru-RU" sz="2000" dirty="0">
                <a:solidFill>
                  <a:srgbClr val="00B05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Желтый в небе солнца круг,</a:t>
            </a:r>
          </a:p>
          <a:p>
            <a:pPr indent="540385" algn="ctr">
              <a:spcAft>
                <a:spcPts val="0"/>
              </a:spcAft>
            </a:pPr>
            <a:r>
              <a:rPr lang="ru-RU" sz="2000" dirty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Желтый двор, желтый дом, </a:t>
            </a:r>
          </a:p>
          <a:p>
            <a:pPr indent="540385" algn="ctr">
              <a:spcAft>
                <a:spcPts val="0"/>
              </a:spcAft>
            </a:pPr>
            <a:r>
              <a:rPr lang="ru-RU" sz="2000" dirty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Вся земля желта кругом.</a:t>
            </a:r>
            <a:endParaRPr lang="ru-RU" sz="2000" dirty="0">
              <a:solidFill>
                <a:srgbClr val="00B05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7271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1B7512F-4129-425C-AE0F-FDDFB28FAED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7" r="5039"/>
          <a:stretch/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1282964-D19A-4A3B-9F76-1AF01CF5C6D1}"/>
              </a:ext>
            </a:extLst>
          </p:cNvPr>
          <p:cNvSpPr/>
          <p:nvPr/>
        </p:nvSpPr>
        <p:spPr>
          <a:xfrm>
            <a:off x="1439593" y="2825435"/>
            <a:ext cx="931281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ru-RU" sz="2000" b="1" dirty="0">
                <a:solidFill>
                  <a:srgbClr val="7030A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000" dirty="0">
                <a:solidFill>
                  <a:srgbClr val="7030A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создать условия для формирования у детей  элементарных представлений о признаках осени.</a:t>
            </a:r>
            <a:endParaRPr lang="ru-RU" sz="2000" dirty="0">
              <a:solidFill>
                <a:srgbClr val="7030A0"/>
              </a:solidFill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r>
              <a:rPr lang="ru-RU" sz="2000" b="1" dirty="0">
                <a:solidFill>
                  <a:srgbClr val="7030A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2000" dirty="0">
              <a:solidFill>
                <a:srgbClr val="7030A0"/>
              </a:solidFill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 algn="just">
              <a:spcAft>
                <a:spcPts val="1200"/>
              </a:spcAft>
              <a:buFont typeface="Book Antiqua" panose="02040602050305030304" pitchFamily="18" charset="0"/>
              <a:buChar char="♣"/>
            </a:pPr>
            <a:r>
              <a:rPr lang="ru-RU" sz="2000" dirty="0">
                <a:solidFill>
                  <a:srgbClr val="7030A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Дать элементарные представления об осеннем явлении природы – листопад. Вызвать интерес к исследованию природы родного края.</a:t>
            </a:r>
            <a:endParaRPr lang="ru-RU" sz="2000" dirty="0">
              <a:solidFill>
                <a:srgbClr val="7030A0"/>
              </a:solidFill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 algn="just">
              <a:spcAft>
                <a:spcPts val="1200"/>
              </a:spcAft>
              <a:buFont typeface="Book Antiqua" panose="02040602050305030304" pitchFamily="18" charset="0"/>
              <a:buChar char="♣"/>
            </a:pPr>
            <a:r>
              <a:rPr lang="ru-RU" sz="2000" dirty="0">
                <a:solidFill>
                  <a:srgbClr val="7030A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Развивать творчество.</a:t>
            </a:r>
            <a:endParaRPr lang="ru-RU" sz="2000" dirty="0">
              <a:solidFill>
                <a:srgbClr val="7030A0"/>
              </a:solidFill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 algn="just">
              <a:spcAft>
                <a:spcPts val="1200"/>
              </a:spcAft>
              <a:buFont typeface="Book Antiqua" panose="02040602050305030304" pitchFamily="18" charset="0"/>
              <a:buChar char="♣"/>
            </a:pPr>
            <a:r>
              <a:rPr lang="ru-RU" sz="2000" dirty="0">
                <a:solidFill>
                  <a:srgbClr val="7030A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Воспитывать у детей умение любоваться осенней красотой природы, бережное отношение к природе.</a:t>
            </a:r>
            <a:endParaRPr lang="ru-RU" sz="2000" dirty="0">
              <a:solidFill>
                <a:srgbClr val="7030A0"/>
              </a:solidFill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8544150-CEAD-4C4A-A621-A8A6842DA713}"/>
              </a:ext>
            </a:extLst>
          </p:cNvPr>
          <p:cNvSpPr/>
          <p:nvPr/>
        </p:nvSpPr>
        <p:spPr>
          <a:xfrm>
            <a:off x="3962399" y="259392"/>
            <a:ext cx="36060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spcAft>
                <a:spcPts val="0"/>
              </a:spcAft>
            </a:pP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Тип проекта</a:t>
            </a:r>
            <a:endParaRPr lang="ru-RU" sz="1600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Познавательно - творческий.</a:t>
            </a:r>
            <a:endParaRPr lang="ru-RU" sz="1600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Сроки реализации</a:t>
            </a:r>
            <a:endParaRPr lang="ru-RU" sz="1600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Краткосрочный проект.</a:t>
            </a:r>
            <a:endParaRPr lang="ru-RU" sz="1600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Участники проекта:</a:t>
            </a:r>
            <a:endParaRPr lang="ru-RU" sz="1600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Дети, педагоги, родители.</a:t>
            </a:r>
            <a:endParaRPr lang="ru-RU" sz="1600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Возраст детей</a:t>
            </a:r>
            <a:endParaRPr lang="ru-RU" sz="1600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Первая младшая группа.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6871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FA6D8D4-6B15-4EC5-BA18-777231A8BA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7" r="5039"/>
          <a:stretch/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D008182-7BB2-40AD-B98D-803B85C83E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626" y="1880188"/>
            <a:ext cx="3649393" cy="364939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B22EC37-DB33-40F5-8205-B9589C37EB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096" y="1880188"/>
            <a:ext cx="3649393" cy="3649393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6C18662-1F32-438C-81ED-C8DA5915303B}"/>
              </a:ext>
            </a:extLst>
          </p:cNvPr>
          <p:cNvSpPr/>
          <p:nvPr/>
        </p:nvSpPr>
        <p:spPr>
          <a:xfrm>
            <a:off x="2695069" y="726576"/>
            <a:ext cx="68018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ПОЗНАВАТЕЛЬНАЯ ДЕЯТЕЛЬНОСТЬ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DDD6917-7D0C-4909-9A62-A5B948ACB7E4}"/>
              </a:ext>
            </a:extLst>
          </p:cNvPr>
          <p:cNvSpPr/>
          <p:nvPr/>
        </p:nvSpPr>
        <p:spPr>
          <a:xfrm>
            <a:off x="3644914" y="1195660"/>
            <a:ext cx="43406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Цель: развивать познавательный интерес.</a:t>
            </a:r>
          </a:p>
        </p:txBody>
      </p:sp>
    </p:spTree>
    <p:extLst>
      <p:ext uri="{BB962C8B-B14F-4D97-AF65-F5344CB8AC3E}">
        <p14:creationId xmlns:p14="http://schemas.microsoft.com/office/powerpoint/2010/main" val="3051831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98F7B4C-4F5A-4626-B7A0-646FBFCD78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7" r="5039"/>
          <a:stretch/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E63210A-4604-46C3-9D5B-B6D7772109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908" y="1856090"/>
            <a:ext cx="3649394" cy="3649394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98FF5A3-C339-4070-AAF3-2D490F1087EA}"/>
              </a:ext>
            </a:extLst>
          </p:cNvPr>
          <p:cNvSpPr/>
          <p:nvPr/>
        </p:nvSpPr>
        <p:spPr>
          <a:xfrm>
            <a:off x="2649584" y="526684"/>
            <a:ext cx="63818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ПРОДУКТИВНАЯ ДЕЯТЕЛЬНОСТЬ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34907F4-6CB6-445A-9879-CC2952A8CC7D}"/>
              </a:ext>
            </a:extLst>
          </p:cNvPr>
          <p:cNvSpPr/>
          <p:nvPr/>
        </p:nvSpPr>
        <p:spPr>
          <a:xfrm>
            <a:off x="3817203" y="1083665"/>
            <a:ext cx="4339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Цель: развивать творческие способности.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22DCA649-6314-42F3-A374-8EC46ABBD9F0}"/>
              </a:ext>
            </a:extLst>
          </p:cNvPr>
          <p:cNvSpPr/>
          <p:nvPr/>
        </p:nvSpPr>
        <p:spPr>
          <a:xfrm>
            <a:off x="934805" y="5626907"/>
            <a:ext cx="3871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Рисование «Разноцветные листочки»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CE0AAEB3-595F-45DC-858B-CE11583483FA}"/>
              </a:ext>
            </a:extLst>
          </p:cNvPr>
          <p:cNvSpPr/>
          <p:nvPr/>
        </p:nvSpPr>
        <p:spPr>
          <a:xfrm>
            <a:off x="5840521" y="5640805"/>
            <a:ext cx="3460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Аппликация «Осенние листочки»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E371C94-489C-464D-A051-096C25AEAE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080" y="1856090"/>
            <a:ext cx="3649394" cy="364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383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B328F43-FF65-4269-A8FF-7AE4229451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7" r="5039"/>
          <a:stretch/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AC59F5-B2D8-4BD3-B9EF-F0BFE42249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949878"/>
            <a:ext cx="3635328" cy="36353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238D42B-BEB9-4093-B436-5B73F85642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351" y="1949878"/>
            <a:ext cx="3635327" cy="3635327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F825A5A-7E51-45BC-9711-4CF282A89E69}"/>
              </a:ext>
            </a:extLst>
          </p:cNvPr>
          <p:cNvSpPr/>
          <p:nvPr/>
        </p:nvSpPr>
        <p:spPr>
          <a:xfrm>
            <a:off x="3578067" y="795296"/>
            <a:ext cx="50358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ДЕЯТЕЛЬНОСТЬ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045CDA79-6525-4B2B-892A-C6342722D8BD}"/>
              </a:ext>
            </a:extLst>
          </p:cNvPr>
          <p:cNvSpPr/>
          <p:nvPr/>
        </p:nvSpPr>
        <p:spPr>
          <a:xfrm>
            <a:off x="3360204" y="1318516"/>
            <a:ext cx="58633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Цель: развивать двигательную и умственную активность.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084AB53-F042-4432-9AF5-0F869C5CDCBE}"/>
              </a:ext>
            </a:extLst>
          </p:cNvPr>
          <p:cNvSpPr/>
          <p:nvPr/>
        </p:nvSpPr>
        <p:spPr>
          <a:xfrm>
            <a:off x="1611923" y="5832460"/>
            <a:ext cx="21917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Д/и «Сложи листок»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C366392-6159-4A7F-8111-DC80BB271114}"/>
              </a:ext>
            </a:extLst>
          </p:cNvPr>
          <p:cNvSpPr/>
          <p:nvPr/>
        </p:nvSpPr>
        <p:spPr>
          <a:xfrm>
            <a:off x="6654825" y="5842310"/>
            <a:ext cx="2517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П/и «Собери листочки»</a:t>
            </a:r>
          </a:p>
        </p:txBody>
      </p:sp>
    </p:spTree>
    <p:extLst>
      <p:ext uri="{BB962C8B-B14F-4D97-AF65-F5344CB8AC3E}">
        <p14:creationId xmlns:p14="http://schemas.microsoft.com/office/powerpoint/2010/main" val="2925166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379F327-E103-415E-A0E6-6D15A3BFB4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7" r="5039"/>
          <a:stretch/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868A8D3-E823-4E3B-804C-67B59C480F67}"/>
              </a:ext>
            </a:extLst>
          </p:cNvPr>
          <p:cNvSpPr/>
          <p:nvPr/>
        </p:nvSpPr>
        <p:spPr>
          <a:xfrm>
            <a:off x="1125416" y="2150407"/>
            <a:ext cx="8862646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chemeClr val="bg1"/>
                </a:solidFill>
                <a:ea typeface="Times New Roman" panose="02020603050405020304" pitchFamily="18" charset="0"/>
              </a:rPr>
              <a:t>Благодаря работе по проекту дети научились наблюдать, воспринимать происходящие вокруг них сезонные явления – листопад, холодный дождь, ветер и пр., у детей активизировался словарь (научились называть цвет осенних листьев), развивается зрительное и слуховое внимание, укрепляется сила мышц руки.</a:t>
            </a:r>
            <a:br>
              <a:rPr lang="ru-RU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6187C22-E7C6-4F18-92B5-A4A08419C604}"/>
              </a:ext>
            </a:extLst>
          </p:cNvPr>
          <p:cNvSpPr/>
          <p:nvPr/>
        </p:nvSpPr>
        <p:spPr>
          <a:xfrm>
            <a:off x="4736642" y="1091978"/>
            <a:ext cx="16401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Georgia" panose="02040502050405020303" pitchFamily="18" charset="0"/>
              </a:rPr>
              <a:t>Вывод</a:t>
            </a:r>
            <a:endParaRPr lang="ru-RU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36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94978A3-55BF-41B3-9490-34578D1671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1CED48B-FE57-49AB-88A4-D2BB4342DDC2}"/>
              </a:ext>
            </a:extLst>
          </p:cNvPr>
          <p:cNvSpPr/>
          <p:nvPr/>
        </p:nvSpPr>
        <p:spPr>
          <a:xfrm>
            <a:off x="3826930" y="635658"/>
            <a:ext cx="39453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b="1" dirty="0">
                <a:solidFill>
                  <a:prstClr val="white"/>
                </a:solidFill>
                <a:latin typeface="Georgia" panose="02040502050405020303" pitchFamily="18" charset="0"/>
              </a:rPr>
              <a:t>Продукт проекта</a:t>
            </a:r>
            <a:endParaRPr lang="ru-RU" sz="3200" b="1" dirty="0">
              <a:solidFill>
                <a:prstClr val="white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AC7373F-880C-4D84-942E-3C98CCCBBF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106" y="1604302"/>
            <a:ext cx="3649394" cy="364939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56132A2-29F3-4651-86E5-BDC464D216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608780"/>
            <a:ext cx="3649394" cy="3649394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D770221C-7583-4E37-88CE-D83D48652644}"/>
              </a:ext>
            </a:extLst>
          </p:cNvPr>
          <p:cNvSpPr/>
          <p:nvPr/>
        </p:nvSpPr>
        <p:spPr>
          <a:xfrm>
            <a:off x="1021080" y="5317962"/>
            <a:ext cx="38814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Выставка детской коллективной работы «Осенняя березка»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4DE81FA7-E43D-4E28-80C8-AE700CDABAAB}"/>
              </a:ext>
            </a:extLst>
          </p:cNvPr>
          <p:cNvSpPr/>
          <p:nvPr/>
        </p:nvSpPr>
        <p:spPr>
          <a:xfrm>
            <a:off x="6096000" y="5317962"/>
            <a:ext cx="36493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Выставка поделок, выполненных родителями с детьми дома «Осенние фантазии»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7419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B157D50-EC9B-41B7-8C30-CF9F182BC6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7" r="5039"/>
          <a:stretch/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E48926F-6FB4-4BD1-A398-DEB999C18F1F}"/>
              </a:ext>
            </a:extLst>
          </p:cNvPr>
          <p:cNvSpPr/>
          <p:nvPr/>
        </p:nvSpPr>
        <p:spPr>
          <a:xfrm>
            <a:off x="829994" y="2413338"/>
            <a:ext cx="1025534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ru-RU" sz="2800" dirty="0">
                <a:solidFill>
                  <a:srgbClr val="7030A0"/>
                </a:solidFill>
                <a:latin typeface="Georgia" panose="02040502050405020303" pitchFamily="18" charset="0"/>
              </a:rPr>
              <a:t>С. Н. </a:t>
            </a:r>
            <a:r>
              <a:rPr lang="ru-RU" sz="2800" dirty="0" err="1">
                <a:solidFill>
                  <a:srgbClr val="7030A0"/>
                </a:solidFill>
                <a:latin typeface="Georgia" panose="02040502050405020303" pitchFamily="18" charset="0"/>
              </a:rPr>
              <a:t>Теплюк</a:t>
            </a:r>
            <a:r>
              <a:rPr lang="ru-RU" sz="2800" dirty="0">
                <a:solidFill>
                  <a:srgbClr val="7030A0"/>
                </a:solidFill>
                <a:latin typeface="Georgia" panose="02040502050405020303" pitchFamily="18" charset="0"/>
              </a:rPr>
              <a:t>. Занятия на прогулке с малышами. Для работы с детьми 2-4 лет.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800" dirty="0">
                <a:solidFill>
                  <a:srgbClr val="7030A0"/>
                </a:solidFill>
                <a:latin typeface="Georgia" panose="02040502050405020303" pitchFamily="18" charset="0"/>
              </a:rPr>
              <a:t>В. В. </a:t>
            </a:r>
            <a:r>
              <a:rPr lang="ru-RU" sz="2800" dirty="0" err="1">
                <a:solidFill>
                  <a:srgbClr val="7030A0"/>
                </a:solidFill>
                <a:latin typeface="Georgia" panose="02040502050405020303" pitchFamily="18" charset="0"/>
              </a:rPr>
              <a:t>Гербова</a:t>
            </a:r>
            <a:r>
              <a:rPr lang="ru-RU" sz="2800" dirty="0">
                <a:solidFill>
                  <a:srgbClr val="7030A0"/>
                </a:solidFill>
                <a:latin typeface="Georgia" panose="02040502050405020303" pitchFamily="18" charset="0"/>
              </a:rPr>
              <a:t>. Занятия по развитию речи в первой младшей группе детского сада.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800" dirty="0">
                <a:solidFill>
                  <a:srgbClr val="7030A0"/>
                </a:solidFill>
                <a:latin typeface="Georgia" panose="02040502050405020303" pitchFamily="18" charset="0"/>
              </a:rPr>
              <a:t>Д.Н. </a:t>
            </a:r>
            <a:r>
              <a:rPr lang="ru-RU" sz="2800" dirty="0" err="1">
                <a:solidFill>
                  <a:srgbClr val="7030A0"/>
                </a:solidFill>
                <a:latin typeface="Georgia" panose="02040502050405020303" pitchFamily="18" charset="0"/>
              </a:rPr>
              <a:t>Колдина</a:t>
            </a:r>
            <a:r>
              <a:rPr lang="ru-RU" sz="2800" dirty="0">
                <a:solidFill>
                  <a:srgbClr val="7030A0"/>
                </a:solidFill>
                <a:latin typeface="Georgia" panose="02040502050405020303" pitchFamily="18" charset="0"/>
              </a:rPr>
              <a:t> Лепка и рисование с детьми 2-3 года. Конспекты занятий. Издательство «Мозаика – Синтез»2007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9BE3DCE-B48A-4751-979E-E33CF71D28DA}"/>
              </a:ext>
            </a:extLst>
          </p:cNvPr>
          <p:cNvSpPr/>
          <p:nvPr/>
        </p:nvSpPr>
        <p:spPr>
          <a:xfrm>
            <a:off x="4887175" y="1056042"/>
            <a:ext cx="24176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7030A0"/>
                </a:solidFill>
                <a:latin typeface="Georgia" panose="02040502050405020303" pitchFamily="18" charset="0"/>
              </a:rPr>
              <a:t>Литература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721730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>
            <a:extLst>
              <a:ext uri="{FF2B5EF4-FFF2-40B4-BE49-F238E27FC236}">
                <a16:creationId xmlns:a16="http://schemas.microsoft.com/office/drawing/2014/main" id="{72215690-22F7-4F63-94A5-34E13480F4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270992F-BDDA-4A7A-A3FD-DE31067F3F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3682" y="1484484"/>
            <a:ext cx="4938188" cy="2932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48778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373</Words>
  <Application>Microsoft Office PowerPoint</Application>
  <PresentationFormat>Широкоэкранный</PresentationFormat>
  <Paragraphs>50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21" baseType="lpstr">
      <vt:lpstr>Arial</vt:lpstr>
      <vt:lpstr>Arial Black</vt:lpstr>
      <vt:lpstr>Arial Narrow</vt:lpstr>
      <vt:lpstr>Book Antiqua</vt:lpstr>
      <vt:lpstr>Calibri</vt:lpstr>
      <vt:lpstr>Calibri Light</vt:lpstr>
      <vt:lpstr>Cambria</vt:lpstr>
      <vt:lpstr>Georgia</vt:lpstr>
      <vt:lpstr>Tahoma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Ольга</cp:lastModifiedBy>
  <cp:revision>14</cp:revision>
  <dcterms:created xsi:type="dcterms:W3CDTF">2025-09-28T15:56:57Z</dcterms:created>
  <dcterms:modified xsi:type="dcterms:W3CDTF">2025-10-05T15:21:51Z</dcterms:modified>
</cp:coreProperties>
</file>