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88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9" r:id="rId13"/>
    <p:sldId id="291" r:id="rId14"/>
    <p:sldId id="292" r:id="rId15"/>
    <p:sldId id="293" r:id="rId16"/>
    <p:sldId id="294" r:id="rId17"/>
    <p:sldId id="295" r:id="rId1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0" roundtripDataSignature="AMtx7mjJIqPbJT1DZsnsevXeS//dvLVo7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734" y="102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30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800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6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6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9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Times New Roman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9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3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2" name="Google Shape;42;p3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3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3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3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33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4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4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4" name="Google Shape;64;p34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3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5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6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6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  <a:defRPr sz="4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8" name="Google Shape;8;p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9" name="Google Shape;9;p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0" name="Google Shape;10;p2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 rot="20976560">
            <a:off x="1428043" y="408101"/>
            <a:ext cx="5947040" cy="184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589A"/>
              </a:buClr>
              <a:buSzPts val="8000"/>
              <a:buFont typeface="Arial"/>
              <a:buNone/>
            </a:pPr>
            <a:r>
              <a:rPr lang="ru-RU" sz="8000" b="1" i="0" u="none" strike="noStrike" cap="none" dirty="0">
                <a:solidFill>
                  <a:srgbClr val="00589A"/>
                </a:solidFill>
                <a:latin typeface="Arial"/>
                <a:ea typeface="Arial"/>
                <a:cs typeface="Arial"/>
                <a:sym typeface="Arial"/>
              </a:rPr>
              <a:t>Виды словарей</a:t>
            </a:r>
            <a:endParaRPr sz="8000" b="1" i="0" u="none" strike="noStrike" cap="none" dirty="0">
              <a:solidFill>
                <a:srgbClr val="00589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"/>
          <p:cNvSpPr>
            <a:spLocks noGrp="1"/>
          </p:cNvSpPr>
          <p:nvPr>
            <p:ph type="subTitle" idx="1"/>
          </p:nvPr>
        </p:nvSpPr>
        <p:spPr>
          <a:xfrm>
            <a:off x="345689" y="5577188"/>
            <a:ext cx="8675648" cy="1068939"/>
          </a:xfrm>
          <a:prstGeom prst="roundRect">
            <a:avLst>
              <a:gd name="adj" fmla="val 1782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589A"/>
              </a:buClr>
              <a:buSzPts val="3600"/>
              <a:buNone/>
            </a:pPr>
            <a:r>
              <a:rPr lang="ru-RU" sz="3600" b="1" i="1" dirty="0">
                <a:solidFill>
                  <a:srgbClr val="00589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</a:t>
            </a:r>
            <a:r>
              <a:rPr lang="ru-RU" sz="2600" b="1" i="1" dirty="0">
                <a:solidFill>
                  <a:srgbClr val="00589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Педагог-библиотекарь: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589A"/>
              </a:buClr>
              <a:buSzPts val="3600"/>
              <a:buNone/>
            </a:pPr>
            <a:r>
              <a:rPr lang="ru-RU" sz="2600" b="1" i="1" dirty="0">
                <a:solidFill>
                  <a:srgbClr val="00589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               Неуймина Л.М.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589A"/>
              </a:buClr>
              <a:buSzPts val="3600"/>
              <a:buNone/>
            </a:pPr>
            <a:r>
              <a:rPr lang="ru-RU" sz="3600" b="1" i="1" dirty="0">
                <a:solidFill>
                  <a:srgbClr val="00589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2025 год</a:t>
            </a:r>
            <a:endParaRPr sz="3600" b="1" i="1" dirty="0">
              <a:solidFill>
                <a:srgbClr val="3F3F3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0236" y="2608846"/>
            <a:ext cx="5062654" cy="29683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4" y="5412782"/>
            <a:ext cx="1875844" cy="1445218"/>
          </a:xfrm>
          <a:prstGeom prst="rect">
            <a:avLst/>
          </a:prstGeom>
        </p:spPr>
      </p:pic>
      <p:pic>
        <p:nvPicPr>
          <p:cNvPr id="4" name="keys-of-moon-spring-flower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67240" y="133008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Словообразовательный словарь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48614" y="1417638"/>
            <a:ext cx="4661209" cy="4708525"/>
          </a:xfrm>
        </p:spPr>
        <p:txBody>
          <a:bodyPr/>
          <a:lstStyle/>
          <a:p>
            <a:r>
              <a:rPr lang="ru-RU" dirty="0"/>
              <a:t>         </a:t>
            </a:r>
            <a:r>
              <a:rPr lang="ru-RU" dirty="0">
                <a:solidFill>
                  <a:srgbClr val="0070C0"/>
                </a:solidFill>
              </a:rPr>
              <a:t>Словообразовательный словарь – это словарь, показывающий словообразовательную структуру наиболее употребительных слов языка.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12" y="1194614"/>
            <a:ext cx="3679903" cy="42360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3206"/>
            <a:ext cx="2241395" cy="119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77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Этимологический словарь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361" y="1215484"/>
            <a:ext cx="4547840" cy="412595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   </a:t>
            </a:r>
            <a:r>
              <a:rPr lang="ru-RU" dirty="0">
                <a:solidFill>
                  <a:srgbClr val="0070C0"/>
                </a:solidFill>
              </a:rPr>
              <a:t>Этимологический словарь - это словарь, содержащий информацию об истории отдельных слов, а иногда и морфем, то есть информацию о фонетических изменениях, которые они претерпели.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15844"/>
            <a:ext cx="4114800" cy="51630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74166"/>
            <a:ext cx="2988527" cy="1683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947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Топонимический словарь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/>
              <a:t>   </a:t>
            </a:r>
            <a:r>
              <a:rPr lang="ru-RU" dirty="0">
                <a:solidFill>
                  <a:srgbClr val="0070C0"/>
                </a:solidFill>
              </a:rPr>
              <a:t>Топонимический словарь – это словарь, содержащий географические названия стран, городов, гор, рек, морей и т. д.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60" y="1154151"/>
            <a:ext cx="3752384" cy="52912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97912"/>
            <a:ext cx="2453267" cy="126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3893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Исторический словарь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3971" y="1806498"/>
            <a:ext cx="2593975" cy="8289499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495800" y="1600200"/>
            <a:ext cx="4402872" cy="4525963"/>
          </a:xfrm>
        </p:spPr>
        <p:txBody>
          <a:bodyPr/>
          <a:lstStyle/>
          <a:p>
            <a:r>
              <a:rPr lang="ru-RU" b="1" dirty="0"/>
              <a:t>     </a:t>
            </a:r>
            <a:r>
              <a:rPr lang="ru-RU" dirty="0">
                <a:solidFill>
                  <a:srgbClr val="0070C0"/>
                </a:solidFill>
              </a:rPr>
              <a:t>Исторический словарь – это словарь, содержащий историю слов (их появления, развития значений, изменения словообразовательной структуры).</a:t>
            </a:r>
          </a:p>
          <a:p>
            <a:endParaRPr lang="ru-RU" dirty="0"/>
          </a:p>
        </p:txBody>
      </p:sp>
      <p:pic>
        <p:nvPicPr>
          <p:cNvPr id="1026" name="Picture 2" descr="https://znachenieslova.ru/template/theme/img/dic/histo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50" y="1229615"/>
            <a:ext cx="3468571" cy="4810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19854"/>
            <a:ext cx="2375210" cy="133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9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Словарь сокращений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2527" y="1600200"/>
            <a:ext cx="5164873" cy="9086813"/>
          </a:xfrm>
        </p:spPr>
        <p:txBody>
          <a:bodyPr>
            <a:normAutofit/>
          </a:bodyPr>
          <a:lstStyle/>
          <a:p>
            <a:r>
              <a:rPr lang="ru-RU" dirty="0"/>
              <a:t>  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    Словарь сокращений – это словарь, содержащий сложносокращенные слова.</a:t>
            </a:r>
          </a:p>
        </p:txBody>
      </p:sp>
      <p:pic>
        <p:nvPicPr>
          <p:cNvPr id="2050" name="Picture 2" descr="http://centrmag.ru/catalog/32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27" y="1417638"/>
            <a:ext cx="3523785" cy="480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6" y="5906391"/>
            <a:ext cx="1775484" cy="94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182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Словарь крылатых слов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38600" cy="541391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648199" y="1605777"/>
            <a:ext cx="4306229" cy="4683956"/>
          </a:xfrm>
        </p:spPr>
        <p:txBody>
          <a:bodyPr/>
          <a:lstStyle/>
          <a:p>
            <a:r>
              <a:rPr lang="ru-RU" dirty="0"/>
              <a:t>    </a:t>
            </a:r>
            <a:r>
              <a:rPr lang="ru-RU" dirty="0">
                <a:solidFill>
                  <a:srgbClr val="0070C0"/>
                </a:solidFill>
              </a:rPr>
              <a:t>Словарь, содержащий литературные цитаты и образные выражения, расположенные в алфавитном порядке с толкованием эпитетов. </a:t>
            </a:r>
          </a:p>
          <a:p>
            <a:endParaRPr lang="ru-RU" dirty="0"/>
          </a:p>
        </p:txBody>
      </p:sp>
      <p:pic>
        <p:nvPicPr>
          <p:cNvPr id="3074" name="Picture 2" descr="https://grusbook.xyz/pictures/faf/faf1bf66fd07f34b92c2dd501011b90c361691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66" y="1306569"/>
            <a:ext cx="3746810" cy="5083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734979"/>
            <a:ext cx="2051824" cy="112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023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33" y="0"/>
            <a:ext cx="85975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458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chitalnya.ru/upload2/365/58c09ef93bbd623991f906f72d3b7ade.jpg">
            <a:extLst>
              <a:ext uri="{FF2B5EF4-FFF2-40B4-BE49-F238E27FC236}">
                <a16:creationId xmlns:a16="http://schemas.microsoft.com/office/drawing/2014/main" id="{072AB0D8-A587-4C95-8A50-8F4DEF9F462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967" y="1790004"/>
            <a:ext cx="7428033" cy="264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55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7199" y="1159727"/>
            <a:ext cx="844147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собрание слов, выражений с пояснением, толкованием или переводом на другой язык.</a:t>
            </a:r>
          </a:p>
          <a:p>
            <a:r>
              <a:rPr lang="ru-RU" sz="3200" dirty="0">
                <a:latin typeface="Arial" panose="020B0604020202020204" pitchFamily="34" charset="0"/>
              </a:rPr>
              <a:t>   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Словарь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988" y="2698595"/>
            <a:ext cx="6032811" cy="38525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8770"/>
            <a:ext cx="2352906" cy="16392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Орфографический словарь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2234" y="1417638"/>
            <a:ext cx="4183566" cy="470852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  Орфографический словарь - словарь, содержащий перечень слов в их нормативном написании, раскрывает слово лишь в аспекте его правописания.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326955"/>
            <a:ext cx="3646449" cy="50724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94" y="5018049"/>
            <a:ext cx="2352906" cy="182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4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Толковый словарь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0" y="1237786"/>
            <a:ext cx="4817327" cy="488837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   Толковый словарь -словарь, содержащий в себе слова и понятия языка с кратким описанием того, что эти слова означают, часто сопровождая толкование примерами использования слов. </a:t>
            </a:r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9196247" y="6152189"/>
            <a:ext cx="3186752" cy="293455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39" name="Picture 15" descr="https://i2.wp.com/ic.pics.livejournal.com/lisa_rosa/79394771/8572/8572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327" y="1364593"/>
            <a:ext cx="3757962" cy="476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17327"/>
            <a:ext cx="2988527" cy="204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930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1737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Фразеологический словарь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970156"/>
            <a:ext cx="4829640" cy="497344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   Фразеологический словарь - словарь устойчивых словосочетаний, которые сравнительно легко выделяются из контекста как единое целое, состоящее из нескольких слов.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9640" y="1248938"/>
            <a:ext cx="3904785" cy="52498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746"/>
            <a:ext cx="2954376" cy="186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53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Словарь омонимов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6770" y="1600200"/>
            <a:ext cx="3849029" cy="45259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словаре </a:t>
            </a:r>
          </a:p>
          <a:p>
            <a:pPr marL="50800" indent="0">
              <a:buNone/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собраны близкие по смыслу слова, имеющие одинаковое значение.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648200" y="1600200"/>
            <a:ext cx="4038600" cy="54961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 descr="https://i1.wp.com/ok-t.ru/studopediaru/baza4/2642115742501.files/image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327" y="1417638"/>
            <a:ext cx="3501483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995746"/>
            <a:ext cx="3055434" cy="186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14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Словарь антонимов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1918" y="2219170"/>
            <a:ext cx="4482248" cy="85110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0" name="Текст 29"/>
          <p:cNvSpPr>
            <a:spLocks noGrp="1"/>
          </p:cNvSpPr>
          <p:nvPr>
            <p:ph type="body" idx="2"/>
          </p:nvPr>
        </p:nvSpPr>
        <p:spPr>
          <a:xfrm>
            <a:off x="4648199" y="1600200"/>
            <a:ext cx="4172415" cy="4525963"/>
          </a:xfrm>
        </p:spPr>
        <p:txBody>
          <a:bodyPr/>
          <a:lstStyle/>
          <a:p>
            <a:pPr algn="just"/>
            <a:r>
              <a:rPr lang="ru-RU" dirty="0"/>
              <a:t>   </a:t>
            </a:r>
            <a:r>
              <a:rPr lang="ru-RU" dirty="0">
                <a:solidFill>
                  <a:srgbClr val="0070C0"/>
                </a:solidFill>
              </a:rPr>
              <a:t>Словарь антонимов -это словарь в котором собраны слова одной смысловой группы, но с противоположными значениями.</a:t>
            </a:r>
          </a:p>
          <a:p>
            <a:endParaRPr lang="ru-RU" dirty="0"/>
          </a:p>
        </p:txBody>
      </p:sp>
      <p:pic>
        <p:nvPicPr>
          <p:cNvPr id="3098" name="Picture 26" descr="https://fsd.kopilkaurokov.ru/uploads/user_file_5462f8aea5c86/img_user_file_5462f8aea5c86_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43" y="1600200"/>
            <a:ext cx="4783873" cy="390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40351"/>
            <a:ext cx="2857152" cy="181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57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Орфоэпический словарь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602627" y="1347866"/>
            <a:ext cx="4273743" cy="4395013"/>
          </a:xfrm>
        </p:spPr>
        <p:txBody>
          <a:bodyPr>
            <a:normAutofit/>
          </a:bodyPr>
          <a:lstStyle/>
          <a:p>
            <a:r>
              <a:rPr lang="ru-RU" dirty="0"/>
              <a:t>   </a:t>
            </a:r>
            <a:r>
              <a:rPr lang="ru-RU" dirty="0">
                <a:solidFill>
                  <a:srgbClr val="0070C0"/>
                </a:solidFill>
              </a:rPr>
              <a:t>Орфоэпический словарь - словарь, отражающий орфоэпическую норму, то есть современное ему литературное произношение и ударение. </a:t>
            </a:r>
          </a:p>
        </p:txBody>
      </p:sp>
      <p:pic>
        <p:nvPicPr>
          <p:cNvPr id="1026" name="Picture 2" descr="http://cv4.litres.ru/pub/c/pdf-kniga/cover_max1500/9444640-valentina-burceva-orfoepicheskiy-slovar-russkogo-yazyka-5-11-klassy-9444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27" y="1234998"/>
            <a:ext cx="3931773" cy="477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66529"/>
            <a:ext cx="2166199" cy="125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8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Словарь иностранных слов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84556" y="3211552"/>
            <a:ext cx="2486722" cy="29146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/>
              <a:t>    </a:t>
            </a:r>
            <a:r>
              <a:rPr lang="ru-RU" dirty="0">
                <a:solidFill>
                  <a:srgbClr val="0070C0"/>
                </a:solidFill>
              </a:rPr>
              <a:t>Словарь иностранных слов –это словарь, содержащий слова иноязычного происхождения и их объяснение.</a:t>
            </a:r>
          </a:p>
          <a:p>
            <a:endParaRPr lang="ru-RU" dirty="0"/>
          </a:p>
        </p:txBody>
      </p:sp>
      <p:pic>
        <p:nvPicPr>
          <p:cNvPr id="2052" name="Picture 4" descr="http://cv7.litres.ru/pub/c/pdf-kniga/cover_max1500/646375-a-medvedev-shkolnyy-slovar-inostrannyh-sl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93" y="1105403"/>
            <a:ext cx="3927707" cy="488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90374"/>
            <a:ext cx="2043113" cy="116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462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4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93300"/>
      </a:hlink>
      <a:folHlink>
        <a:srgbClr val="FFC9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320</Words>
  <Application>Microsoft Office PowerPoint</Application>
  <PresentationFormat>Экран (4:3)</PresentationFormat>
  <Paragraphs>35</Paragraphs>
  <Slides>17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Times New Roman</vt:lpstr>
      <vt:lpstr>Тема Office</vt:lpstr>
      <vt:lpstr>Презентация PowerPoint</vt:lpstr>
      <vt:lpstr>Словарь</vt:lpstr>
      <vt:lpstr>Орфографический словарь</vt:lpstr>
      <vt:lpstr>Толковый словарь</vt:lpstr>
      <vt:lpstr>Фразеологический словарь</vt:lpstr>
      <vt:lpstr>Словарь омонимов</vt:lpstr>
      <vt:lpstr>Словарь антонимов</vt:lpstr>
      <vt:lpstr>Орфоэпический словарь</vt:lpstr>
      <vt:lpstr>Словарь иностранных слов</vt:lpstr>
      <vt:lpstr>Словообразовательный словарь</vt:lpstr>
      <vt:lpstr>Этимологический словарь</vt:lpstr>
      <vt:lpstr>Топонимический словарь</vt:lpstr>
      <vt:lpstr>Исторический словарь</vt:lpstr>
      <vt:lpstr>Словарь сокращений</vt:lpstr>
      <vt:lpstr>Словарь крылатых слов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Ранько</dc:creator>
  <cp:lastModifiedBy>Библиотека</cp:lastModifiedBy>
  <cp:revision>24</cp:revision>
  <dcterms:created xsi:type="dcterms:W3CDTF">2019-08-10T19:30:32Z</dcterms:created>
  <dcterms:modified xsi:type="dcterms:W3CDTF">2025-02-28T03:45:06Z</dcterms:modified>
</cp:coreProperties>
</file>