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4" r:id="rId1"/>
  </p:sldMasterIdLst>
  <p:notesMasterIdLst>
    <p:notesMasterId r:id="rId33"/>
  </p:notesMasterIdLst>
  <p:handoutMasterIdLst>
    <p:handoutMasterId r:id="rId34"/>
  </p:handoutMasterIdLst>
  <p:sldIdLst>
    <p:sldId id="293" r:id="rId2"/>
    <p:sldId id="294" r:id="rId3"/>
    <p:sldId id="295" r:id="rId4"/>
    <p:sldId id="296" r:id="rId5"/>
    <p:sldId id="297" r:id="rId6"/>
    <p:sldId id="343" r:id="rId7"/>
    <p:sldId id="298" r:id="rId8"/>
    <p:sldId id="299" r:id="rId9"/>
    <p:sldId id="310" r:id="rId10"/>
    <p:sldId id="311" r:id="rId11"/>
    <p:sldId id="312" r:id="rId12"/>
    <p:sldId id="300" r:id="rId13"/>
    <p:sldId id="313" r:id="rId14"/>
    <p:sldId id="339" r:id="rId15"/>
    <p:sldId id="340" r:id="rId16"/>
    <p:sldId id="302" r:id="rId17"/>
    <p:sldId id="303" r:id="rId18"/>
    <p:sldId id="314" r:id="rId19"/>
    <p:sldId id="304" r:id="rId20"/>
    <p:sldId id="305" r:id="rId21"/>
    <p:sldId id="306" r:id="rId22"/>
    <p:sldId id="308" r:id="rId23"/>
    <p:sldId id="316" r:id="rId24"/>
    <p:sldId id="344" r:id="rId25"/>
    <p:sldId id="345" r:id="rId26"/>
    <p:sldId id="346" r:id="rId27"/>
    <p:sldId id="347" r:id="rId28"/>
    <p:sldId id="348" r:id="rId29"/>
    <p:sldId id="351" r:id="rId30"/>
    <p:sldId id="352" r:id="rId31"/>
    <p:sldId id="350" r:id="rId32"/>
  </p:sldIdLst>
  <p:sldSz cx="9906000" cy="6858000" type="A4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7CE84F3-28C3-443E-9E96-99CF82512B78}" styleName="Темный стиль 1 -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943" autoAdjust="0"/>
  </p:normalViewPr>
  <p:slideViewPr>
    <p:cSldViewPr>
      <p:cViewPr varScale="1">
        <p:scale>
          <a:sx n="100" d="100"/>
          <a:sy n="100" d="100"/>
        </p:scale>
        <p:origin x="-1674" y="-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7F3ABB1-EAD9-47FE-BFC4-9BAAF8EAB73F}" type="datetimeFigureOut">
              <a:rPr lang="ru-RU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C62A875-6960-4386-AB79-25936E64BD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0095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4A3BDA4-6CC0-43FD-868A-B5D9318264D8}" type="datetimeFigureOut">
              <a:rPr lang="ru-RU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E76A5FE-DEF2-4C65-A699-F96E336EC9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359161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898B77-0710-44D0-AC90-584E09952DA1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7D9EBE-0CC3-46BD-BC22-4F57C62CF87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22715C6-EF03-47EA-9927-D12D5C9C5B6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427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ECF19B-F450-4241-8DFB-3FBB1FB17BB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5300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E28F0BD-B6F0-448C-AA89-4C1B44B8038C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63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51FEA8-6C62-4F58-AFD6-AC374A7EFFCD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734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4745DB-3855-4242-95BF-19CD0189EAA2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8372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328C6C0-979A-45D6-86A2-DA46A854322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30200" y="329185"/>
            <a:ext cx="9243060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53480" y="434162"/>
            <a:ext cx="8999043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82574" y="1820206"/>
            <a:ext cx="84201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82574" y="3685032"/>
            <a:ext cx="84201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F4395AC-77CA-41D4-A3B2-7F067002D807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810E98F-43A2-422F-A273-037CBF72D8A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830" y="4983480"/>
            <a:ext cx="886587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4830" y="530352"/>
            <a:ext cx="886587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18F826B-A4D3-4B1B-944C-2DC285B3473D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81D47D0E-95F2-4C88-A27C-E3CB8556B9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30200" y="329185"/>
            <a:ext cx="9243060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53480" y="434163"/>
            <a:ext cx="8999043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373" y="4928616"/>
            <a:ext cx="886587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7373" y="5624484"/>
            <a:ext cx="886587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7DCA7E5-8BFE-441B-9162-DD9C7F119A5E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08A7739-E3FD-4945-B417-2A43410C3D7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57215" y="530352"/>
            <a:ext cx="425958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51640" y="530352"/>
            <a:ext cx="425958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6A7F99D-8651-414B-BCA0-B90E571716C2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73A92AB-4D35-421D-88BC-6E389B98A5E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830" y="4983480"/>
            <a:ext cx="886587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57826" y="579438"/>
            <a:ext cx="425958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039850" y="579438"/>
            <a:ext cx="425958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57826" y="1447800"/>
            <a:ext cx="425958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9850" y="1447800"/>
            <a:ext cx="425958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9AFB264-393A-433A-8E45-B53BC1D72E6A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53B9967-B5A9-4F2C-913F-F2ABCA3F7F5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9321419-03D0-4201-A6E0-87CD7D9C20A2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6319E91-A267-4C23-94BF-093AC3E8676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30200" y="329185"/>
            <a:ext cx="9243060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96B60F8-3575-4EF3-98DA-73D33B8BFB07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213066-39DB-4FBB-AD0D-AF8A0323B99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0349" y="533400"/>
            <a:ext cx="321945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00418" y="1447802"/>
            <a:ext cx="321945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824820" y="930144"/>
            <a:ext cx="501167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9D5EAC4-9559-4E2F-A7E6-6FCE9C4E82DE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55E8F67-9547-4EB0-8FBE-E487D29A796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30200" y="329185"/>
            <a:ext cx="9243060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934201" y="434162"/>
            <a:ext cx="2518322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5012056"/>
            <a:ext cx="89154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7001271" y="533400"/>
            <a:ext cx="242697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B679FFA-6976-4499-9B4F-AFCB25AAE619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B89DA5D-7525-47FB-8352-47B763EFFB8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6603" y="435768"/>
            <a:ext cx="6419088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830" y="4983480"/>
            <a:ext cx="886587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44830" y="530352"/>
            <a:ext cx="886587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12032B9-D16B-4721-8C93-8EEB28862500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68482B1-FA37-4E98-A534-97E0DB4A1DA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533405"/>
            <a:ext cx="21463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77850" y="533403"/>
            <a:ext cx="64389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26D07AC-FD1C-49F0-9F7A-555986E739FC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7F316A2-2718-4C29-8BB2-9209F893062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2950" y="152400"/>
            <a:ext cx="7443258" cy="16002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42950" y="1828800"/>
            <a:ext cx="4086225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94275" y="1828800"/>
            <a:ext cx="4086225" cy="3657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485900" y="6248400"/>
            <a:ext cx="206375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852333" y="6248400"/>
            <a:ext cx="31369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278158" y="6248400"/>
            <a:ext cx="206375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D44B22-3026-4DE2-9690-1563482170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30200" y="329185"/>
            <a:ext cx="9243060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53480" y="434162"/>
            <a:ext cx="8999043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44830" y="4985590"/>
            <a:ext cx="886587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44830" y="530352"/>
            <a:ext cx="886587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4091022" y="6111876"/>
            <a:ext cx="24765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8366E009-8A02-4BBF-8BC0-BADB26ECDA37}" type="datetime1">
              <a:rPr lang="ru-RU" smtClean="0"/>
              <a:pPr>
                <a:defRPr/>
              </a:pPr>
              <a:t>23.12.2021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567522" y="6111876"/>
            <a:ext cx="24765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9044022" y="6111876"/>
            <a:ext cx="4953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4F1F51AA-E507-4159-9411-FBEBA735A2C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5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10.jpeg"/><Relationship Id="rId7" Type="http://schemas.openxmlformats.org/officeDocument/2006/relationships/slide" Target="slide23.xml"/><Relationship Id="rId2" Type="http://schemas.openxmlformats.org/officeDocument/2006/relationships/slide" Target="slide2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jpeg"/><Relationship Id="rId5" Type="http://schemas.openxmlformats.org/officeDocument/2006/relationships/slide" Target="slide29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18.jpeg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edunews.ru/professii/obzor/Ekonomicheskie/auditor.html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одзаголовок 2"/>
          <p:cNvSpPr>
            <a:spLocks noGrp="1"/>
          </p:cNvSpPr>
          <p:nvPr>
            <p:ph type="body" idx="1"/>
          </p:nvPr>
        </p:nvSpPr>
        <p:spPr>
          <a:xfrm>
            <a:off x="1064568" y="1772816"/>
            <a:ext cx="8496944" cy="3600400"/>
          </a:xfrm>
        </p:spPr>
        <p:txBody>
          <a:bodyPr/>
          <a:lstStyle/>
          <a:p>
            <a:pPr eaLnBrk="1" hangingPunct="1"/>
            <a:endParaRPr lang="ru-RU" dirty="0" smtClean="0"/>
          </a:p>
          <a:p>
            <a:pPr algn="ctr" eaLnBrk="1" hangingPunct="1"/>
            <a:r>
              <a:rPr lang="ru-RU" sz="4400" b="1" dirty="0" smtClean="0">
                <a:solidFill>
                  <a:srgbClr val="C00000"/>
                </a:solidFill>
              </a:rPr>
              <a:t>ТЕМПЕРАМЕНТ  И  ПРОФЕССИЯ.</a:t>
            </a:r>
          </a:p>
          <a:p>
            <a:pPr algn="ctr" eaLnBrk="1" hangingPunct="1"/>
            <a:r>
              <a:rPr lang="ru-RU" sz="4400" b="1" dirty="0" smtClean="0">
                <a:solidFill>
                  <a:srgbClr val="C00000"/>
                </a:solidFill>
              </a:rPr>
              <a:t>ОПРЕДЕЛЕНИЕ  ТЕМПЕРАМЕНТА.</a:t>
            </a:r>
          </a:p>
          <a:p>
            <a:pPr eaLnBrk="1" hangingPunct="1"/>
            <a:endParaRPr lang="ru-RU" dirty="0" smtClean="0"/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735251" y="548680"/>
            <a:ext cx="6635750" cy="52959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/>
              <a:t>В БУДНИЧНЫХ РАДОСТЯХ </a:t>
            </a:r>
            <a:r>
              <a:rPr lang="ru-RU" sz="2000" dirty="0" smtClean="0">
                <a:solidFill>
                  <a:schemeClr val="tx1"/>
                </a:solidFill>
              </a:rPr>
              <a:t>И 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ГОРЕСТЯХ ЖИЗНИ НУЖНО БЫТЬ </a:t>
            </a:r>
            <a:r>
              <a:rPr lang="ru-RU" sz="2000" b="1" u="sng" dirty="0" smtClean="0">
                <a:solidFill>
                  <a:schemeClr val="tx1"/>
                </a:solidFill>
                <a:effectLst/>
              </a:rPr>
              <a:t>САНГВИНИКОМ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, 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>В ВАЖНЫХ СОБЫТИЯХ ЖИЗНИ – </a:t>
            </a:r>
            <a:r>
              <a:rPr lang="ru-RU" sz="2000" b="1" u="sng" dirty="0" smtClean="0">
                <a:solidFill>
                  <a:schemeClr val="tx1"/>
                </a:solidFill>
                <a:effectLst/>
              </a:rPr>
              <a:t>МЕЛАНХОЛИКОМ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, 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>ОТНОСИТЕЛЬНО ВЛЕЧЕНИЙ, ГЛУБОКО ЗАТРАГИВАЮЩИХ НАШИ ИНТЕРЕСЫ, - </a:t>
            </a:r>
            <a:r>
              <a:rPr lang="ru-RU" sz="2000" b="1" u="sng" dirty="0" smtClean="0">
                <a:solidFill>
                  <a:schemeClr val="tx1"/>
                </a:solidFill>
                <a:effectLst/>
              </a:rPr>
              <a:t>ХОЛЕРИКОМ</a:t>
            </a:r>
            <a:r>
              <a:rPr lang="ru-RU" sz="2000" dirty="0" smtClean="0">
                <a:solidFill>
                  <a:schemeClr val="tx1"/>
                </a:solidFill>
                <a:effectLst/>
              </a:rPr>
              <a:t>, </a:t>
            </a:r>
            <a:br>
              <a:rPr lang="ru-RU" sz="2000" dirty="0" smtClean="0">
                <a:solidFill>
                  <a:schemeClr val="tx1"/>
                </a:solidFill>
                <a:effectLst/>
              </a:rPr>
            </a:br>
            <a:r>
              <a:rPr lang="ru-RU" sz="2000" dirty="0" smtClean="0">
                <a:solidFill>
                  <a:schemeClr val="tx1"/>
                </a:solidFill>
                <a:effectLst/>
              </a:rPr>
              <a:t>И, НАКОНЕЦ, В ИСПОЛНЕНИИ РЕШЕНИЯ – </a:t>
            </a:r>
            <a:r>
              <a:rPr lang="ru-RU" sz="2000" b="1" dirty="0" smtClean="0">
                <a:solidFill>
                  <a:schemeClr val="tx1"/>
                </a:solidFill>
                <a:effectLst/>
              </a:rPr>
              <a:t>ФЛЕГМАТИКОМ</a:t>
            </a:r>
            <a:r>
              <a:rPr lang="ru-RU" sz="2000" b="1" dirty="0" smtClean="0">
                <a:solidFill>
                  <a:schemeClr val="tx1"/>
                </a:solidFill>
              </a:rPr>
              <a:t>.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704528" y="908720"/>
            <a:ext cx="8420100" cy="914400"/>
          </a:xfrm>
        </p:spPr>
        <p:txBody>
          <a:bodyPr>
            <a:normAutofit/>
          </a:bodyPr>
          <a:lstStyle/>
          <a:p>
            <a:pPr algn="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3100" b="1" dirty="0" smtClean="0"/>
              <a:t>Вильгельм ВУНДТ, </a:t>
            </a:r>
          </a:p>
          <a:p>
            <a:pPr algn="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немецкий психолог, физиолог и философ</a:t>
            </a:r>
            <a:endParaRPr lang="ru-RU" dirty="0"/>
          </a:p>
        </p:txBody>
      </p:sp>
      <p:pic>
        <p:nvPicPr>
          <p:cNvPr id="11269" name="Picture 3" descr="C:\Documents and Settings\Oxana.HOME-26D7B77438\Рабочий стол\133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38" y="1500188"/>
            <a:ext cx="2293937" cy="278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32520" y="764704"/>
            <a:ext cx="8750300" cy="8699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/>
              <a:t>ГИППОКРАТ  </a:t>
            </a:r>
            <a:br>
              <a:rPr lang="ru-RU" sz="2400" dirty="0" smtClean="0"/>
            </a:br>
            <a:r>
              <a:rPr lang="ru-RU" sz="2400" i="1" dirty="0" smtClean="0"/>
              <a:t>( </a:t>
            </a:r>
            <a:r>
              <a:rPr lang="en-US" sz="2400" b="1" i="1" dirty="0" smtClean="0"/>
              <a:t>V</a:t>
            </a:r>
            <a:r>
              <a:rPr lang="ru-RU" sz="2400" i="1" dirty="0" smtClean="0"/>
              <a:t>век до нашей  эры. Греческий врач и педагог )</a:t>
            </a:r>
            <a:endParaRPr lang="ru-RU" sz="2400" i="1" dirty="0"/>
          </a:p>
        </p:txBody>
      </p:sp>
      <p:sp>
        <p:nvSpPr>
          <p:cNvPr id="12292" name="Содержимое 5"/>
          <p:cNvSpPr>
            <a:spLocks noGrp="1"/>
          </p:cNvSpPr>
          <p:nvPr>
            <p:ph sz="half" idx="1"/>
          </p:nvPr>
        </p:nvSpPr>
        <p:spPr>
          <a:xfrm>
            <a:off x="2595563" y="1928813"/>
            <a:ext cx="6934200" cy="3000375"/>
          </a:xfrm>
        </p:spPr>
        <p:txBody>
          <a:bodyPr>
            <a:normAutofit fontScale="85000" lnSpcReduction="20000"/>
          </a:bodyPr>
          <a:lstStyle/>
          <a:p>
            <a:pPr eaLnBrk="1" hangingPunct="1"/>
            <a:r>
              <a:rPr lang="ru-RU" sz="3600" dirty="0" smtClean="0"/>
              <a:t>В роду Гиппократа было около 17 поколений врачей</a:t>
            </a:r>
          </a:p>
          <a:p>
            <a:pPr eaLnBrk="1" hangingPunct="1">
              <a:buFont typeface="Wingdings" pitchFamily="2" charset="2"/>
              <a:buNone/>
            </a:pPr>
            <a:endParaRPr lang="ru-RU" sz="3600" dirty="0" smtClean="0"/>
          </a:p>
          <a:p>
            <a:pPr eaLnBrk="1" hangingPunct="1"/>
            <a:r>
              <a:rPr lang="ru-RU" sz="3600" dirty="0" smtClean="0"/>
              <a:t>Описал все ныне известные типы людей: сангвиника, холерика, меланхолика и флегматика.</a:t>
            </a:r>
          </a:p>
        </p:txBody>
      </p:sp>
      <p:sp>
        <p:nvSpPr>
          <p:cNvPr id="12291" name="Нижний колонтитул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 smtClean="0"/>
          </a:p>
        </p:txBody>
      </p:sp>
      <p:pic>
        <p:nvPicPr>
          <p:cNvPr id="12293" name="Picture 3" descr="C:\Documents and Settings\Oxana.HOME-26D7B77438\Рабочий стол\hippocrat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2520" y="1988840"/>
            <a:ext cx="2043112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4"/>
          <p:cNvSpPr>
            <a:spLocks noGrp="1"/>
          </p:cNvSpPr>
          <p:nvPr>
            <p:ph type="title"/>
          </p:nvPr>
        </p:nvSpPr>
        <p:spPr>
          <a:xfrm>
            <a:off x="2024063" y="836712"/>
            <a:ext cx="7465441" cy="966688"/>
          </a:xfrm>
        </p:spPr>
        <p:txBody>
          <a:bodyPr>
            <a:noAutofit/>
          </a:bodyPr>
          <a:lstStyle/>
          <a:p>
            <a:pPr algn="ctr" eaLnBrk="1" hangingPunct="1"/>
            <a:r>
              <a:rPr lang="ru-RU" sz="2800" dirty="0" smtClean="0">
                <a:solidFill>
                  <a:srgbClr val="C00000"/>
                </a:solidFill>
              </a:rPr>
              <a:t>Гиппократ  сравнивал  четыре  типа темперамента  с  четырьмя  стихиями</a:t>
            </a:r>
          </a:p>
        </p:txBody>
      </p:sp>
      <p:sp>
        <p:nvSpPr>
          <p:cNvPr id="13316" name="Текст 11"/>
          <p:cNvSpPr>
            <a:spLocks noGrp="1"/>
          </p:cNvSpPr>
          <p:nvPr>
            <p:ph type="body" idx="2"/>
          </p:nvPr>
        </p:nvSpPr>
        <p:spPr>
          <a:xfrm>
            <a:off x="452438" y="1785938"/>
            <a:ext cx="4286250" cy="4357687"/>
          </a:xfrm>
        </p:spPr>
        <p:txBody>
          <a:bodyPr/>
          <a:lstStyle/>
          <a:p>
            <a:pPr algn="ctr" eaLnBrk="1" hangingPunct="1"/>
            <a:r>
              <a:rPr lang="ru-RU" sz="3200" i="1" dirty="0" smtClean="0">
                <a:solidFill>
                  <a:srgbClr val="002060"/>
                </a:solidFill>
              </a:rPr>
              <a:t>Гармония  четырёх стихий  создаёт  жизнь на  Земле, </a:t>
            </a:r>
          </a:p>
          <a:p>
            <a:pPr algn="ctr" eaLnBrk="1" hangingPunct="1"/>
            <a:r>
              <a:rPr lang="ru-RU" sz="3200" i="1" dirty="0" smtClean="0">
                <a:solidFill>
                  <a:srgbClr val="002060"/>
                </a:solidFill>
              </a:rPr>
              <a:t>гармония  четырёх начал  в  человеке позволяет  жить  ему полноценной  жизнью</a:t>
            </a:r>
          </a:p>
        </p:txBody>
      </p:sp>
      <p:sp>
        <p:nvSpPr>
          <p:cNvPr id="13317" name="Содержимое 5"/>
          <p:cNvSpPr>
            <a:spLocks noGrp="1"/>
          </p:cNvSpPr>
          <p:nvPr>
            <p:ph sz="half" idx="1"/>
          </p:nvPr>
        </p:nvSpPr>
        <p:spPr>
          <a:xfrm>
            <a:off x="4664968" y="1724025"/>
            <a:ext cx="4540250" cy="44196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mtClean="0"/>
              <a:t>	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4000" smtClean="0"/>
              <a:t>	</a:t>
            </a:r>
          </a:p>
        </p:txBody>
      </p:sp>
      <p:sp>
        <p:nvSpPr>
          <p:cNvPr id="13315" name="Нижний колонтитул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 smtClean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930638543"/>
              </p:ext>
            </p:extLst>
          </p:nvPr>
        </p:nvGraphicFramePr>
        <p:xfrm>
          <a:off x="5476875" y="1988840"/>
          <a:ext cx="3796605" cy="4154816"/>
        </p:xfrm>
        <a:graphic>
          <a:graphicData uri="http://schemas.openxmlformats.org/drawingml/2006/table">
            <a:tbl>
              <a:tblPr bandRow="1">
                <a:tableStyleId>{37CE84F3-28C3-443E-9E96-99CF82512B78}</a:tableStyleId>
              </a:tblPr>
              <a:tblGrid>
                <a:gridCol w="1530889"/>
                <a:gridCol w="2265716"/>
              </a:tblGrid>
              <a:tr h="1038704"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ln>
                          <a:solidFill>
                            <a:srgbClr val="FF0000"/>
                          </a:solidFill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n>
                            <a:solidFill>
                              <a:srgbClr val="FF0000"/>
                            </a:solidFill>
                          </a:ln>
                        </a:rPr>
                        <a:t>ХОЛЕРИК</a:t>
                      </a:r>
                      <a:endParaRPr lang="ru-RU" sz="2000" b="1" dirty="0">
                        <a:ln>
                          <a:solidFill>
                            <a:srgbClr val="FF0000"/>
                          </a:solidFill>
                        </a:ln>
                      </a:endParaRPr>
                    </a:p>
                  </a:txBody>
                  <a:tcPr/>
                </a:tc>
              </a:tr>
              <a:tr h="1038704"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ln>
                          <a:solidFill>
                            <a:schemeClr val="accent5">
                              <a:lumMod val="75000"/>
                            </a:schemeClr>
                          </a:solidFill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n>
                            <a:solidFill>
                              <a:schemeClr val="accent5">
                                <a:lumMod val="75000"/>
                              </a:schemeClr>
                            </a:solidFill>
                          </a:ln>
                        </a:rPr>
                        <a:t>ФЛЕГМАТИК</a:t>
                      </a:r>
                      <a:endParaRPr lang="ru-RU" sz="2000" b="1" dirty="0">
                        <a:ln>
                          <a:solidFill>
                            <a:schemeClr val="accent5">
                              <a:lumMod val="75000"/>
                            </a:schemeClr>
                          </a:solidFill>
                        </a:ln>
                      </a:endParaRPr>
                    </a:p>
                  </a:txBody>
                  <a:tcPr/>
                </a:tc>
              </a:tr>
              <a:tr h="1038704">
                <a:tc>
                  <a:txBody>
                    <a:bodyPr/>
                    <a:lstStyle/>
                    <a:p>
                      <a:pPr algn="ctr"/>
                      <a:endParaRPr lang="ru-RU" sz="2800" b="1" dirty="0">
                        <a:ln>
                          <a:solidFill>
                            <a:srgbClr val="0070C0"/>
                          </a:solidFill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>
                          <a:ln>
                            <a:solidFill>
                              <a:srgbClr val="0070C0"/>
                            </a:solidFill>
                          </a:ln>
                        </a:rPr>
                        <a:t>МЕЛАНХОЛИК</a:t>
                      </a:r>
                      <a:endParaRPr lang="ru-RU" sz="2000" b="1" dirty="0">
                        <a:ln>
                          <a:solidFill>
                            <a:srgbClr val="0070C0"/>
                          </a:solidFill>
                        </a:ln>
                      </a:endParaRPr>
                    </a:p>
                  </a:txBody>
                  <a:tcPr/>
                </a:tc>
              </a:tr>
              <a:tr h="1038704">
                <a:tc>
                  <a:txBody>
                    <a:bodyPr/>
                    <a:lstStyle/>
                    <a:p>
                      <a:pPr algn="ctr"/>
                      <a:endParaRPr lang="ru-RU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САНГВИНИК</a:t>
                      </a:r>
                      <a:endParaRPr lang="ru-RU" sz="20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319" name="Picture 3" descr="C:\Documents and Settings\Oxana.HOME-26D7B77438\Рабочий стол\огонь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95875" y="1714500"/>
            <a:ext cx="1500188" cy="10858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320" name="Picture 4" descr="C:\Documents and Settings\Oxana.HOME-26D7B77438\Рабочий стол\воздух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95875" y="5000625"/>
            <a:ext cx="1517650" cy="1143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321" name="Picture 5" descr="C:\Documents and Settings\Oxana.HOME-26D7B77438\Рабочий стол\земля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95875" y="2786063"/>
            <a:ext cx="1500188" cy="1143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322" name="Picture 6" descr="C:\Documents and Settings\Oxana.HOME-26D7B77438\Рабочий стол\вода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95875" y="3929063"/>
            <a:ext cx="1500188" cy="11287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323" name="Picture 7" descr="C:\Documents and Settings\Oxana.HOME-26D7B77438\Рабочий стол\DSC_053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0512" y="482600"/>
            <a:ext cx="1605751" cy="10741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5"/>
          <p:cNvSpPr>
            <a:spLocks noGrp="1"/>
          </p:cNvSpPr>
          <p:nvPr>
            <p:ph type="title"/>
          </p:nvPr>
        </p:nvSpPr>
        <p:spPr>
          <a:xfrm>
            <a:off x="682231" y="188640"/>
            <a:ext cx="9245600" cy="1143000"/>
          </a:xfrm>
        </p:spPr>
        <p:txBody>
          <a:bodyPr/>
          <a:lstStyle/>
          <a:p>
            <a:pPr algn="ctr" eaLnBrk="1" hangingPunct="1"/>
            <a:r>
              <a:rPr lang="ru-RU" dirty="0" smtClean="0">
                <a:solidFill>
                  <a:srgbClr val="C00000"/>
                </a:solidFill>
              </a:rPr>
              <a:t>Иван  Петрович  ПАВЛОВ  (1849-1936)</a:t>
            </a: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>
          <a:xfrm>
            <a:off x="238124" y="1700808"/>
            <a:ext cx="4786884" cy="4576167"/>
          </a:xfrm>
        </p:spPr>
        <p:txBody>
          <a:bodyPr>
            <a:normAutofit fontScale="62500" lnSpcReduction="20000"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800" dirty="0" smtClean="0"/>
              <a:t>один из авторитетнейших учёных России, 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800" dirty="0" smtClean="0"/>
              <a:t>физиолог,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800" dirty="0" smtClean="0"/>
              <a:t>психолог,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800" dirty="0" smtClean="0"/>
              <a:t>создатель науки о  высшей нервной деятельности,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800" dirty="0" smtClean="0"/>
              <a:t>основатель крупнейшей российской физиологической школы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800" dirty="0" smtClean="0"/>
              <a:t>Лауреат Нобелевской премии 1904года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ru-RU" dirty="0"/>
          </a:p>
        </p:txBody>
      </p:sp>
      <p:pic>
        <p:nvPicPr>
          <p:cNvPr id="14342" name="Picture 3" descr="C:\Documents and Settings\Oxana.HOME-26D7B77438\Рабочий стол\iCAQ0VMF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1032" y="1700808"/>
            <a:ext cx="3233514" cy="4009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Текст 1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1"/>
          <p:cNvSpPr txBox="1">
            <a:spLocks noChangeArrowheads="1"/>
          </p:cNvSpPr>
          <p:nvPr/>
        </p:nvSpPr>
        <p:spPr bwMode="auto">
          <a:xfrm>
            <a:off x="1843618" y="481012"/>
            <a:ext cx="55549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/>
              <a:t>   </a:t>
            </a:r>
          </a:p>
        </p:txBody>
      </p:sp>
      <p:sp>
        <p:nvSpPr>
          <p:cNvPr id="14339" name="Text Box 22"/>
          <p:cNvSpPr txBox="1">
            <a:spLocks noChangeArrowheads="1"/>
          </p:cNvSpPr>
          <p:nvPr/>
        </p:nvSpPr>
        <p:spPr bwMode="auto">
          <a:xfrm>
            <a:off x="7096140" y="571480"/>
            <a:ext cx="47638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4340" name="Text Box 23"/>
          <p:cNvSpPr txBox="1">
            <a:spLocks noChangeArrowheads="1"/>
          </p:cNvSpPr>
          <p:nvPr/>
        </p:nvSpPr>
        <p:spPr bwMode="auto">
          <a:xfrm>
            <a:off x="2384647" y="3362572"/>
            <a:ext cx="33536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pic>
        <p:nvPicPr>
          <p:cNvPr id="14341" name="Picture 27" descr="психология сангвини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/>
          <a:srcRect l="7576" r="7576" b="9912"/>
          <a:stretch>
            <a:fillRect/>
          </a:stretch>
        </p:blipFill>
        <p:spPr bwMode="auto">
          <a:xfrm>
            <a:off x="4953000" y="1214422"/>
            <a:ext cx="4622800" cy="228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2" name="Picture 28" descr="психология флегматик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 l="6250" t="6094" r="7813"/>
          <a:stretch>
            <a:fillRect/>
          </a:stretch>
        </p:blipFill>
        <p:spPr bwMode="auto">
          <a:xfrm>
            <a:off x="792932" y="3946772"/>
            <a:ext cx="3922820" cy="20286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3" name="Picture 29" descr="психология холерик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 l="6349" r="7938" b="6096"/>
          <a:stretch>
            <a:fillRect/>
          </a:stretch>
        </p:blipFill>
        <p:spPr bwMode="auto">
          <a:xfrm>
            <a:off x="5150214" y="4222813"/>
            <a:ext cx="4177604" cy="22003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344" name="Picture 30" descr="психология меланхолик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 l="5234" r="7536"/>
          <a:stretch>
            <a:fillRect/>
          </a:stretch>
        </p:blipFill>
        <p:spPr bwMode="auto">
          <a:xfrm>
            <a:off x="588252" y="1065212"/>
            <a:ext cx="4127500" cy="22748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345" name="Text Box 23"/>
          <p:cNvSpPr txBox="1">
            <a:spLocks noChangeArrowheads="1"/>
          </p:cNvSpPr>
          <p:nvPr/>
        </p:nvSpPr>
        <p:spPr bwMode="auto">
          <a:xfrm>
            <a:off x="7239016" y="3714752"/>
            <a:ext cx="33536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4528" y="404664"/>
            <a:ext cx="8832850" cy="12192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b="1" dirty="0" smtClean="0">
                <a:solidFill>
                  <a:srgbClr val="C00000"/>
                </a:solidFill>
              </a:rPr>
              <a:t>Темперамент   и  свойства  нервной  системы</a:t>
            </a:r>
            <a:endParaRPr lang="ru-RU" sz="3100" b="1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81000" y="1857375"/>
            <a:ext cx="8964488" cy="4286250"/>
          </a:xfrm>
        </p:spPr>
        <p:txBody>
          <a:bodyPr>
            <a:normAutofit fontScale="92500" lnSpcReduction="20000"/>
          </a:bodyPr>
          <a:lstStyle/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3600" dirty="0" smtClean="0"/>
              <a:t>Рассмотрите   таблицу  и  подумайте.  Какие  характеристики  точнее  всего  описывают: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sz="3600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600" dirty="0" smtClean="0"/>
              <a:t>  ваш   темперамент, 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600" dirty="0" smtClean="0"/>
              <a:t>  темперамент  ваших  родителей,  </a:t>
            </a:r>
          </a:p>
          <a:p>
            <a:pPr marL="320040" indent="-320040">
              <a:buFont typeface="Wingdings"/>
              <a:buChar char=""/>
              <a:defRPr/>
            </a:pPr>
            <a:r>
              <a:rPr lang="ru-RU" sz="3600" dirty="0" smtClean="0"/>
              <a:t>  темперамент  вашего  друга  или   подруги, </a:t>
            </a:r>
            <a:r>
              <a:rPr lang="ru-RU" sz="3600" dirty="0"/>
              <a:t>соседа  по  парте</a:t>
            </a:r>
            <a:endParaRPr lang="ru-RU" sz="3600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3600" dirty="0" smtClean="0"/>
              <a:t>    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sz="3600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ижний колонтитул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/>
              <a:t>Урок 2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521887"/>
              </p:ext>
            </p:extLst>
          </p:nvPr>
        </p:nvGraphicFramePr>
        <p:xfrm>
          <a:off x="238125" y="285750"/>
          <a:ext cx="9429815" cy="563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1636"/>
                <a:gridCol w="1928826"/>
                <a:gridCol w="2357454"/>
                <a:gridCol w="2000264"/>
                <a:gridCol w="1571635"/>
              </a:tblGrid>
              <a:tr h="100013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Темперамент </a:t>
                      </a:r>
                    </a:p>
                    <a:p>
                      <a:pPr algn="ctr"/>
                      <a:r>
                        <a:rPr lang="ru-RU" sz="1400" dirty="0" smtClean="0"/>
                        <a:t>по Гиппократу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Похож на киногероя из фильма </a:t>
                      </a:r>
                    </a:p>
                    <a:p>
                      <a:pPr algn="ctr"/>
                      <a:r>
                        <a:rPr lang="ru-RU" sz="1400" dirty="0" smtClean="0"/>
                        <a:t>«Три мушкетёра и </a:t>
                      </a:r>
                      <a:r>
                        <a:rPr lang="ru-RU" sz="1400" dirty="0" err="1" smtClean="0"/>
                        <a:t>д</a:t>
                      </a:r>
                      <a:r>
                        <a:rPr lang="en-US" sz="1400" dirty="0" smtClean="0"/>
                        <a:t>’</a:t>
                      </a:r>
                      <a:r>
                        <a:rPr lang="ru-RU" sz="1400" dirty="0" err="1" smtClean="0"/>
                        <a:t>Артаньян</a:t>
                      </a:r>
                      <a:r>
                        <a:rPr lang="ru-RU" sz="1400" dirty="0" smtClean="0"/>
                        <a:t>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Краткая </a:t>
                      </a:r>
                    </a:p>
                    <a:p>
                      <a:pPr algn="ctr"/>
                      <a:r>
                        <a:rPr lang="ru-RU" sz="1400" dirty="0" smtClean="0"/>
                        <a:t>характеристика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Свойства</a:t>
                      </a:r>
                    </a:p>
                    <a:p>
                      <a:pPr algn="ctr"/>
                      <a:r>
                        <a:rPr lang="ru-RU" sz="1400" dirty="0" smtClean="0"/>
                        <a:t>нервной системы</a:t>
                      </a:r>
                    </a:p>
                    <a:p>
                      <a:pPr algn="ctr"/>
                      <a:r>
                        <a:rPr lang="ru-RU" sz="1400" dirty="0" smtClean="0"/>
                        <a:t>По Павлову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Выдающиеся личности</a:t>
                      </a:r>
                      <a:endParaRPr lang="ru-RU" sz="1400" dirty="0"/>
                    </a:p>
                  </a:txBody>
                  <a:tcPr/>
                </a:tc>
              </a:tr>
              <a:tr h="3039109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ФЛЕГМАТИК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 err="1" smtClean="0"/>
                        <a:t>Атос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Работоспособный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err="1" smtClean="0"/>
                        <a:t>Малоэмоциональный</a:t>
                      </a:r>
                      <a:endParaRPr lang="ru-RU" sz="1400" dirty="0" smtClean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Серьёзный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Надёжный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Спокойный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Сильный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Уравновешенный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Малоподвижный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baseline="0" dirty="0" smtClean="0"/>
                        <a:t>             </a:t>
                      </a:r>
                    </a:p>
                    <a:p>
                      <a:endParaRPr lang="ru-RU" baseline="0" dirty="0" smtClean="0"/>
                    </a:p>
                    <a:p>
                      <a:r>
                        <a:rPr lang="ru-RU" dirty="0" smtClean="0"/>
                        <a:t>     Кутузов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   Крылов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   Ньютон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6407" name="Picture 5" descr="C:\Documents and Settings\Oxana.HOME-26D7B77438\Рабочий стол\ку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49749" y="1636621"/>
            <a:ext cx="689501" cy="8555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408" name="Picture 6" descr="C:\Documents and Settings\Oxana.HOME-26D7B77438\Рабочий стол\крылов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85342" y="2965052"/>
            <a:ext cx="709336" cy="8564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409" name="Picture 7" descr="C:\Documents and Settings\Oxana.HOME-26D7B77438\Рабочий стол\newton_b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85342" y="4429125"/>
            <a:ext cx="747464" cy="10298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410" name="Picture 8" descr="C:\Documents and Settings\Oxana.HOME-26D7B77438\Рабочий стол\атос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5313" y="2357438"/>
            <a:ext cx="2762250" cy="20716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241953" y="6042541"/>
            <a:ext cx="7811220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  <a:latin typeface="+mn-lt"/>
                <a:cs typeface="+mn-cs"/>
              </a:rPr>
              <a:t>Кому   из  ваших  знакомых  соответствует  этот  образ?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240924"/>
              </p:ext>
            </p:extLst>
          </p:nvPr>
        </p:nvGraphicFramePr>
        <p:xfrm>
          <a:off x="632521" y="836713"/>
          <a:ext cx="8568953" cy="44092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8159"/>
                <a:gridCol w="1882573"/>
                <a:gridCol w="2012406"/>
                <a:gridCol w="1817657"/>
                <a:gridCol w="1428158"/>
              </a:tblGrid>
              <a:tr h="1512167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Темперамент </a:t>
                      </a:r>
                    </a:p>
                    <a:p>
                      <a:pPr algn="ctr"/>
                      <a:r>
                        <a:rPr lang="ru-RU" sz="1400" dirty="0" smtClean="0"/>
                        <a:t>по Гиппократу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Похож на киногероя из фильма </a:t>
                      </a:r>
                    </a:p>
                    <a:p>
                      <a:pPr algn="ctr"/>
                      <a:r>
                        <a:rPr lang="ru-RU" sz="1400" dirty="0" smtClean="0"/>
                        <a:t>«Три мушкетёра и </a:t>
                      </a:r>
                      <a:r>
                        <a:rPr lang="ru-RU" sz="1400" dirty="0" err="1" smtClean="0"/>
                        <a:t>д</a:t>
                      </a:r>
                      <a:r>
                        <a:rPr lang="en-US" sz="1400" dirty="0" smtClean="0"/>
                        <a:t>’</a:t>
                      </a:r>
                      <a:r>
                        <a:rPr lang="ru-RU" sz="1400" dirty="0" err="1" smtClean="0"/>
                        <a:t>Артаньян</a:t>
                      </a:r>
                      <a:r>
                        <a:rPr lang="ru-RU" sz="1400" dirty="0" smtClean="0"/>
                        <a:t>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Краткая </a:t>
                      </a:r>
                    </a:p>
                    <a:p>
                      <a:pPr algn="ctr"/>
                      <a:r>
                        <a:rPr lang="ru-RU" sz="1400" dirty="0" smtClean="0"/>
                        <a:t>характеристика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Свойства</a:t>
                      </a:r>
                    </a:p>
                    <a:p>
                      <a:pPr algn="ctr"/>
                      <a:r>
                        <a:rPr lang="ru-RU" sz="1400" dirty="0" smtClean="0"/>
                        <a:t>нервной системы</a:t>
                      </a:r>
                    </a:p>
                    <a:p>
                      <a:pPr algn="ctr"/>
                      <a:r>
                        <a:rPr lang="ru-RU" sz="1400" dirty="0" smtClean="0"/>
                        <a:t>По Павлову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Выдающиеся личности</a:t>
                      </a:r>
                      <a:endParaRPr lang="ru-RU" sz="1400" dirty="0"/>
                    </a:p>
                  </a:txBody>
                  <a:tcPr/>
                </a:tc>
              </a:tr>
              <a:tr h="2897035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solidFill>
                            <a:srgbClr val="C00000"/>
                          </a:solidFill>
                        </a:rPr>
                        <a:t>САНГВИНИК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 err="1" smtClean="0"/>
                        <a:t>Портос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Активный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Энергичный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Жизнерадостный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Легкомысленный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Беззаботный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Сильный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Уравновешенный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Подвижный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r>
                        <a:rPr lang="ru-RU" sz="1400" baseline="0" dirty="0" smtClean="0"/>
                        <a:t>             </a:t>
                      </a:r>
                    </a:p>
                    <a:p>
                      <a:endParaRPr lang="ru-RU" sz="1400" baseline="0" dirty="0" smtClean="0"/>
                    </a:p>
                    <a:p>
                      <a:r>
                        <a:rPr lang="ru-RU" sz="1400" dirty="0" smtClean="0"/>
                        <a:t>     </a:t>
                      </a:r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    </a:t>
                      </a:r>
                      <a:endParaRPr lang="ru-RU" sz="1400" dirty="0" smtClean="0"/>
                    </a:p>
                    <a:p>
                      <a:r>
                        <a:rPr lang="ru-RU" sz="1400" dirty="0" smtClean="0"/>
                        <a:t>   Наполеон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7431" name="Picture 2" descr="C:\Documents and Settings\Oxana.HOME-26D7B77438\Рабочий стол\портос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4568" y="2924944"/>
            <a:ext cx="1928813" cy="19288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432" name="Picture 3" descr="C:\Documents and Settings\Oxana.HOME-26D7B77438\Рабочий стол\нап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694" y="2420887"/>
            <a:ext cx="901639" cy="12184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238124" y="5643562"/>
            <a:ext cx="8072439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  <a:latin typeface="+mn-lt"/>
                <a:cs typeface="+mn-cs"/>
              </a:rPr>
              <a:t>Кому   из  ваших  знакомых  соответствует  этот  образ?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Нижний колонтитул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/>
              <a:t>Урок 2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9325869"/>
              </p:ext>
            </p:extLst>
          </p:nvPr>
        </p:nvGraphicFramePr>
        <p:xfrm>
          <a:off x="238125" y="285750"/>
          <a:ext cx="9429815" cy="618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1636"/>
                <a:gridCol w="1928826"/>
                <a:gridCol w="2071702"/>
                <a:gridCol w="2286016"/>
                <a:gridCol w="1571635"/>
              </a:tblGrid>
              <a:tr h="100013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Темперамент </a:t>
                      </a:r>
                    </a:p>
                    <a:p>
                      <a:pPr algn="ctr"/>
                      <a:r>
                        <a:rPr lang="ru-RU" sz="1400" dirty="0" smtClean="0"/>
                        <a:t>по Гиппократу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Похож  на киногероя из фильма </a:t>
                      </a:r>
                    </a:p>
                    <a:p>
                      <a:pPr algn="ctr"/>
                      <a:r>
                        <a:rPr lang="ru-RU" sz="1400" dirty="0" smtClean="0"/>
                        <a:t>«Три мушкетёра и </a:t>
                      </a:r>
                      <a:r>
                        <a:rPr lang="ru-RU" sz="1400" dirty="0" err="1" smtClean="0"/>
                        <a:t>д</a:t>
                      </a:r>
                      <a:r>
                        <a:rPr lang="en-US" sz="1400" dirty="0" smtClean="0"/>
                        <a:t>’</a:t>
                      </a:r>
                      <a:r>
                        <a:rPr lang="ru-RU" sz="1400" dirty="0" err="1" smtClean="0"/>
                        <a:t>Артаньян</a:t>
                      </a:r>
                      <a:r>
                        <a:rPr lang="ru-RU" sz="1400" dirty="0" smtClean="0"/>
                        <a:t>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Краткая </a:t>
                      </a:r>
                    </a:p>
                    <a:p>
                      <a:pPr algn="ctr"/>
                      <a:r>
                        <a:rPr lang="ru-RU" sz="1400" dirty="0" smtClean="0"/>
                        <a:t>характеристика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Свойства</a:t>
                      </a:r>
                    </a:p>
                    <a:p>
                      <a:pPr algn="ctr"/>
                      <a:r>
                        <a:rPr lang="ru-RU" sz="1400" dirty="0" smtClean="0"/>
                        <a:t>нервной системы</a:t>
                      </a:r>
                    </a:p>
                    <a:p>
                      <a:pPr algn="ctr"/>
                      <a:r>
                        <a:rPr lang="ru-RU" sz="1400" dirty="0" smtClean="0"/>
                        <a:t>По Павлову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Выдающиеся личности</a:t>
                      </a:r>
                      <a:endParaRPr lang="ru-RU" sz="1400" dirty="0"/>
                    </a:p>
                  </a:txBody>
                  <a:tcPr/>
                </a:tc>
              </a:tr>
              <a:tr h="3039109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ХОЛЕРИК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 smtClean="0"/>
                        <a:t>Д</a:t>
                      </a:r>
                      <a:r>
                        <a:rPr lang="en-US" sz="1400" b="0" dirty="0" smtClean="0"/>
                        <a:t>’</a:t>
                      </a:r>
                      <a:r>
                        <a:rPr lang="ru-RU" sz="1400" b="0" dirty="0" smtClean="0"/>
                        <a:t>артаньян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Очень энергичный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Вспыльчивый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Эмоциональный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Напористый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Чувствительный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Сильный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Неуравновешенный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Подвижный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baseline="0" dirty="0" smtClean="0"/>
                        <a:t>             </a:t>
                      </a:r>
                    </a:p>
                    <a:p>
                      <a:endParaRPr lang="ru-RU" baseline="0" dirty="0" smtClean="0"/>
                    </a:p>
                    <a:p>
                      <a:pPr algn="ctr"/>
                      <a:r>
                        <a:rPr lang="ru-RU" dirty="0" smtClean="0"/>
                        <a:t>  Пётр Первый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r>
                        <a:rPr lang="ru-RU" dirty="0" smtClean="0"/>
                        <a:t>     </a:t>
                      </a:r>
                    </a:p>
                    <a:p>
                      <a:pPr algn="ctr"/>
                      <a:r>
                        <a:rPr lang="ru-RU" dirty="0" smtClean="0"/>
                        <a:t>    Пушкин</a:t>
                      </a:r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pPr algn="l"/>
                      <a:r>
                        <a:rPr lang="ru-RU" dirty="0" smtClean="0"/>
                        <a:t>    Суворов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8455" name="Picture 3" descr="C:\Documents and Settings\Oxana.HOME-26D7B77438\Рабочий стол\д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504" y="2492896"/>
            <a:ext cx="2928938" cy="23431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56" name="Picture 4" descr="C:\Documents and Settings\Oxana.HOME-26D7B77438\Рабочий стол\петр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05044" y="1484784"/>
            <a:ext cx="819931" cy="10081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57" name="Picture 5" descr="C:\Documents and Settings\Oxana.HOME-26D7B77438\Рабочий стол\пушкин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47851" y="3357563"/>
            <a:ext cx="896174" cy="107954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458" name="Picture 6" descr="C:\Documents and Settings\Oxana.HOME-26D7B77438\Рабочий стол\суво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382001" y="4929188"/>
            <a:ext cx="904874" cy="117951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275835" y="5785534"/>
            <a:ext cx="7488832" cy="646331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  <a:latin typeface="+mn-lt"/>
                <a:cs typeface="+mn-cs"/>
              </a:rPr>
              <a:t>Кому   из  ваших  знакомых  соответствует  этот  образ?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09393"/>
              </p:ext>
            </p:extLst>
          </p:nvPr>
        </p:nvGraphicFramePr>
        <p:xfrm>
          <a:off x="238125" y="285750"/>
          <a:ext cx="9251380" cy="509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1983"/>
                <a:gridCol w="1822242"/>
                <a:gridCol w="2032500"/>
                <a:gridCol w="2128470"/>
                <a:gridCol w="1656185"/>
              </a:tblGrid>
              <a:tr h="137087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Темперамент </a:t>
                      </a:r>
                    </a:p>
                    <a:p>
                      <a:pPr algn="ctr"/>
                      <a:r>
                        <a:rPr lang="ru-RU" sz="1400" dirty="0" smtClean="0"/>
                        <a:t>по Гиппократу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Похож на киногероя из фильма </a:t>
                      </a:r>
                    </a:p>
                    <a:p>
                      <a:pPr algn="ctr"/>
                      <a:r>
                        <a:rPr lang="ru-RU" sz="1400" dirty="0" smtClean="0"/>
                        <a:t>«Три мушкетёра и </a:t>
                      </a:r>
                      <a:r>
                        <a:rPr lang="ru-RU" sz="1400" dirty="0" err="1" smtClean="0"/>
                        <a:t>д</a:t>
                      </a:r>
                      <a:r>
                        <a:rPr lang="en-US" sz="1400" dirty="0" smtClean="0"/>
                        <a:t>’</a:t>
                      </a:r>
                      <a:r>
                        <a:rPr lang="ru-RU" sz="1400" dirty="0" err="1" smtClean="0"/>
                        <a:t>Артаньян</a:t>
                      </a:r>
                      <a:r>
                        <a:rPr lang="ru-RU" sz="1400" dirty="0" smtClean="0"/>
                        <a:t>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Краткая </a:t>
                      </a:r>
                    </a:p>
                    <a:p>
                      <a:pPr algn="ctr"/>
                      <a:r>
                        <a:rPr lang="ru-RU" sz="1400" dirty="0" smtClean="0"/>
                        <a:t>характеристика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Свойства</a:t>
                      </a:r>
                    </a:p>
                    <a:p>
                      <a:pPr algn="ctr"/>
                      <a:r>
                        <a:rPr lang="ru-RU" sz="1400" dirty="0" smtClean="0"/>
                        <a:t>нервной системы</a:t>
                      </a:r>
                    </a:p>
                    <a:p>
                      <a:pPr algn="ctr"/>
                      <a:r>
                        <a:rPr lang="ru-RU" sz="1400" dirty="0" smtClean="0"/>
                        <a:t>По Павлову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Выдающиеся личности</a:t>
                      </a:r>
                      <a:endParaRPr lang="ru-RU" sz="1400" dirty="0"/>
                    </a:p>
                  </a:txBody>
                  <a:tcPr/>
                </a:tc>
              </a:tr>
              <a:tr h="3716592"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solidFill>
                            <a:srgbClr val="C00000"/>
                          </a:solidFill>
                        </a:rPr>
                        <a:t>МЕЛАНХОЛИК</a:t>
                      </a:r>
                    </a:p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 err="1" smtClean="0"/>
                        <a:t>Арамис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Замкнутый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Ранимый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Сдержанный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Задумчивый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Грустный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Слабый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Неуравновешенный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1400" dirty="0" smtClean="0"/>
                        <a:t>Сдержанный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r>
                        <a:rPr lang="ru-RU" sz="1400" baseline="0" dirty="0" smtClean="0"/>
                        <a:t>             </a:t>
                      </a:r>
                    </a:p>
                    <a:p>
                      <a:endParaRPr lang="ru-RU" sz="1400" baseline="0" dirty="0" smtClean="0"/>
                    </a:p>
                    <a:p>
                      <a:r>
                        <a:rPr lang="ru-RU" sz="1400" dirty="0" smtClean="0"/>
                        <a:t>  Лермонтов</a:t>
                      </a:r>
                    </a:p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    </a:t>
                      </a:r>
                    </a:p>
                    <a:p>
                      <a:r>
                        <a:rPr lang="ru-RU" sz="1400" dirty="0" smtClean="0"/>
                        <a:t>       Блок</a:t>
                      </a:r>
                    </a:p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endParaRPr lang="ru-RU" sz="1400" dirty="0" smtClean="0"/>
                    </a:p>
                    <a:p>
                      <a:r>
                        <a:rPr lang="ru-RU" sz="1400" dirty="0" smtClean="0"/>
                        <a:t>      Гоголь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9479" name="Picture 2" descr="C:\Documents and Settings\Oxana.HOME-26D7B77438\Рабочий стол\лерм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67954" y="1772817"/>
            <a:ext cx="483650" cy="6480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80" name="Picture 3" descr="C:\Documents and Settings\Oxana.HOME-26D7B77438\Рабочий стол\блок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94903" y="2852936"/>
            <a:ext cx="592420" cy="7920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81" name="Picture 4" descr="C:\Documents and Settings\Oxana.HOME-26D7B77438\Рабочий стол\гоголь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343784" y="4187719"/>
            <a:ext cx="599190" cy="82545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482" name="Picture 5" descr="C:\Documents and Settings\Oxana.HOME-26D7B77438\Рабочий стол\арамис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8504" y="2295545"/>
            <a:ext cx="3033712" cy="235743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414336" y="5497294"/>
            <a:ext cx="8643120" cy="369332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  <a:latin typeface="+mn-lt"/>
                <a:cs typeface="+mn-cs"/>
              </a:rPr>
              <a:t>Кому   из  ваших  знакомых  соответствует  этот  образ?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60512" y="908720"/>
            <a:ext cx="8865870" cy="4187952"/>
          </a:xfrm>
        </p:spPr>
        <p:txBody>
          <a:bodyPr>
            <a:normAutofit fontScale="92500" lnSpcReduction="20000"/>
          </a:bodyPr>
          <a:lstStyle/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b="1" dirty="0" smtClean="0"/>
              <a:t>Темперамент – качество врождённое, а не приобретённое.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ru-RU" b="1" dirty="0" smtClean="0"/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 startAt="2"/>
              <a:defRPr/>
            </a:pPr>
            <a:r>
              <a:rPr lang="ru-RU" b="1" dirty="0" smtClean="0"/>
              <a:t>Т – обеспечивает  скорость,  силу  и  уравновешенность  наших  реакций.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 startAt="2"/>
              <a:defRPr/>
            </a:pPr>
            <a:endParaRPr lang="ru-RU" b="1" dirty="0" smtClean="0"/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 startAt="2"/>
              <a:defRPr/>
            </a:pPr>
            <a:r>
              <a:rPr lang="ru-RU" b="1" dirty="0" smtClean="0"/>
              <a:t>Т – проявляется в мышлении, речи, манере общения.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 startAt="2"/>
              <a:defRPr/>
            </a:pPr>
            <a:endParaRPr lang="ru-RU" b="1" dirty="0" smtClean="0"/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 startAt="2"/>
              <a:defRPr/>
            </a:pPr>
            <a:r>
              <a:rPr lang="ru-RU" b="1" dirty="0" smtClean="0"/>
              <a:t>Т – </a:t>
            </a:r>
            <a:r>
              <a:rPr lang="ru-RU" b="1" u="sng" dirty="0" smtClean="0">
                <a:uFill>
                  <a:solidFill>
                    <a:srgbClr val="FF0000"/>
                  </a:solidFill>
                </a:uFill>
              </a:rPr>
              <a:t>не влияет</a:t>
            </a:r>
            <a:r>
              <a:rPr lang="ru-RU" b="1" dirty="0" smtClean="0">
                <a:uFill>
                  <a:solidFill>
                    <a:srgbClr val="FF0000"/>
                  </a:solidFill>
                </a:uFill>
              </a:rPr>
              <a:t> </a:t>
            </a:r>
            <a:r>
              <a:rPr lang="ru-RU" b="1" dirty="0" smtClean="0"/>
              <a:t>на интересы, успешность, интеллект  и деловые качества.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ru-RU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ru-RU" dirty="0"/>
          </a:p>
        </p:txBody>
      </p:sp>
      <p:sp>
        <p:nvSpPr>
          <p:cNvPr id="20483" name="Нижний колонтитул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/>
              <a:t>Урок 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8504" y="476672"/>
            <a:ext cx="9242425" cy="12192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1" dirty="0" smtClean="0">
                <a:solidFill>
                  <a:srgbClr val="C00000"/>
                </a:solidFill>
              </a:rPr>
              <a:t>Определение темперамента </a:t>
            </a:r>
            <a:r>
              <a:rPr lang="ru-RU" sz="1600" dirty="0" smtClean="0">
                <a:solidFill>
                  <a:srgbClr val="C00000"/>
                </a:solidFill>
              </a:rPr>
              <a:t>(модификация Личностного опросника </a:t>
            </a:r>
            <a:r>
              <a:rPr lang="ru-RU" sz="1600" dirty="0" err="1" smtClean="0">
                <a:solidFill>
                  <a:srgbClr val="C00000"/>
                </a:solidFill>
              </a:rPr>
              <a:t>Г.Айзенка</a:t>
            </a:r>
            <a:r>
              <a:rPr lang="ru-RU" sz="1600" dirty="0" smtClean="0">
                <a:solidFill>
                  <a:srgbClr val="C00000"/>
                </a:solidFill>
              </a:rPr>
              <a:t>)</a:t>
            </a:r>
            <a:endParaRPr lang="ru-RU" sz="2700" b="1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80974" y="1857364"/>
            <a:ext cx="9072621" cy="4643470"/>
          </a:xfrm>
        </p:spPr>
        <p:txBody>
          <a:bodyPr>
            <a:normAutofit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Вам будет зачитан ряд утверждений, касающихся ваших чувств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   и реакций в различных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   ситуациях.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dirty="0" smtClean="0"/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Если вы согласны с утверждением, поставьте в бланке рядом с его номером «+», если нет «-»</a:t>
            </a:r>
            <a:endParaRPr lang="ru-RU" b="1" dirty="0">
              <a:ln w="9000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  <p:pic>
        <p:nvPicPr>
          <p:cNvPr id="22533" name="Picture 1" descr="C:\Documents and Settings\Oxana.HOME-26D7B77438\Рабочий стол\Рег.бланк к опр.Айзен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3120" y="2538439"/>
            <a:ext cx="2976562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ижний колонтитул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/>
              <a:t>Урок 2</a:t>
            </a:r>
          </a:p>
        </p:txBody>
      </p:sp>
      <p:sp>
        <p:nvSpPr>
          <p:cNvPr id="23555" name="TextBox 6"/>
          <p:cNvSpPr txBox="1">
            <a:spLocks noChangeArrowheads="1"/>
          </p:cNvSpPr>
          <p:nvPr/>
        </p:nvSpPr>
        <p:spPr bwMode="auto">
          <a:xfrm>
            <a:off x="344488" y="260350"/>
            <a:ext cx="9361487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>
                <a:latin typeface="Calibri" pitchFamily="34" charset="0"/>
              </a:rPr>
              <a:t>1</a:t>
            </a:r>
            <a:r>
              <a:rPr lang="ru-RU" sz="2000" dirty="0">
                <a:latin typeface="Calibri" pitchFamily="34" charset="0"/>
              </a:rPr>
              <a:t>.   </a:t>
            </a:r>
            <a:r>
              <a:rPr lang="ru-RU" sz="2000" b="1" dirty="0">
                <a:latin typeface="Calibri" pitchFamily="34" charset="0"/>
              </a:rPr>
              <a:t>Я  часто испытываю потребность в новых впечатлениях. </a:t>
            </a:r>
          </a:p>
          <a:p>
            <a:r>
              <a:rPr lang="ru-RU" sz="2000" b="1" dirty="0">
                <a:latin typeface="Calibri" pitchFamily="34" charset="0"/>
              </a:rPr>
              <a:t>2.   Мне бывает трудно отказаться от своих планов.</a:t>
            </a:r>
          </a:p>
          <a:p>
            <a:r>
              <a:rPr lang="ru-RU" sz="2000" b="1" dirty="0">
                <a:latin typeface="Calibri" pitchFamily="34" charset="0"/>
              </a:rPr>
              <a:t>3.   Обычно я действую и говорю быстро, долго не раздумывая.</a:t>
            </a:r>
          </a:p>
          <a:p>
            <a:r>
              <a:rPr lang="ru-RU" sz="2000" b="1" dirty="0">
                <a:latin typeface="Calibri" pitchFamily="34" charset="0"/>
              </a:rPr>
              <a:t>4.   Иногда я чувствую себя несчастным без всякой причины.</a:t>
            </a:r>
          </a:p>
          <a:p>
            <a:r>
              <a:rPr lang="ru-RU" sz="2000" b="1" dirty="0">
                <a:latin typeface="Calibri" pitchFamily="34" charset="0"/>
              </a:rPr>
              <a:t>5.   На спор я могу  совершить необычный поступок.</a:t>
            </a:r>
          </a:p>
          <a:p>
            <a:r>
              <a:rPr lang="ru-RU" sz="2000" b="1" dirty="0">
                <a:latin typeface="Calibri" pitchFamily="34" charset="0"/>
              </a:rPr>
              <a:t>6.   Иногда я нарушаю свои обещания. </a:t>
            </a:r>
          </a:p>
          <a:p>
            <a:r>
              <a:rPr lang="ru-RU" sz="2000" b="1" dirty="0">
                <a:latin typeface="Calibri" pitchFamily="34" charset="0"/>
              </a:rPr>
              <a:t>7.   У меня часто  меняется настроение.</a:t>
            </a:r>
          </a:p>
          <a:p>
            <a:r>
              <a:rPr lang="ru-RU" sz="2000" b="1" dirty="0">
                <a:latin typeface="Calibri" pitchFamily="34" charset="0"/>
              </a:rPr>
              <a:t>8.   Мне нравятся азартные игры. </a:t>
            </a:r>
          </a:p>
          <a:p>
            <a:r>
              <a:rPr lang="ru-RU" sz="2000" b="1" dirty="0">
                <a:latin typeface="Calibri" pitchFamily="34" charset="0"/>
              </a:rPr>
              <a:t>9.   У меня бывает учащенное  сердцебиение.</a:t>
            </a:r>
          </a:p>
          <a:p>
            <a:r>
              <a:rPr lang="ru-RU" sz="2000" b="1" dirty="0">
                <a:latin typeface="Calibri" pitchFamily="34" charset="0"/>
              </a:rPr>
              <a:t>10.  Я часто переживаю из-за того, что сказал или сделал что-то не так. </a:t>
            </a:r>
          </a:p>
          <a:p>
            <a:r>
              <a:rPr lang="ru-RU" sz="2000" b="1" dirty="0">
                <a:latin typeface="Calibri" pitchFamily="34" charset="0"/>
              </a:rPr>
              <a:t>11.  Мне нравится работа, которая требует быстроты.</a:t>
            </a:r>
          </a:p>
          <a:p>
            <a:r>
              <a:rPr lang="ru-RU" sz="2000" b="1" dirty="0">
                <a:latin typeface="Calibri" pitchFamily="34" charset="0"/>
              </a:rPr>
              <a:t>12.  Мне приходилось плохо отзываться о своих знакомых. </a:t>
            </a:r>
          </a:p>
          <a:p>
            <a:r>
              <a:rPr lang="ru-RU" sz="2000" b="1" dirty="0">
                <a:latin typeface="Calibri" pitchFamily="34" charset="0"/>
              </a:rPr>
              <a:t>13.  Меня  легко обидеть.</a:t>
            </a:r>
          </a:p>
          <a:p>
            <a:r>
              <a:rPr lang="ru-RU" sz="2000" b="1" dirty="0">
                <a:latin typeface="Calibri" pitchFamily="34" charset="0"/>
              </a:rPr>
              <a:t>14.  Лучше иметь много приятелей, чем мало друзей.</a:t>
            </a:r>
          </a:p>
          <a:p>
            <a:r>
              <a:rPr lang="ru-RU" sz="2000" b="1" dirty="0">
                <a:latin typeface="Calibri" pitchFamily="34" charset="0"/>
              </a:rPr>
              <a:t>15.  Временами меня переполняет энергии, а иногда все валится из рук.</a:t>
            </a:r>
          </a:p>
          <a:p>
            <a:r>
              <a:rPr lang="ru-RU" sz="2000" b="1" dirty="0">
                <a:latin typeface="Calibri" pitchFamily="34" charset="0"/>
              </a:rPr>
              <a:t>16.  Мне  приятнее  находится в компании, чем  быть одному. </a:t>
            </a:r>
          </a:p>
          <a:p>
            <a:r>
              <a:rPr lang="ru-RU" sz="2000" b="1" dirty="0">
                <a:latin typeface="Calibri" pitchFamily="34" charset="0"/>
              </a:rPr>
              <a:t>17.  Я долго переживаю неудачу.</a:t>
            </a:r>
          </a:p>
          <a:p>
            <a:r>
              <a:rPr lang="ru-RU" sz="2000" b="1" dirty="0">
                <a:latin typeface="Calibri" pitchFamily="34" charset="0"/>
              </a:rPr>
              <a:t>18.  У меня бывают  мысли, которые хотелось бы скрыть от других. </a:t>
            </a:r>
          </a:p>
          <a:p>
            <a:r>
              <a:rPr lang="ru-RU" sz="2000" b="1" dirty="0">
                <a:latin typeface="Calibri" pitchFamily="34" charset="0"/>
              </a:rPr>
              <a:t>19.  Я могу  дать волю своим чувствам и от души повеселиться в компании.</a:t>
            </a:r>
          </a:p>
          <a:p>
            <a:r>
              <a:rPr lang="ru-RU" sz="2000" b="1" dirty="0">
                <a:latin typeface="Calibri" pitchFamily="34" charset="0"/>
              </a:rPr>
              <a:t>20.  Мои нервы часто  натянуты до предела.</a:t>
            </a:r>
          </a:p>
          <a:p>
            <a:endParaRPr lang="ru-RU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Нижний колонтитул 1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/>
              <a:t>Урок 2</a:t>
            </a:r>
          </a:p>
        </p:txBody>
      </p:sp>
      <p:sp>
        <p:nvSpPr>
          <p:cNvPr id="24579" name="TextBox 3"/>
          <p:cNvSpPr txBox="1">
            <a:spLocks noChangeArrowheads="1"/>
          </p:cNvSpPr>
          <p:nvPr/>
        </p:nvSpPr>
        <p:spPr bwMode="auto">
          <a:xfrm>
            <a:off x="273050" y="260350"/>
            <a:ext cx="9632950" cy="652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>
                <a:latin typeface="Calibri" pitchFamily="34" charset="0"/>
              </a:rPr>
              <a:t>21.  Думаю, что меня считают веселым  человеком.</a:t>
            </a:r>
          </a:p>
          <a:p>
            <a:r>
              <a:rPr lang="ru-RU" sz="2000" b="1" dirty="0">
                <a:latin typeface="Calibri" pitchFamily="34" charset="0"/>
              </a:rPr>
              <a:t>22.  Я часто жалею о сказанных или несказанных вовремя словах.</a:t>
            </a:r>
          </a:p>
          <a:p>
            <a:r>
              <a:rPr lang="ru-RU" sz="2000" b="1" dirty="0">
                <a:latin typeface="Calibri" pitchFamily="34" charset="0"/>
              </a:rPr>
              <a:t>23.  На грубость я отвечаю грубостью.</a:t>
            </a:r>
          </a:p>
          <a:p>
            <a:r>
              <a:rPr lang="ru-RU" sz="2000" b="1" dirty="0">
                <a:latin typeface="Calibri" pitchFamily="34" charset="0"/>
              </a:rPr>
              <a:t>24.  Я могу опоздать.</a:t>
            </a:r>
          </a:p>
          <a:p>
            <a:r>
              <a:rPr lang="ru-RU" sz="2000" b="1" dirty="0">
                <a:latin typeface="Calibri" pitchFamily="34" charset="0"/>
              </a:rPr>
              <a:t>25.  Обычно мне легко и приятно в шумной  компании.</a:t>
            </a:r>
          </a:p>
          <a:p>
            <a:r>
              <a:rPr lang="ru-RU" sz="2000" b="1" dirty="0">
                <a:latin typeface="Calibri" pitchFamily="34" charset="0"/>
              </a:rPr>
              <a:t>26.  Иногда  мне мешают уснуть разные мысли.</a:t>
            </a:r>
          </a:p>
          <a:p>
            <a:r>
              <a:rPr lang="ru-RU" sz="2000" b="1" dirty="0">
                <a:latin typeface="Calibri" pitchFamily="34" charset="0"/>
              </a:rPr>
              <a:t>27.  Мне проще спросить о чем-то у других, чем прочитать самому. </a:t>
            </a:r>
          </a:p>
          <a:p>
            <a:r>
              <a:rPr lang="ru-RU" sz="2000" b="1" dirty="0">
                <a:latin typeface="Calibri" pitchFamily="34" charset="0"/>
              </a:rPr>
              <a:t>28.  Я часто испытываю чувство вины.</a:t>
            </a:r>
          </a:p>
          <a:p>
            <a:r>
              <a:rPr lang="ru-RU" sz="2000" b="1" dirty="0">
                <a:latin typeface="Calibri" pitchFamily="34" charset="0"/>
              </a:rPr>
              <a:t>29.  Мне нравится быть в центре внимания. </a:t>
            </a:r>
          </a:p>
          <a:p>
            <a:r>
              <a:rPr lang="ru-RU" sz="2000" b="1" dirty="0">
                <a:latin typeface="Calibri" pitchFamily="34" charset="0"/>
              </a:rPr>
              <a:t>30.  Иногда я говорю о вещах, в которых не разбираюсь.</a:t>
            </a:r>
          </a:p>
          <a:p>
            <a:r>
              <a:rPr lang="ru-RU" sz="2000" b="1" dirty="0">
                <a:latin typeface="Calibri" pitchFamily="34" charset="0"/>
              </a:rPr>
              <a:t>31.  Мне часто  снятся кошмары.</a:t>
            </a:r>
          </a:p>
          <a:p>
            <a:r>
              <a:rPr lang="ru-RU" sz="2000" b="1" dirty="0">
                <a:latin typeface="Calibri" pitchFamily="34" charset="0"/>
              </a:rPr>
              <a:t>32.  Мне легко  общаться  с незнакомым человеком.</a:t>
            </a:r>
          </a:p>
          <a:p>
            <a:r>
              <a:rPr lang="ru-RU" sz="2000" b="1" dirty="0">
                <a:latin typeface="Calibri" pitchFamily="34" charset="0"/>
              </a:rPr>
              <a:t>33.  Иногда мне кажется, что я  чем-то хуже других.</a:t>
            </a:r>
          </a:p>
          <a:p>
            <a:r>
              <a:rPr lang="ru-RU" sz="2000" b="1" dirty="0">
                <a:latin typeface="Calibri" pitchFamily="34" charset="0"/>
              </a:rPr>
              <a:t>34.  Думаю, что я – уверенный  в себе человек.</a:t>
            </a:r>
          </a:p>
          <a:p>
            <a:r>
              <a:rPr lang="ru-RU" sz="2000" b="1" dirty="0">
                <a:latin typeface="Calibri" pitchFamily="34" charset="0"/>
              </a:rPr>
              <a:t>35.  Меня задевает критика.</a:t>
            </a:r>
          </a:p>
          <a:p>
            <a:r>
              <a:rPr lang="ru-RU" sz="2000" b="1" dirty="0">
                <a:latin typeface="Calibri" pitchFamily="34" charset="0"/>
              </a:rPr>
              <a:t>36.  У меня есть кое-какие вредные привычки.</a:t>
            </a:r>
          </a:p>
          <a:p>
            <a:r>
              <a:rPr lang="ru-RU" sz="2000" b="1" dirty="0">
                <a:latin typeface="Calibri" pitchFamily="34" charset="0"/>
              </a:rPr>
              <a:t>37.  Я могу внести оживление в скучную компанию.</a:t>
            </a:r>
          </a:p>
          <a:p>
            <a:r>
              <a:rPr lang="ru-RU" sz="2000" b="1" dirty="0">
                <a:latin typeface="Calibri" pitchFamily="34" charset="0"/>
              </a:rPr>
              <a:t>38.  Я беспокоюсь о своем здоровье.</a:t>
            </a:r>
          </a:p>
          <a:p>
            <a:r>
              <a:rPr lang="ru-RU" sz="2000" b="1" dirty="0">
                <a:latin typeface="Calibri" pitchFamily="34" charset="0"/>
              </a:rPr>
              <a:t>39.  Я люблю подшучивать над другими.</a:t>
            </a:r>
          </a:p>
          <a:p>
            <a:r>
              <a:rPr lang="ru-RU" sz="2000" b="1" dirty="0">
                <a:latin typeface="Calibri" pitchFamily="34" charset="0"/>
              </a:rPr>
              <a:t>40.  Мне трудно ответить «нет», когда меня о чем-то просят.</a:t>
            </a:r>
          </a:p>
          <a:p>
            <a:endParaRPr lang="ru-RU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575" y="0"/>
            <a:ext cx="9496425" cy="127635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C00000"/>
                </a:solidFill>
              </a:rPr>
              <a:t>Обработка и интерпретация результатов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663575" y="1600200"/>
            <a:ext cx="8832850" cy="4900613"/>
          </a:xfrm>
        </p:spPr>
        <p:txBody>
          <a:bodyPr>
            <a:normAutofit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1.</a:t>
            </a:r>
            <a:r>
              <a:rPr lang="ru-RU" sz="2400" b="1" dirty="0" smtClean="0">
                <a:solidFill>
                  <a:srgbClr val="92D05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Шкала Достоверности (Д ≤ 3)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2400" b="1" dirty="0" smtClean="0">
                <a:solidFill>
                  <a:schemeClr val="tx1">
                    <a:lumMod val="85000"/>
                  </a:schemeClr>
                </a:solidFill>
              </a:rPr>
              <a:t>Посчитайте ОТРИЦАТЕЛЬНЫЕ ответы на вопросы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400" b="1" dirty="0" smtClean="0">
                <a:solidFill>
                  <a:schemeClr val="tx1">
                    <a:lumMod val="85000"/>
                  </a:schemeClr>
                </a:solidFill>
              </a:rPr>
              <a:t>    6, 12, 18, 24, 30, 36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2400" b="1" dirty="0" smtClean="0">
                <a:solidFill>
                  <a:schemeClr val="tx1">
                    <a:lumMod val="85000"/>
                  </a:schemeClr>
                </a:solidFill>
              </a:rPr>
              <a:t>Каждый ответ = 1 баллу.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2400" b="1" dirty="0" smtClean="0">
                <a:solidFill>
                  <a:schemeClr val="tx1">
                    <a:lumMod val="85000"/>
                  </a:schemeClr>
                </a:solidFill>
              </a:rPr>
              <a:t>Чем меньше баллов  -  тем выше достоверность результатов теста.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2400" b="1" dirty="0" smtClean="0">
                <a:solidFill>
                  <a:schemeClr val="tx1">
                    <a:lumMod val="85000"/>
                  </a:schemeClr>
                </a:solidFill>
              </a:rPr>
              <a:t>Если вы набрали </a:t>
            </a:r>
            <a:r>
              <a:rPr lang="ru-RU" sz="2400" b="1" u="sng" dirty="0" smtClean="0">
                <a:solidFill>
                  <a:schemeClr val="tx1">
                    <a:lumMod val="85000"/>
                  </a:schemeClr>
                </a:solidFill>
              </a:rPr>
              <a:t>больше 3-х </a:t>
            </a:r>
            <a:r>
              <a:rPr lang="ru-RU" sz="2400" b="1" dirty="0" smtClean="0">
                <a:solidFill>
                  <a:schemeClr val="tx1">
                    <a:lumMod val="85000"/>
                  </a:schemeClr>
                </a:solidFill>
              </a:rPr>
              <a:t>баллов – возможно, вы стремились давать «хорошие» ответы. </a:t>
            </a:r>
            <a:r>
              <a:rPr lang="ru-RU" sz="2400" b="1" u="sng" dirty="0" smtClean="0">
                <a:solidFill>
                  <a:schemeClr val="tx1">
                    <a:lumMod val="85000"/>
                  </a:schemeClr>
                </a:solidFill>
              </a:rPr>
              <a:t>Результаты теста недостоверны</a:t>
            </a:r>
            <a:r>
              <a:rPr lang="ru-RU" sz="2400" b="1" dirty="0" smtClean="0">
                <a:solidFill>
                  <a:schemeClr val="tx1">
                    <a:lumMod val="85000"/>
                  </a:schemeClr>
                </a:solidFill>
              </a:rPr>
              <a:t>. </a:t>
            </a:r>
            <a:endParaRPr lang="ru-RU" sz="2400" b="1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344488" y="836712"/>
            <a:ext cx="8640960" cy="4752528"/>
          </a:xfrm>
        </p:spPr>
        <p:txBody>
          <a:bodyPr>
            <a:normAutofit fontScale="92500" lnSpcReduction="10000"/>
          </a:bodyPr>
          <a:lstStyle/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>
                <a:solidFill>
                  <a:srgbClr val="C00000"/>
                </a:solidFill>
              </a:rPr>
              <a:t>2. Шкала «Интроверсия-Экстраверсия»</a:t>
            </a:r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400" dirty="0" smtClean="0"/>
              <a:t>(ориентация на внутренний мир или внешние обстоятельства)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sz="2400" dirty="0" smtClean="0"/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200" dirty="0" smtClean="0"/>
              <a:t>Посчитайте (зачеркните синей ручкой) количество </a:t>
            </a:r>
            <a:r>
              <a:rPr lang="ru-RU" sz="3200" u="sng" dirty="0" smtClean="0"/>
              <a:t>ПОЛОЖИТЕЛЬНЫХ ответов </a:t>
            </a:r>
            <a:r>
              <a:rPr lang="ru-RU" sz="3200" dirty="0" smtClean="0"/>
              <a:t>на вопросы: </a:t>
            </a:r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800" dirty="0" smtClean="0"/>
              <a:t>    1, 3, 5, 8, 11, 14, 16, 19, 21, 23, 25, 27, 29, 32, 34, 37, 39</a:t>
            </a:r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800" dirty="0" smtClean="0"/>
              <a:t>    (горизонтальная ось на рисунке 1, стр.9)</a:t>
            </a:r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sz="2800" dirty="0" smtClean="0"/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2800" dirty="0" smtClean="0"/>
              <a:t> Запишите число.</a:t>
            </a:r>
            <a:endParaRPr lang="ru-RU" sz="3200" dirty="0"/>
          </a:p>
        </p:txBody>
      </p:sp>
      <p:sp>
        <p:nvSpPr>
          <p:cNvPr id="26626" name="Нижний колонтитул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/>
              <a:t>Урок 2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72480" y="980728"/>
            <a:ext cx="9186862" cy="4495800"/>
          </a:xfrm>
        </p:spPr>
        <p:txBody>
          <a:bodyPr>
            <a:normAutofit fontScale="92500" lnSpcReduction="20000"/>
          </a:bodyPr>
          <a:lstStyle/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b="1" dirty="0" smtClean="0">
                <a:solidFill>
                  <a:srgbClr val="C00000"/>
                </a:solidFill>
              </a:rPr>
              <a:t>3. Шкала «Стабильность-Чувствительность»</a:t>
            </a:r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400" dirty="0" smtClean="0"/>
              <a:t>(ориентация на внутренний мир или внешние обстоятельства)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sz="2400" dirty="0" smtClean="0"/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200" dirty="0" smtClean="0"/>
              <a:t>Посчитайте (зачеркните красной ручкой) количество </a:t>
            </a:r>
            <a:r>
              <a:rPr lang="ru-RU" sz="3200" u="sng" dirty="0" smtClean="0"/>
              <a:t>ПОЛОЖИТЕЛЬНЫХ ответов</a:t>
            </a:r>
            <a:r>
              <a:rPr lang="ru-RU" sz="3200" dirty="0" smtClean="0"/>
              <a:t> на вопросы: </a:t>
            </a:r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800" dirty="0" smtClean="0"/>
              <a:t>    2, 4, 7, 9, 10, 13, 15, 17, 20, 22, 26, 28, 31, 33, 35, 38, 40</a:t>
            </a:r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sz="2800" dirty="0" smtClean="0"/>
              <a:t>    (вертикальная ось на рисунке 1, стр.9)</a:t>
            </a:r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sz="2800" dirty="0" smtClean="0"/>
          </a:p>
          <a:p>
            <a:pPr marL="320040" indent="-320040" algn="ctr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2800" dirty="0" smtClean="0"/>
              <a:t> Запишите число.</a:t>
            </a:r>
            <a:endParaRPr lang="ru-RU" sz="3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Рисунок 1, стр.9</a:t>
            </a:r>
          </a:p>
        </p:txBody>
      </p:sp>
      <p:sp>
        <p:nvSpPr>
          <p:cNvPr id="28676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ru-RU" dirty="0" smtClean="0"/>
              <a:t>Мы определили два параметра – экстраверсию и стабильность. Их соотношение поможет понять рисунок 1 на стр.9.</a:t>
            </a:r>
          </a:p>
          <a:p>
            <a:pPr eaLnBrk="1" hangingPunct="1">
              <a:buFont typeface="Wingdings" pitchFamily="2" charset="2"/>
              <a:buNone/>
            </a:pPr>
            <a:endParaRPr lang="ru-RU" dirty="0" smtClean="0"/>
          </a:p>
          <a:p>
            <a:pPr eaLnBrk="1" hangingPunct="1"/>
            <a:r>
              <a:rPr lang="ru-RU" dirty="0" smtClean="0"/>
              <a:t>Отметив на осях обе точки, вы легко определите свой темперамент.</a:t>
            </a:r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Чем дальше вы от центра, тем ярче у вас выражены черты  данного темперамента.</a:t>
            </a:r>
          </a:p>
        </p:txBody>
      </p:sp>
      <p:sp>
        <p:nvSpPr>
          <p:cNvPr id="28675" name="Нижний колонтитул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/>
              <a:t>Урок 2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Нижний колонтитул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/>
              <a:t>Урок 2</a:t>
            </a:r>
          </a:p>
        </p:txBody>
      </p:sp>
      <p:pic>
        <p:nvPicPr>
          <p:cNvPr id="29699" name="Содержимое 4" descr="1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844925" y="271276"/>
            <a:ext cx="5931849" cy="6311739"/>
          </a:xfrm>
        </p:spPr>
      </p:pic>
      <p:sp>
        <p:nvSpPr>
          <p:cNvPr id="29700" name="TextBox 5"/>
          <p:cNvSpPr txBox="1">
            <a:spLocks noChangeArrowheads="1"/>
          </p:cNvSpPr>
          <p:nvPr/>
        </p:nvSpPr>
        <p:spPr bwMode="auto">
          <a:xfrm>
            <a:off x="377677" y="742680"/>
            <a:ext cx="3500437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dirty="0">
                <a:latin typeface="Calibri" pitchFamily="34" charset="0"/>
              </a:rPr>
              <a:t> </a:t>
            </a:r>
            <a:r>
              <a:rPr lang="ru-RU" sz="2400" dirty="0">
                <a:solidFill>
                  <a:srgbClr val="C00000"/>
                </a:solidFill>
                <a:latin typeface="Calibri" pitchFamily="34" charset="0"/>
              </a:rPr>
              <a:t>Точка -  на одной из двух осей – </a:t>
            </a:r>
          </a:p>
          <a:p>
            <a:pPr algn="ctr"/>
            <a:r>
              <a:rPr lang="ru-RU" sz="2400" dirty="0">
                <a:latin typeface="Calibri" pitchFamily="34" charset="0"/>
              </a:rPr>
              <a:t>Вы  сочетаете  черты двух темпераментов.</a:t>
            </a:r>
          </a:p>
          <a:p>
            <a:endParaRPr lang="ru-RU" sz="2400" dirty="0">
              <a:latin typeface="Calibri" pitchFamily="34" charset="0"/>
            </a:endParaRPr>
          </a:p>
          <a:p>
            <a:endParaRPr lang="ru-RU" sz="2400" dirty="0">
              <a:latin typeface="Calibri" pitchFamily="34" charset="0"/>
            </a:endParaRPr>
          </a:p>
          <a:p>
            <a:endParaRPr lang="ru-RU" sz="2400" dirty="0">
              <a:latin typeface="Calibri" pitchFamily="34" charset="0"/>
            </a:endParaRPr>
          </a:p>
          <a:p>
            <a:pPr algn="ctr"/>
            <a:r>
              <a:rPr lang="ru-RU" sz="2400" dirty="0">
                <a:solidFill>
                  <a:srgbClr val="C00000"/>
                </a:solidFill>
                <a:latin typeface="Calibri" pitchFamily="34" charset="0"/>
              </a:rPr>
              <a:t>Точка в центре  </a:t>
            </a:r>
            <a:r>
              <a:rPr lang="ru-RU" sz="2400" dirty="0">
                <a:latin typeface="Calibri" pitchFamily="34" charset="0"/>
              </a:rPr>
              <a:t>«яблочко» – </a:t>
            </a:r>
          </a:p>
          <a:p>
            <a:pPr algn="ctr"/>
            <a:r>
              <a:rPr lang="ru-RU" sz="2400" dirty="0">
                <a:latin typeface="Calibri" pitchFamily="34" charset="0"/>
              </a:rPr>
              <a:t>Вы сочетаете черты всех четырёх темпераментов. Будем надеяться, что самые лучшие.</a:t>
            </a:r>
          </a:p>
        </p:txBody>
      </p:sp>
      <p:pic>
        <p:nvPicPr>
          <p:cNvPr id="29701" name="Picture 5" descr="C:\Documents and Settings\Oxana.HOME-26D7B77438\Рабочий стол\арамис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29695" y="341834"/>
            <a:ext cx="1108075" cy="8604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702" name="Picture 2" descr="C:\Documents and Settings\Oxana.HOME-26D7B77438\Рабочий стол\портос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13439" y="5689420"/>
            <a:ext cx="879921" cy="8799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703" name="Picture 3" descr="C:\Documents and Settings\Oxana.HOME-26D7B77438\Рабочий стол\д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53400" y="297803"/>
            <a:ext cx="1064568" cy="8516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704" name="Picture 8" descr="C:\Documents and Settings\Oxana.HOME-26D7B77438\Рабочий стол\атос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29695" y="5812080"/>
            <a:ext cx="846137" cy="63460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4488" y="3248"/>
            <a:ext cx="8865870" cy="105156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i="1" dirty="0" smtClean="0"/>
              <a:t>ХОЛЕРИК</a:t>
            </a:r>
            <a:endParaRPr lang="ru-RU" sz="3600" i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60512" y="1196752"/>
            <a:ext cx="8941816" cy="4929187"/>
          </a:xfrm>
        </p:spPr>
        <p:txBody>
          <a:bodyPr>
            <a:normAutofit fontScale="62500" lnSpcReduction="20000"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200" dirty="0" smtClean="0"/>
              <a:t>Люди этого темперамента быстры, подвижны, возбудимы.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200" dirty="0" smtClean="0"/>
              <a:t>У холерика выразительная мимика, живая речь, резкие движения.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200" dirty="0" smtClean="0"/>
              <a:t>Его чувства обычно быстро возникают и ярко проявляются.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200" dirty="0" smtClean="0"/>
              <a:t>Холерик с увлечением берется за дело, работает с подъемом, преодолевая трудности.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200" dirty="0" smtClean="0"/>
              <a:t>Когда запас энергии истощается, настроение резко падает.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200" dirty="0" smtClean="0"/>
              <a:t>В общении с людьми холерик может быть резок, провоцируя конфликтные ситуации.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200" dirty="0" smtClean="0"/>
              <a:t>Поскольку потребность в общении у холериков повышена, они часто выбирают профессии, связанные с общением, — сфера обслуживания, юриспруденция, политика, администрирование.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sz="3200" dirty="0" smtClean="0"/>
              <a:t>А  это как раз те виды деятельности, которые требуют от человека умения эффективно общаться.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ru-RU" dirty="0"/>
          </a:p>
        </p:txBody>
      </p:sp>
      <p:sp>
        <p:nvSpPr>
          <p:cNvPr id="31747" name="Нижний колонтитул 2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/>
              <a:t>Урок 2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776536" y="476672"/>
            <a:ext cx="8832850" cy="64807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b="1" dirty="0" smtClean="0">
                <a:solidFill>
                  <a:schemeClr val="accent1"/>
                </a:solidFill>
              </a:rPr>
              <a:t>ФЛЕГМАТИЧЕСКИЙ ТЕМПЕРАМЕНТ</a:t>
            </a:r>
            <a:endParaRPr lang="ru-RU" dirty="0" smtClean="0">
              <a:solidFill>
                <a:schemeClr val="accent1"/>
              </a:solidFill>
            </a:endParaRPr>
          </a:p>
        </p:txBody>
      </p:sp>
      <p:sp>
        <p:nvSpPr>
          <p:cNvPr id="33795" name="Содержимое 3"/>
          <p:cNvSpPr>
            <a:spLocks noGrp="1"/>
          </p:cNvSpPr>
          <p:nvPr>
            <p:ph idx="1"/>
          </p:nvPr>
        </p:nvSpPr>
        <p:spPr>
          <a:xfrm>
            <a:off x="344488" y="1196752"/>
            <a:ext cx="9110043" cy="504348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ru-RU" sz="2200" dirty="0" smtClean="0"/>
              <a:t>Флегматики медлительны и уравновешенны. </a:t>
            </a:r>
          </a:p>
          <a:p>
            <a:pPr eaLnBrk="1" hangingPunct="1"/>
            <a:r>
              <a:rPr lang="ru-RU" sz="2200" dirty="0" smtClean="0"/>
              <a:t>Они, как правило, доводят начатое дело до конца. </a:t>
            </a:r>
          </a:p>
          <a:p>
            <a:pPr eaLnBrk="1" hangingPunct="1"/>
            <a:r>
              <a:rPr lang="ru-RU" sz="2200" dirty="0" smtClean="0"/>
              <a:t>Их чувства глубоки, но скрыты от посторонних глаз. </a:t>
            </a:r>
          </a:p>
          <a:p>
            <a:pPr eaLnBrk="1" hangingPunct="1"/>
            <a:r>
              <a:rPr lang="ru-RU" sz="2200" dirty="0" smtClean="0"/>
              <a:t>Флегматика трудно вывести из себя. </a:t>
            </a:r>
          </a:p>
          <a:p>
            <a:pPr eaLnBrk="1" hangingPunct="1"/>
            <a:r>
              <a:rPr lang="ru-RU" sz="2200" dirty="0" smtClean="0"/>
              <a:t>Человеку флегматического темперамента легко выработать выдержку, хладнокровие, спокойствие. </a:t>
            </a:r>
          </a:p>
          <a:p>
            <a:pPr eaLnBrk="1" hangingPunct="1"/>
            <a:r>
              <a:rPr lang="ru-RU" sz="2200" dirty="0" smtClean="0"/>
              <a:t>Но флегматику следует развивать недостающие ему качества — большую подвижность, активность, не допускать, чтобы он проявлял безразличие к деятельности, вялость, инертность, которые очень легко могут сформироваться в определенных условиях. </a:t>
            </a:r>
          </a:p>
          <a:p>
            <a:pPr eaLnBrk="1" hangingPunct="1"/>
            <a:r>
              <a:rPr lang="ru-RU" sz="2200" dirty="0" smtClean="0"/>
              <a:t>У  флегматиков есть склонность к систематической работе, умение концентрироваться на поставленной задаче, вдумчивость — необходимые профессиональные качества ученого, исследователя.</a:t>
            </a:r>
          </a:p>
          <a:p>
            <a:pPr eaLnBrk="1" hangingPunct="1"/>
            <a:endParaRPr lang="ru-RU" sz="2200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44488" y="1556792"/>
            <a:ext cx="9286875" cy="4495800"/>
          </a:xfrm>
        </p:spPr>
        <p:txBody>
          <a:bodyPr>
            <a:normAutofit fontScale="85000" lnSpcReduction="20000"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Сангвиник быстро сходится с людьми, жизнерадостен, легко переключается с одного вида деятельности на другой, но не любит однообразной работы.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Он без труда контролирует свои эмоции, быстро осваивается в новой обстановке, любит общение.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У сангвиника скоро возникают чувства радости, горя, привязанности и враждебности, но эти чувства неглубоки.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Настроение сангвиника быстро меняется, но, как правило, преобладает хорошее настроение.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Сангвинический темперамент не накладывает никаких ограничений на выбор профессии.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ru-RU" dirty="0"/>
          </a:p>
        </p:txBody>
      </p:sp>
      <p:sp>
        <p:nvSpPr>
          <p:cNvPr id="35843" name="Нижний колонтитул 1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/>
              <a:t>Урок 2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56656" y="836712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САНГВИНИК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Заголовок 13"/>
          <p:cNvSpPr>
            <a:spLocks noGrp="1"/>
          </p:cNvSpPr>
          <p:nvPr>
            <p:ph type="title"/>
          </p:nvPr>
        </p:nvSpPr>
        <p:spPr>
          <a:xfrm>
            <a:off x="663575" y="0"/>
            <a:ext cx="9242425" cy="12192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ru-RU" sz="2800" b="1" dirty="0" smtClean="0">
                <a:solidFill>
                  <a:srgbClr val="C00000"/>
                </a:solidFill>
                <a:effectLst/>
              </a:rPr>
              <a:t>МЕЛАНХОЛИЧЕСКИЙ ТЕМПЕРАМЕНТ</a:t>
            </a:r>
            <a:endParaRPr lang="ru-RU" sz="2800" dirty="0" smtClean="0">
              <a:solidFill>
                <a:srgbClr val="C00000"/>
              </a:solidFill>
              <a:effectLst/>
            </a:endParaRPr>
          </a:p>
        </p:txBody>
      </p:sp>
      <p:sp>
        <p:nvSpPr>
          <p:cNvPr id="16" name="Содержимое 15"/>
          <p:cNvSpPr>
            <a:spLocks noGrp="1"/>
          </p:cNvSpPr>
          <p:nvPr>
            <p:ph idx="1"/>
          </p:nvPr>
        </p:nvSpPr>
        <p:spPr>
          <a:xfrm>
            <a:off x="344488" y="1484784"/>
            <a:ext cx="9258300" cy="4495800"/>
          </a:xfrm>
        </p:spPr>
        <p:txBody>
          <a:bodyPr>
            <a:normAutofit fontScale="92500" lnSpcReduction="20000"/>
          </a:bodyPr>
          <a:lstStyle/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Чувства и эмоциональные состояния у людей меланхолического темперамента отличаются глубиной, большой силой и длительностью.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Меланхолики» тяжело переносят обиды, огорчения, хотя внешне это может слабо проявляться.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Они избегают новых людей, чувствуют себя неловко в новой обстановке.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В привычной и спокойной обстановке люди с таким темпераментом работают очень продуктивно. 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r>
              <a:rPr lang="ru-RU" dirty="0" smtClean="0"/>
              <a:t>Меланхоликам свойственны глубина и постоянство, тонкость восприятия.</a:t>
            </a:r>
          </a:p>
          <a:p>
            <a:pPr marL="320040" indent="-320040" eaLnBrk="1" fontAlgn="auto" hangingPunct="1">
              <a:spcAft>
                <a:spcPts val="0"/>
              </a:spcAft>
              <a:buFont typeface="Wingdings"/>
              <a:buChar char=""/>
              <a:defRPr/>
            </a:pPr>
            <a:endParaRPr lang="ru-RU" dirty="0"/>
          </a:p>
        </p:txBody>
      </p:sp>
      <p:sp>
        <p:nvSpPr>
          <p:cNvPr id="37891" name="Нижний колонтитул 1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mtClean="0"/>
              <a:t>Урок 2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520" y="5085184"/>
            <a:ext cx="8865870" cy="105156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Профессии для флегматика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60512" y="548680"/>
            <a:ext cx="8850188" cy="4770856"/>
          </a:xfrm>
        </p:spPr>
        <p:txBody>
          <a:bodyPr>
            <a:normAutofit fontScale="92500" lnSpcReduction="10000"/>
          </a:bodyPr>
          <a:lstStyle/>
          <a:p>
            <a:r>
              <a:rPr lang="ru-RU" sz="1500" dirty="0" smtClean="0"/>
              <a:t>Флегматик – рекордсмен по работоспособности, он как никто другой может долго и качественно выполнять любую монотонную работу, работу, требующую тщательности. Невозмутимость флегматика полезна во всех сферах деятельности, где требуется хладнокровно проанализировать ситуацию и принять решение. Флегматик незаменим в производстве, администрировании и везде, где требуется поддерживать процессы в стабильном состоянии.</a:t>
            </a:r>
          </a:p>
          <a:p>
            <a:r>
              <a:rPr lang="ru-RU" sz="1500" dirty="0" smtClean="0"/>
              <a:t>Флегматику хорошо подойдут профессии:</a:t>
            </a:r>
          </a:p>
          <a:p>
            <a:r>
              <a:rPr lang="ru-RU" sz="1500" dirty="0" smtClean="0"/>
              <a:t>Диспетчера, Лаборанта, Агронома, Инженера, Ветеринара, системного администратора, ювелира, корректора, оператора баз данных</a:t>
            </a:r>
          </a:p>
          <a:p>
            <a:r>
              <a:rPr lang="ru-RU" sz="1500" dirty="0" smtClean="0"/>
              <a:t>И, безусловно, ряд других занятий. Несмотря на низкую общительность флегматика, ему вовсе не противопоказаны профессии, связанные с общением, лишь бы это не были профессии, где требуется его активная роль (например, менеджер по продажам), – врачом, системным администратором, бухгалтером и т. п. флегматик может быть вполне успешно.</a:t>
            </a:r>
          </a:p>
          <a:p>
            <a:r>
              <a:rPr lang="ru-RU" sz="1500" dirty="0" smtClean="0"/>
              <a:t>Образом профессии, противопоказанной флегматику, может быть, например, профессия ведущего шоу или секретаря. То есть – </a:t>
            </a:r>
            <a:r>
              <a:rPr lang="ru-RU" sz="1500" b="1" dirty="0" smtClean="0"/>
              <a:t>любая деятельность, вынуждающая его часто импровизировать, деятельность в условиях изменяющейся среды</a:t>
            </a:r>
            <a:r>
              <a:rPr lang="ru-RU" sz="1500" dirty="0" smtClean="0"/>
              <a:t>, требующая постоянного переключения себя на новых людей и перестройки себя под новые задачи.</a:t>
            </a:r>
          </a:p>
          <a:p>
            <a:r>
              <a:rPr lang="ru-RU" sz="1500" dirty="0" smtClean="0"/>
              <a:t>Для флегматика важна работа по четкому графику, в соответствии с понятными алгоритмами, ясно поставленными задачами и точными сроками их реализации.</a:t>
            </a: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4528" y="4653136"/>
            <a:ext cx="8865870" cy="1051560"/>
          </a:xfrm>
        </p:spPr>
        <p:txBody>
          <a:bodyPr/>
          <a:lstStyle/>
          <a:p>
            <a:r>
              <a:rPr lang="ru-RU" dirty="0" smtClean="0"/>
              <a:t>Профессии для сангвиника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2480" y="530352"/>
            <a:ext cx="9138220" cy="4482824"/>
          </a:xfrm>
        </p:spPr>
        <p:txBody>
          <a:bodyPr>
            <a:normAutofit/>
          </a:bodyPr>
          <a:lstStyle/>
          <a:p>
            <a:r>
              <a:rPr lang="ru-RU" sz="1400" dirty="0" smtClean="0"/>
              <a:t>Стабильная работоспособность, практически не зависящая ни от внешних, ни от внутренних факторов, позволяет сангвиникам успешно реализоваться во многих профессиях, где используется как физический, так и умственный труд. Коммуникативные навыки помогают в профессиях сферы услуг, позволяют стать хорошим руководителем. Сангвиники легко адаптируются к любому графику работы, с готовностью принимают любые нововведения в деятельности.</a:t>
            </a:r>
          </a:p>
          <a:p>
            <a:r>
              <a:rPr lang="ru-RU" sz="1400" dirty="0" smtClean="0"/>
              <a:t>Подойдут сангвинику следующие профессии: </a:t>
            </a:r>
          </a:p>
          <a:p>
            <a:r>
              <a:rPr lang="ru-RU" sz="1400" dirty="0" smtClean="0"/>
              <a:t>Педагога, администратора, журналиста, продавца, официанта, экономиста, технолога, адвоката, менеджера по персоналу</a:t>
            </a:r>
          </a:p>
          <a:p>
            <a:r>
              <a:rPr lang="ru-RU" sz="1400" dirty="0" smtClean="0"/>
              <a:t>И, безусловно, ряд других. Работа, требующая повышенного внимания к деталям и постоянной сосредоточенности (диспетчер, ювелир, токарь и т. п.), хоть и доступна для сангвиника, но будет ему, вероятнее всего, неинтересна. Сангвиники обычно становятся хорошими руководителями в самых разных сферах.</a:t>
            </a:r>
          </a:p>
          <a:p>
            <a:r>
              <a:rPr lang="ru-RU" sz="1400" dirty="0" smtClean="0"/>
              <a:t>Сангвинику будет не так просто работать в ситуации, </a:t>
            </a:r>
            <a:r>
              <a:rPr lang="ru-RU" sz="1400" b="1" dirty="0" smtClean="0"/>
              <a:t>когда нет четко сформулированных задач и правил деятельности</a:t>
            </a:r>
            <a:r>
              <a:rPr lang="ru-RU" sz="1400" dirty="0" smtClean="0"/>
              <a:t>, когда необходима большая доля творчества и инициативы.</a:t>
            </a:r>
          </a:p>
          <a:p>
            <a:r>
              <a:rPr lang="ru-RU" sz="1400" dirty="0" smtClean="0"/>
              <a:t>В целом этот тип темперамента наиболее универсален с точки зрения выбора профессии – сангвиник может найти себя практически в любой деятельности, в соответствии со своими интересами, способностями, полученными навыками.</a:t>
            </a: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dirty="0" smtClean="0"/>
              <a:t>Урок 2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4528" y="4509120"/>
            <a:ext cx="8865870" cy="1051560"/>
          </a:xfrm>
        </p:spPr>
        <p:txBody>
          <a:bodyPr/>
          <a:lstStyle/>
          <a:p>
            <a:r>
              <a:rPr lang="ru-RU" dirty="0" smtClean="0"/>
              <a:t>Профессии для меланхолика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0472" y="530352"/>
            <a:ext cx="9210228" cy="4626840"/>
          </a:xfrm>
        </p:spPr>
        <p:txBody>
          <a:bodyPr>
            <a:normAutofit lnSpcReduction="10000"/>
          </a:bodyPr>
          <a:lstStyle/>
          <a:p>
            <a:r>
              <a:rPr lang="ru-RU" sz="1400" dirty="0" smtClean="0"/>
              <a:t>Меланхолики успешны в деятельности, требующей </a:t>
            </a:r>
            <a:r>
              <a:rPr lang="ru-RU" sz="1400" b="1" dirty="0" smtClean="0"/>
              <a:t>внимания к деталям и наблюдательности</a:t>
            </a:r>
            <a:r>
              <a:rPr lang="ru-RU" sz="1400" dirty="0" smtClean="0"/>
              <a:t>, но не связанной с большим количеством общения. Предметом труда меланхолика может стать техника, информация, художественные образы.</a:t>
            </a:r>
          </a:p>
          <a:p>
            <a:r>
              <a:rPr lang="ru-RU" sz="1400" dirty="0" smtClean="0"/>
              <a:t>Меланхолик может состояться и как писатель, художник или кинокритик, и как программист, бухгалтер или архитектор. Много меланхоликов среди талантливых ученых. Меланхолики нелегко переносят деятельность, где часты форс-мажоры и различные перемены, малейший стресс может сильно повредить их работоспособности.</a:t>
            </a:r>
          </a:p>
          <a:p>
            <a:r>
              <a:rPr lang="ru-RU" sz="1400" b="1" dirty="0" smtClean="0"/>
              <a:t>Меланхолику подойдут профессии</a:t>
            </a:r>
            <a:r>
              <a:rPr lang="ru-RU" sz="1400" dirty="0" smtClean="0"/>
              <a:t> </a:t>
            </a:r>
            <a:r>
              <a:rPr lang="ru-RU" sz="1400" dirty="0" smtClean="0">
                <a:hlinkClick r:id="rId2"/>
              </a:rPr>
              <a:t>аудитора</a:t>
            </a:r>
            <a:r>
              <a:rPr lang="ru-RU" sz="1400" dirty="0" smtClean="0"/>
              <a:t>, аналитика, программиста, литературного редактора и, безусловно, ряд других. К примеру, из меланхолика может получиться отличный психолог, если он посвятит себя не групповым тренингам и обучению персонала, а индивидуальным консультациям, исследовательской и диагностической работе. Ему стоит выбирать профессии, эффективность деятельности которых оценивается не по количественным, а прежде всего по качественным показателям. Профессия меланхолика может внешне восприниматься как монотонная, но важно, чтобы она давала постоянную пищу его интеллектуальным и творческим способностям.</a:t>
            </a:r>
          </a:p>
          <a:p>
            <a:r>
              <a:rPr lang="ru-RU" sz="1400" dirty="0" smtClean="0"/>
              <a:t>Образом </a:t>
            </a:r>
            <a:r>
              <a:rPr lang="ru-RU" sz="1400" b="1" dirty="0" smtClean="0"/>
              <a:t>профессии, категорически не подходящей меланхолику</a:t>
            </a:r>
            <a:r>
              <a:rPr lang="ru-RU" sz="1400" dirty="0" smtClean="0"/>
              <a:t>, может быть, например, профессия рекламного агента. Большое количество общения с незнакомыми людьми, частые ситуации отказа и отвержения, поверхностность представления информации – всё это категорически не подходит людям данного типа. При этом в той же самой сфере меланхолик может вполне состояться как разработчик эффективной рекламной кампании.</a:t>
            </a: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520" y="4581128"/>
            <a:ext cx="8865870" cy="1051560"/>
          </a:xfrm>
        </p:spPr>
        <p:txBody>
          <a:bodyPr/>
          <a:lstStyle/>
          <a:p>
            <a:r>
              <a:rPr lang="ru-RU" dirty="0" smtClean="0"/>
              <a:t>Профессии для холерика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4488" y="530352"/>
            <a:ext cx="9066212" cy="4482824"/>
          </a:xfrm>
        </p:spPr>
        <p:txBody>
          <a:bodyPr>
            <a:normAutofit fontScale="92500" lnSpcReduction="20000"/>
          </a:bodyPr>
          <a:lstStyle/>
          <a:p>
            <a:r>
              <a:rPr lang="ru-RU" sz="1400" dirty="0" smtClean="0"/>
              <a:t>Холерики добиваются больших успехов в тех профессиях, где значим человеческий фактор, </a:t>
            </a:r>
            <a:r>
              <a:rPr lang="ru-RU" sz="1400" b="1" dirty="0" smtClean="0"/>
              <a:t>где важно уметь устанавливать контакты и располагать к себе</a:t>
            </a:r>
            <a:r>
              <a:rPr lang="ru-RU" sz="1400" dirty="0" smtClean="0"/>
              <a:t>. Холерик легко включается в новую для себя деятельность, быстро приспосабливается к переменам. И, наоборот, с трудом переносит однообразную монотонную деятельность, быстро уставая от нее. Холерику </a:t>
            </a:r>
            <a:r>
              <a:rPr lang="ru-RU" sz="1400" b="1" dirty="0" smtClean="0"/>
              <a:t>трудно дается необходимость досконального изучения какого-то предмета или оттачивания нужного навык</a:t>
            </a:r>
            <a:r>
              <a:rPr lang="ru-RU" sz="1400" dirty="0" smtClean="0"/>
              <a:t>а. Для поддержания работоспособности на высоком уровне ему требуется постоянное эмоциональное подкрепление, поддержание интереса к работе, новые идеи. Высокая устойчивость к стрессам позволяет холерикам быть хорошими руководителями.</a:t>
            </a:r>
          </a:p>
          <a:p>
            <a:r>
              <a:rPr lang="ru-RU" sz="1400" b="1" dirty="0" smtClean="0"/>
              <a:t>Подойдут холерику профессии</a:t>
            </a:r>
            <a:r>
              <a:rPr lang="ru-RU" sz="1400" dirty="0" smtClean="0"/>
              <a:t> репортера, ведущего радио и телевидения, режиссера, менеджера по продажам, специалиста по PR, гида-переводчика, дизайнера, рекламного и страхового агента и, безусловно, ряд других. Из холериков часто получаются хорошие предприниматели, бизнесмены. Холерик может быть успешным в широком круге профессий, если его деятельность будет выстроена по проектному типу (специалист берется за определенную задачу, решает ее от начала до конца, и потом берется уже за совершенно новую задачу). Важно выбирать профессии и место работы, где эффективность оценивается не по отработанному времени, а по результатам: холерику проще работать по своему собственному графику.</a:t>
            </a:r>
          </a:p>
          <a:p>
            <a:r>
              <a:rPr lang="ru-RU" sz="1400" dirty="0" smtClean="0"/>
              <a:t>Образом профессии, </a:t>
            </a:r>
            <a:r>
              <a:rPr lang="ru-RU" sz="1400" b="1" dirty="0" smtClean="0"/>
              <a:t>категорически не подходящей холерику</a:t>
            </a:r>
            <a:r>
              <a:rPr lang="ru-RU" sz="1400" dirty="0" smtClean="0"/>
              <a:t>, может быть работа на конвейере или деятельность архивариуса. Однако подобная монотонность может оказаться характерной и, например, для профессии журналиста, если от него требуется выдавать на-гора по несколько материалов в день в определенном стиле и формате. Потому важен выбор не только непосредственно профессии, но и специализации вкупе с местом работы.</a:t>
            </a:r>
          </a:p>
          <a:p>
            <a:r>
              <a:rPr lang="ru-RU" sz="1400" dirty="0" smtClean="0"/>
              <a:t>В целом у холерика больше шансов быть успешным в профессиях, связанных, скорее, с общением, нежели с документами и техникой. А также – в профессиях, требующих, скорее, гибкости, нежели въедливости.</a:t>
            </a: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Дарья\Desktop\slide_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/>
          <a:srcRect l="15146" t="7398" b="17474"/>
          <a:stretch/>
        </p:blipFill>
        <p:spPr bwMode="auto">
          <a:xfrm>
            <a:off x="488504" y="404664"/>
            <a:ext cx="8675191" cy="57606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Дарья\Desktop\img1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16632"/>
            <a:ext cx="10037800" cy="71335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Урок 2</a:t>
            </a:r>
            <a:endParaRPr lang="ru-RU"/>
          </a:p>
        </p:txBody>
      </p:sp>
      <p:pic>
        <p:nvPicPr>
          <p:cNvPr id="2050" name="Picture 2" descr="C:\Users\Дарья\Desktop\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2480" y="202357"/>
            <a:ext cx="9145016" cy="65265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1562</TotalTime>
  <Words>2375</Words>
  <Application>Microsoft Office PowerPoint</Application>
  <PresentationFormat>Лист A4 (210x297 мм)</PresentationFormat>
  <Paragraphs>345</Paragraphs>
  <Slides>31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Аспект</vt:lpstr>
      <vt:lpstr>Презентация PowerPoint</vt:lpstr>
      <vt:lpstr>В БУДНИЧНЫХ РАДОСТЯХ И ГОРЕСТЯХ ЖИЗНИ НУЖНО БЫТЬ САНГВИНИКОМ,  В ВАЖНЫХ СОБЫТИЯХ ЖИЗНИ – МЕЛАНХОЛИКОМ,  ОТНОСИТЕЛЬНО ВЛЕЧЕНИЙ, ГЛУБОКО ЗАТРАГИВАЮЩИХ НАШИ ИНТЕРЕСЫ, - ХОЛЕРИКОМ,  И, НАКОНЕЦ, В ИСПОЛНЕНИИ РЕШЕНИЯ – ФЛЕГМАТИКОМ.</vt:lpstr>
      <vt:lpstr>ГИППОКРАТ   ( Vвек до нашей  эры. Греческий врач и педагог )</vt:lpstr>
      <vt:lpstr>Гиппократ  сравнивал  четыре  типа темперамента  с  четырьмя  стихиями</vt:lpstr>
      <vt:lpstr>Иван  Петрович  ПАВЛОВ  (1849-1936)</vt:lpstr>
      <vt:lpstr>Презентация PowerPoint</vt:lpstr>
      <vt:lpstr> Темперамент   и  свойства  нервной  системы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Определение темперамента (модификация Личностного опросника Г.Айзенка)</vt:lpstr>
      <vt:lpstr>Презентация PowerPoint</vt:lpstr>
      <vt:lpstr>Презентация PowerPoint</vt:lpstr>
      <vt:lpstr>Обработка и интерпретация результатов</vt:lpstr>
      <vt:lpstr>Презентация PowerPoint</vt:lpstr>
      <vt:lpstr>Презентация PowerPoint</vt:lpstr>
      <vt:lpstr>Рисунок 1, стр.9</vt:lpstr>
      <vt:lpstr>Презентация PowerPoint</vt:lpstr>
      <vt:lpstr>ХОЛЕРИК</vt:lpstr>
      <vt:lpstr>ФЛЕГМАТИЧЕСКИЙ ТЕМПЕРАМЕНТ</vt:lpstr>
      <vt:lpstr>Презентация PowerPoint</vt:lpstr>
      <vt:lpstr>МЕЛАНХОЛИЧЕСКИЙ ТЕМПЕРАМЕНТ</vt:lpstr>
      <vt:lpstr>Профессии для флегматика</vt:lpstr>
      <vt:lpstr>Профессии для сангвиника</vt:lpstr>
      <vt:lpstr>Профессии для меланхолика</vt:lpstr>
      <vt:lpstr>Профессии для холерика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и выбор профессии</dc:title>
  <dc:creator>Detkovskaya O.V.</dc:creator>
  <cp:lastModifiedBy>Даша</cp:lastModifiedBy>
  <cp:revision>249</cp:revision>
  <dcterms:created xsi:type="dcterms:W3CDTF">2010-09-02T10:15:44Z</dcterms:created>
  <dcterms:modified xsi:type="dcterms:W3CDTF">2021-12-23T17:11:18Z</dcterms:modified>
</cp:coreProperties>
</file>