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4" d="100"/>
          <a:sy n="74" d="100"/>
        </p:scale>
        <p:origin x="-558"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94AF4AE-EAF2-4D2B-9BA8-F8295DCA73B5}" type="datetimeFigureOut">
              <a:rPr lang="ru-RU" smtClean="0"/>
              <a:t>03.06.2021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891845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94AF4AE-EAF2-4D2B-9BA8-F8295DCA73B5}" type="datetimeFigureOut">
              <a:rPr lang="ru-RU" smtClean="0"/>
              <a:t>03.06.2021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3473991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94AF4AE-EAF2-4D2B-9BA8-F8295DCA73B5}" type="datetimeFigureOut">
              <a:rPr lang="ru-RU" smtClean="0"/>
              <a:t>03.06.2021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989601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94AF4AE-EAF2-4D2B-9BA8-F8295DCA73B5}" type="datetimeFigureOut">
              <a:rPr lang="ru-RU" smtClean="0"/>
              <a:t>03.06.2021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2610983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94AF4AE-EAF2-4D2B-9BA8-F8295DCA73B5}" type="datetimeFigureOut">
              <a:rPr lang="ru-RU" smtClean="0"/>
              <a:t>03.06.2021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658665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94AF4AE-EAF2-4D2B-9BA8-F8295DCA73B5}" type="datetimeFigureOut">
              <a:rPr lang="ru-RU" smtClean="0"/>
              <a:t>03.06.2021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1759614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94AF4AE-EAF2-4D2B-9BA8-F8295DCA73B5}" type="datetimeFigureOut">
              <a:rPr lang="ru-RU" smtClean="0"/>
              <a:t>03.06.2021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1016428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94AF4AE-EAF2-4D2B-9BA8-F8295DCA73B5}" type="datetimeFigureOut">
              <a:rPr lang="ru-RU" smtClean="0"/>
              <a:t>03.06.2021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1860973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194AF4AE-EAF2-4D2B-9BA8-F8295DCA73B5}" type="datetimeFigureOut">
              <a:rPr lang="ru-RU" smtClean="0"/>
              <a:t>03.06.2021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1069412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94AF4AE-EAF2-4D2B-9BA8-F8295DCA73B5}" type="datetimeFigureOut">
              <a:rPr lang="ru-RU" smtClean="0"/>
              <a:t>03.06.2021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1173875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94AF4AE-EAF2-4D2B-9BA8-F8295DCA73B5}" type="datetimeFigureOut">
              <a:rPr lang="ru-RU" smtClean="0"/>
              <a:t>03.06.2021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CD9602E-1554-4065-AF98-F1680E246D97}" type="slidenum">
              <a:rPr lang="ru-RU" smtClean="0"/>
              <a:t>‹#›</a:t>
            </a:fld>
            <a:endParaRPr lang="ru-RU"/>
          </a:p>
        </p:txBody>
      </p:sp>
    </p:spTree>
    <p:extLst>
      <p:ext uri="{BB962C8B-B14F-4D97-AF65-F5344CB8AC3E}">
        <p14:creationId xmlns:p14="http://schemas.microsoft.com/office/powerpoint/2010/main" val="3191900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4AF4AE-EAF2-4D2B-9BA8-F8295DCA73B5}" type="datetimeFigureOut">
              <a:rPr lang="ru-RU" smtClean="0"/>
              <a:t>03.06.2021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9602E-1554-4065-AF98-F1680E246D97}" type="slidenum">
              <a:rPr lang="ru-RU" smtClean="0"/>
              <a:t>‹#›</a:t>
            </a:fld>
            <a:endParaRPr lang="ru-RU"/>
          </a:p>
        </p:txBody>
      </p:sp>
    </p:spTree>
    <p:extLst>
      <p:ext uri="{BB962C8B-B14F-4D97-AF65-F5344CB8AC3E}">
        <p14:creationId xmlns:p14="http://schemas.microsoft.com/office/powerpoint/2010/main" val="139003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3048000" y="-1652588"/>
            <a:ext cx="18288000" cy="10163175"/>
          </a:xfrm>
          <a:prstGeom prst="rect">
            <a:avLst/>
          </a:prstGeom>
        </p:spPr>
      </p:pic>
      <p:sp>
        <p:nvSpPr>
          <p:cNvPr id="2" name="Заголовок 1"/>
          <p:cNvSpPr>
            <a:spLocks noGrp="1"/>
          </p:cNvSpPr>
          <p:nvPr>
            <p:ph type="ctrTitle"/>
          </p:nvPr>
        </p:nvSpPr>
        <p:spPr>
          <a:xfrm>
            <a:off x="116541" y="1122363"/>
            <a:ext cx="10551459" cy="2929684"/>
          </a:xfrm>
        </p:spPr>
        <p:txBody>
          <a:bodyPr>
            <a:normAutofit fontScale="90000"/>
          </a:bodyPr>
          <a:lstStyle/>
          <a:p>
            <a:r>
              <a:rPr lang="ru-RU" sz="7200" b="1" dirty="0" smtClean="0">
                <a:solidFill>
                  <a:schemeClr val="bg1"/>
                </a:solidFill>
              </a:rPr>
              <a:t>Викторина</a:t>
            </a:r>
            <a:br>
              <a:rPr lang="ru-RU" sz="7200" b="1" dirty="0" smtClean="0">
                <a:solidFill>
                  <a:schemeClr val="bg1"/>
                </a:solidFill>
              </a:rPr>
            </a:br>
            <a:r>
              <a:rPr lang="ru-RU" sz="7200" b="1" dirty="0" smtClean="0">
                <a:solidFill>
                  <a:schemeClr val="bg1"/>
                </a:solidFill>
              </a:rPr>
              <a:t> «Знатоки Самарского края»</a:t>
            </a:r>
            <a:endParaRPr lang="ru-RU" sz="7200" b="1" dirty="0">
              <a:solidFill>
                <a:schemeClr val="bg1"/>
              </a:solidFill>
            </a:endParaRPr>
          </a:p>
        </p:txBody>
      </p:sp>
      <p:sp>
        <p:nvSpPr>
          <p:cNvPr id="3" name="Подзаголовок 2"/>
          <p:cNvSpPr>
            <a:spLocks noGrp="1"/>
          </p:cNvSpPr>
          <p:nvPr>
            <p:ph type="subTitle" idx="1"/>
          </p:nvPr>
        </p:nvSpPr>
        <p:spPr>
          <a:xfrm>
            <a:off x="439271" y="3602038"/>
            <a:ext cx="10228729" cy="1991938"/>
          </a:xfrm>
        </p:spPr>
        <p:txBody>
          <a:bodyPr>
            <a:normAutofit fontScale="77500" lnSpcReduction="20000"/>
          </a:bodyPr>
          <a:lstStyle/>
          <a:p>
            <a:endParaRPr lang="ru-RU" dirty="0" smtClean="0"/>
          </a:p>
          <a:p>
            <a:endParaRPr lang="ru-RU" dirty="0"/>
          </a:p>
          <a:p>
            <a:r>
              <a:rPr lang="ru-RU" b="1" dirty="0" smtClean="0">
                <a:solidFill>
                  <a:schemeClr val="bg1"/>
                </a:solidFill>
              </a:rPr>
              <a:t>Для учащихся </a:t>
            </a:r>
            <a:r>
              <a:rPr lang="ru-RU" b="1" dirty="0" smtClean="0">
                <a:solidFill>
                  <a:schemeClr val="bg1"/>
                </a:solidFill>
              </a:rPr>
              <a:t>4-11 классов</a:t>
            </a:r>
          </a:p>
          <a:p>
            <a:r>
              <a:rPr lang="ru-RU" b="1" dirty="0" smtClean="0">
                <a:solidFill>
                  <a:schemeClr val="bg1"/>
                </a:solidFill>
              </a:rPr>
              <a:t>Автор   </a:t>
            </a:r>
            <a:r>
              <a:rPr lang="ru-RU" b="1" dirty="0" err="1" smtClean="0">
                <a:solidFill>
                  <a:schemeClr val="bg1"/>
                </a:solidFill>
              </a:rPr>
              <a:t>Абанина</a:t>
            </a:r>
            <a:r>
              <a:rPr lang="ru-RU" b="1" dirty="0" smtClean="0">
                <a:solidFill>
                  <a:schemeClr val="bg1"/>
                </a:solidFill>
              </a:rPr>
              <a:t> Юлия Анатольевна</a:t>
            </a:r>
          </a:p>
          <a:p>
            <a:r>
              <a:rPr lang="ru-RU" b="1" dirty="0">
                <a:solidFill>
                  <a:schemeClr val="bg1"/>
                </a:solidFill>
              </a:rPr>
              <a:t>з</a:t>
            </a:r>
            <a:r>
              <a:rPr lang="ru-RU" b="1" dirty="0" smtClean="0">
                <a:solidFill>
                  <a:schemeClr val="bg1"/>
                </a:solidFill>
              </a:rPr>
              <a:t>аместитель директора по воспитательной работе</a:t>
            </a:r>
          </a:p>
          <a:p>
            <a:r>
              <a:rPr lang="ru-RU" b="1" dirty="0" smtClean="0">
                <a:solidFill>
                  <a:schemeClr val="bg1"/>
                </a:solidFill>
              </a:rPr>
              <a:t>МБОУ Школа № 100 </a:t>
            </a:r>
            <a:r>
              <a:rPr lang="ru-RU" b="1" dirty="0" err="1" smtClean="0">
                <a:solidFill>
                  <a:schemeClr val="bg1"/>
                </a:solidFill>
              </a:rPr>
              <a:t>г.о</a:t>
            </a:r>
            <a:r>
              <a:rPr lang="ru-RU" b="1" dirty="0" smtClean="0">
                <a:solidFill>
                  <a:schemeClr val="bg1"/>
                </a:solidFill>
              </a:rPr>
              <a:t>. Самара</a:t>
            </a:r>
            <a:endParaRPr lang="ru-RU" b="1" dirty="0">
              <a:solidFill>
                <a:schemeClr val="bg1"/>
              </a:solidFill>
            </a:endParaRPr>
          </a:p>
        </p:txBody>
      </p:sp>
    </p:spTree>
    <p:extLst>
      <p:ext uri="{BB962C8B-B14F-4D97-AF65-F5344CB8AC3E}">
        <p14:creationId xmlns:p14="http://schemas.microsoft.com/office/powerpoint/2010/main" val="5694706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928352" y="442398"/>
            <a:ext cx="10515600" cy="1325563"/>
          </a:xfrm>
        </p:spPr>
        <p:txBody>
          <a:bodyPr/>
          <a:lstStyle/>
          <a:p>
            <a:pPr algn="ctr"/>
            <a:r>
              <a:rPr lang="ru-RU" dirty="0" smtClean="0"/>
              <a:t>1 вопрос</a:t>
            </a:r>
            <a:endParaRPr lang="ru-RU" dirty="0"/>
          </a:p>
        </p:txBody>
      </p:sp>
      <p:sp>
        <p:nvSpPr>
          <p:cNvPr id="3" name="Объект 2"/>
          <p:cNvSpPr>
            <a:spLocks noGrp="1"/>
          </p:cNvSpPr>
          <p:nvPr>
            <p:ph idx="1"/>
          </p:nvPr>
        </p:nvSpPr>
        <p:spPr/>
        <p:txBody>
          <a:bodyPr/>
          <a:lstStyle/>
          <a:p>
            <a:pPr marL="0" indent="0">
              <a:buNone/>
            </a:pPr>
            <a:r>
              <a:rPr lang="ru-RU" dirty="0" smtClean="0"/>
              <a:t>На правом берегу реки Волга есть село, связанное с именем художника Ильи Репина. Здесь он делал наброски для своей знаменитой картины «Бурлаки на Волге». В память об этом времени там был открыт  дом-музей Ильи Репина. </a:t>
            </a:r>
          </a:p>
          <a:p>
            <a:pPr marL="0" indent="0">
              <a:buNone/>
            </a:pPr>
            <a:r>
              <a:rPr lang="ru-RU" dirty="0" smtClean="0"/>
              <a:t>О каком селе идёт речь?</a:t>
            </a:r>
          </a:p>
          <a:p>
            <a:endParaRPr lang="ru-RU" dirty="0"/>
          </a:p>
        </p:txBody>
      </p:sp>
    </p:spTree>
    <p:extLst>
      <p:ext uri="{BB962C8B-B14F-4D97-AF65-F5344CB8AC3E}">
        <p14:creationId xmlns:p14="http://schemas.microsoft.com/office/powerpoint/2010/main" val="25040716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8215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ctrTitle"/>
          </p:nvPr>
        </p:nvSpPr>
        <p:spPr>
          <a:xfrm>
            <a:off x="1524000" y="1081454"/>
            <a:ext cx="9144000" cy="940778"/>
          </a:xfrm>
        </p:spPr>
        <p:txBody>
          <a:bodyPr>
            <a:normAutofit/>
          </a:bodyPr>
          <a:lstStyle/>
          <a:p>
            <a:r>
              <a:rPr lang="ru-RU" sz="4400" dirty="0" smtClean="0"/>
              <a:t>2</a:t>
            </a:r>
            <a:r>
              <a:rPr lang="ru-RU" dirty="0" smtClean="0"/>
              <a:t> </a:t>
            </a:r>
            <a:r>
              <a:rPr lang="ru-RU" sz="4400" dirty="0" smtClean="0"/>
              <a:t>вопрос</a:t>
            </a:r>
            <a:endParaRPr lang="ru-RU" sz="4400" dirty="0"/>
          </a:p>
        </p:txBody>
      </p:sp>
      <p:sp>
        <p:nvSpPr>
          <p:cNvPr id="3" name="Подзаголовок 2"/>
          <p:cNvSpPr>
            <a:spLocks noGrp="1"/>
          </p:cNvSpPr>
          <p:nvPr>
            <p:ph type="subTitle" idx="1"/>
          </p:nvPr>
        </p:nvSpPr>
        <p:spPr>
          <a:xfrm>
            <a:off x="1524000" y="2250831"/>
            <a:ext cx="9144000" cy="3006969"/>
          </a:xfrm>
        </p:spPr>
        <p:txBody>
          <a:bodyPr>
            <a:normAutofit/>
          </a:bodyPr>
          <a:lstStyle/>
          <a:p>
            <a:pPr fontAlgn="base"/>
            <a:r>
              <a:rPr lang="ru-RU" dirty="0"/>
              <a:t>В  1833  году  Александр  Сергеевич  Пушкин    посетил  Самарскую </a:t>
            </a:r>
          </a:p>
          <a:p>
            <a:pPr fontAlgn="base">
              <a:lnSpc>
                <a:spcPct val="150000"/>
              </a:lnSpc>
              <a:spcBef>
                <a:spcPts val="0"/>
              </a:spcBef>
            </a:pPr>
            <a:r>
              <a:rPr lang="ru-RU" dirty="0"/>
              <a:t>губернию  для  сбора  материала  о  Пугачёвском  восстании.  На  основе  этой поездки  какие  были  написаны  произведения?</a:t>
            </a:r>
          </a:p>
          <a:p>
            <a:pPr fontAlgn="base"/>
            <a:r>
              <a:rPr lang="ru-RU" dirty="0"/>
              <a:t> </a:t>
            </a:r>
          </a:p>
          <a:p>
            <a:endParaRPr lang="ru-RU" dirty="0"/>
          </a:p>
        </p:txBody>
      </p:sp>
    </p:spTree>
    <p:extLst>
      <p:ext uri="{BB962C8B-B14F-4D97-AF65-F5344CB8AC3E}">
        <p14:creationId xmlns:p14="http://schemas.microsoft.com/office/powerpoint/2010/main" val="731521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605307"/>
            <a:ext cx="10515600" cy="1223493"/>
          </a:xfrm>
        </p:spPr>
        <p:txBody>
          <a:bodyPr/>
          <a:lstStyle/>
          <a:p>
            <a:pPr algn="ctr"/>
            <a:r>
              <a:rPr lang="ru-RU" dirty="0" smtClean="0"/>
              <a:t>3 вопрос</a:t>
            </a:r>
            <a:endParaRPr lang="ru-RU" dirty="0"/>
          </a:p>
        </p:txBody>
      </p:sp>
      <p:sp>
        <p:nvSpPr>
          <p:cNvPr id="3" name="Объект 2"/>
          <p:cNvSpPr>
            <a:spLocks noGrp="1"/>
          </p:cNvSpPr>
          <p:nvPr>
            <p:ph idx="1"/>
          </p:nvPr>
        </p:nvSpPr>
        <p:spPr/>
        <p:txBody>
          <a:bodyPr/>
          <a:lstStyle/>
          <a:p>
            <a:pPr marL="0" indent="0">
              <a:buNone/>
            </a:pPr>
            <a:r>
              <a:rPr lang="ru-RU" dirty="0"/>
              <a:t>Этот Парк, открытый в 1976 году, находится среди спальных районов (6-й, 9-й и 10-й микрорайоны), в 40 минутах езды от центра Самары. В парке растут дубы, ели и клены, по веткам которых скачет множество белок, приученных брать еду с рук. На окраине парка есть небольшое природное озеро, в котором летом живут лебеди и дикие утки. В этом парке с  2000 года обитают три медведя, объезд территории парка совершить можно  в паровозике.  В парке был установлен 23 октября 2011 года в честь празднования 50-летия первого полёта в космос  бюст этому знаменитому деятелю. О каком парке идет речь и кому стоит бюст? </a:t>
            </a:r>
          </a:p>
          <a:p>
            <a:endParaRPr lang="ru-RU" dirty="0"/>
          </a:p>
        </p:txBody>
      </p:sp>
    </p:spTree>
    <p:extLst>
      <p:ext uri="{BB962C8B-B14F-4D97-AF65-F5344CB8AC3E}">
        <p14:creationId xmlns:p14="http://schemas.microsoft.com/office/powerpoint/2010/main" val="4232239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592428"/>
            <a:ext cx="10515600" cy="1098260"/>
          </a:xfrm>
        </p:spPr>
        <p:txBody>
          <a:bodyPr/>
          <a:lstStyle/>
          <a:p>
            <a:pPr algn="ctr"/>
            <a:r>
              <a:rPr lang="ru-RU" dirty="0" smtClean="0"/>
              <a:t>4 вопрос</a:t>
            </a:r>
            <a:endParaRPr lang="ru-RU" dirty="0"/>
          </a:p>
        </p:txBody>
      </p:sp>
      <p:sp>
        <p:nvSpPr>
          <p:cNvPr id="3" name="Объект 2"/>
          <p:cNvSpPr>
            <a:spLocks noGrp="1"/>
          </p:cNvSpPr>
          <p:nvPr>
            <p:ph idx="1"/>
          </p:nvPr>
        </p:nvSpPr>
        <p:spPr/>
        <p:txBody>
          <a:bodyPr/>
          <a:lstStyle/>
          <a:p>
            <a:pPr marL="0" indent="0">
              <a:buNone/>
            </a:pPr>
            <a:r>
              <a:rPr lang="ru-RU" dirty="0" smtClean="0"/>
              <a:t>Первые </a:t>
            </a:r>
            <a:r>
              <a:rPr lang="ru-RU" dirty="0"/>
              <a:t>сведения об этом театре относятся к 1932 году, когда группа энтузиастов под руководством Акима </a:t>
            </a:r>
            <a:r>
              <a:rPr lang="ru-RU" dirty="0" err="1"/>
              <a:t>Лоцманова</a:t>
            </a:r>
            <a:r>
              <a:rPr lang="ru-RU" dirty="0"/>
              <a:t> поставили первые спектакли. Тогда в труппе было пять человек. За годы работы в театре было выпущено более 250 постановок, сыграно более 50 тысяч спектаклей. В настоящий момент текущий репертуар театра составляет 36 спектаклей для детей от 3-х лет и старше. Яркие костюмы и декорации, прекрасная игра актеров-кукольников заставляет сказку оживать и вовлекает детей в веселый и поучительный мир театрального действа.</a:t>
            </a:r>
          </a:p>
          <a:p>
            <a:pPr marL="0" indent="0" fontAlgn="base">
              <a:buNone/>
            </a:pPr>
            <a:r>
              <a:rPr lang="ru-RU" dirty="0"/>
              <a:t>О каком театре идет речь?</a:t>
            </a:r>
          </a:p>
          <a:p>
            <a:endParaRPr lang="ru-RU" dirty="0"/>
          </a:p>
        </p:txBody>
      </p:sp>
    </p:spTree>
    <p:extLst>
      <p:ext uri="{BB962C8B-B14F-4D97-AF65-F5344CB8AC3E}">
        <p14:creationId xmlns:p14="http://schemas.microsoft.com/office/powerpoint/2010/main" val="3243328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19358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838200" y="811368"/>
            <a:ext cx="10515600" cy="879319"/>
          </a:xfrm>
        </p:spPr>
        <p:txBody>
          <a:bodyPr/>
          <a:lstStyle/>
          <a:p>
            <a:pPr algn="ctr"/>
            <a:r>
              <a:rPr lang="ru-RU" dirty="0" smtClean="0"/>
              <a:t>5 вопрос</a:t>
            </a:r>
            <a:endParaRPr lang="ru-RU" dirty="0"/>
          </a:p>
        </p:txBody>
      </p:sp>
      <p:sp>
        <p:nvSpPr>
          <p:cNvPr id="3" name="Объект 2"/>
          <p:cNvSpPr>
            <a:spLocks noGrp="1"/>
          </p:cNvSpPr>
          <p:nvPr>
            <p:ph idx="1"/>
          </p:nvPr>
        </p:nvSpPr>
        <p:spPr>
          <a:xfrm>
            <a:off x="838200" y="1825625"/>
            <a:ext cx="10515600" cy="4117976"/>
          </a:xfrm>
        </p:spPr>
        <p:txBody>
          <a:bodyPr>
            <a:normAutofit fontScale="85000" lnSpcReduction="20000"/>
          </a:bodyPr>
          <a:lstStyle/>
          <a:p>
            <a:pPr marL="0" indent="0" algn="just">
              <a:buNone/>
            </a:pPr>
            <a:r>
              <a:rPr lang="ru-RU" dirty="0"/>
              <a:t>Это государственный памятник природы, расположенный в Октябрьском районе города Самары. Вход и выход из него осуществляются только через Главный вход, расположенный на пересечении Московского шоссе и улицы Врубеля. На его территории расположены:</a:t>
            </a:r>
          </a:p>
          <a:p>
            <a:pPr marL="0" lvl="0" indent="0">
              <a:buNone/>
            </a:pPr>
            <a:r>
              <a:rPr lang="ru-RU" dirty="0"/>
              <a:t>2 пруда общей площадью 1 га.;</a:t>
            </a:r>
          </a:p>
          <a:p>
            <a:pPr marL="0" lvl="0" indent="0" algn="just">
              <a:buNone/>
            </a:pPr>
            <a:r>
              <a:rPr lang="ru-RU" dirty="0"/>
              <a:t>Оранжерея в которой имеется 2 отделения с различным температурным режимом – тропическое и субтропическое, а также 4 пристроенные к ней теплицы;</a:t>
            </a:r>
          </a:p>
          <a:p>
            <a:pPr marL="0" lvl="0" indent="0">
              <a:buNone/>
            </a:pPr>
            <a:r>
              <a:rPr lang="ru-RU" dirty="0"/>
              <a:t>альпийская горка высотой более 6 м с экспозицией флоры Жигулей.</a:t>
            </a:r>
          </a:p>
          <a:p>
            <a:pPr marL="0" indent="0" algn="just">
              <a:buNone/>
            </a:pPr>
            <a:r>
              <a:rPr lang="ru-RU" b="1" dirty="0"/>
              <a:t>Во время экскурсии </a:t>
            </a:r>
            <a:r>
              <a:rPr lang="ru-RU" dirty="0"/>
              <a:t>вы познакомитесь с: </a:t>
            </a:r>
            <a:r>
              <a:rPr lang="ru-RU" dirty="0" err="1"/>
              <a:t>бундук</a:t>
            </a:r>
            <a:r>
              <a:rPr lang="ru-RU" dirty="0"/>
              <a:t> канадский ,сумах </a:t>
            </a:r>
            <a:r>
              <a:rPr lang="ru-RU" dirty="0" err="1"/>
              <a:t>оленерогий</a:t>
            </a:r>
            <a:r>
              <a:rPr lang="ru-RU" dirty="0"/>
              <a:t>, тис ягодный, </a:t>
            </a:r>
            <a:r>
              <a:rPr lang="ru-RU" dirty="0" err="1"/>
              <a:t>аморфа</a:t>
            </a:r>
            <a:r>
              <a:rPr lang="ru-RU" dirty="0"/>
              <a:t>, и </a:t>
            </a:r>
            <a:r>
              <a:rPr lang="ru-RU" dirty="0" err="1"/>
              <a:t>др</a:t>
            </a:r>
            <a:endParaRPr lang="ru-RU" dirty="0"/>
          </a:p>
          <a:p>
            <a:pPr marL="0" indent="0">
              <a:buNone/>
            </a:pPr>
            <a:r>
              <a:rPr lang="ru-RU" dirty="0"/>
              <a:t>О чем идет речь?</a:t>
            </a:r>
          </a:p>
        </p:txBody>
      </p:sp>
    </p:spTree>
    <p:extLst>
      <p:ext uri="{BB962C8B-B14F-4D97-AF65-F5344CB8AC3E}">
        <p14:creationId xmlns:p14="http://schemas.microsoft.com/office/powerpoint/2010/main" val="2107553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953036" y="824248"/>
            <a:ext cx="10400763" cy="866440"/>
          </a:xfrm>
        </p:spPr>
        <p:txBody>
          <a:bodyPr/>
          <a:lstStyle/>
          <a:p>
            <a:pPr algn="ctr"/>
            <a:r>
              <a:rPr lang="ru-RU" dirty="0" smtClean="0"/>
              <a:t>6 вопрос</a:t>
            </a:r>
            <a:endParaRPr lang="ru-RU" dirty="0"/>
          </a:p>
        </p:txBody>
      </p:sp>
      <p:sp>
        <p:nvSpPr>
          <p:cNvPr id="3" name="Объект 2"/>
          <p:cNvSpPr>
            <a:spLocks noGrp="1"/>
          </p:cNvSpPr>
          <p:nvPr>
            <p:ph idx="1"/>
          </p:nvPr>
        </p:nvSpPr>
        <p:spPr/>
        <p:txBody>
          <a:bodyPr>
            <a:normAutofit fontScale="92500" lnSpcReduction="10000"/>
          </a:bodyPr>
          <a:lstStyle/>
          <a:p>
            <a:pPr marL="0" indent="0" algn="just">
              <a:buNone/>
            </a:pPr>
            <a:r>
              <a:rPr lang="ru-RU" dirty="0"/>
              <a:t>Размещена она в старом особняке </a:t>
            </a:r>
            <a:r>
              <a:rPr lang="ru-RU" dirty="0" err="1"/>
              <a:t>Клодта</a:t>
            </a:r>
            <a:r>
              <a:rPr lang="ru-RU" dirty="0"/>
              <a:t>. Здание – шедевр архитектуры прошлых лет. Оно напоминает сказочный домик. Поэтому, еще не попав в залы галереи, ребенок придет в восторг от увиденного.</a:t>
            </a:r>
          </a:p>
          <a:p>
            <a:pPr marL="0" indent="0" algn="just">
              <a:buNone/>
            </a:pPr>
            <a:r>
              <a:rPr lang="ru-RU" dirty="0"/>
              <a:t>Гордость выставочного комплекса – экспозиция эксклюзивных кукол. Она производит впечатление не только на маленьких посетителей, но и на взрослых людей. Поэтому сюда часто приходят туристы на экскурсию. В отличие от большинства других таких учреждений, оно создавалось специально под определенную аудиторию – ребенка, причем  ориентированность на детское творчество до настоящего времени является отправной точкой для всей деятельности музея. При нем работают Мастерские развития детского изобразительного творчеств.</a:t>
            </a:r>
          </a:p>
        </p:txBody>
      </p:sp>
    </p:spTree>
    <p:extLst>
      <p:ext uri="{BB962C8B-B14F-4D97-AF65-F5344CB8AC3E}">
        <p14:creationId xmlns:p14="http://schemas.microsoft.com/office/powerpoint/2010/main" val="4024768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pPr algn="ctr"/>
            <a:r>
              <a:rPr lang="ru-RU" dirty="0" smtClean="0"/>
              <a:t>7 вопрос</a:t>
            </a:r>
            <a:endParaRPr lang="ru-RU" dirty="0"/>
          </a:p>
        </p:txBody>
      </p:sp>
      <p:sp>
        <p:nvSpPr>
          <p:cNvPr id="3" name="Объект 2"/>
          <p:cNvSpPr>
            <a:spLocks noGrp="1"/>
          </p:cNvSpPr>
          <p:nvPr>
            <p:ph idx="1"/>
          </p:nvPr>
        </p:nvSpPr>
        <p:spPr>
          <a:xfrm>
            <a:off x="838200" y="1825625"/>
            <a:ext cx="10515600" cy="3651983"/>
          </a:xfrm>
        </p:spPr>
        <p:txBody>
          <a:bodyPr/>
          <a:lstStyle/>
          <a:p>
            <a:pPr marL="0" indent="0">
              <a:buNone/>
            </a:pPr>
            <a:r>
              <a:rPr lang="ru-RU" dirty="0" smtClean="0"/>
              <a:t>-</a:t>
            </a:r>
            <a:r>
              <a:rPr lang="ru-RU" b="1" dirty="0"/>
              <a:t>С какими регионами России граничит Самарская область?</a:t>
            </a:r>
            <a:endParaRPr lang="ru-RU" dirty="0"/>
          </a:p>
          <a:p>
            <a:pPr marL="0" indent="0">
              <a:buNone/>
            </a:pPr>
            <a:r>
              <a:rPr lang="ru-RU" dirty="0" smtClean="0"/>
              <a:t>1.С </a:t>
            </a:r>
            <a:r>
              <a:rPr lang="ru-RU" dirty="0"/>
              <a:t>Ульяновской, Оренбургской областями, Республиками Татарстан и Мордовия </a:t>
            </a:r>
          </a:p>
          <a:p>
            <a:pPr marL="0" indent="0">
              <a:buNone/>
            </a:pPr>
            <a:r>
              <a:rPr lang="ru-RU" dirty="0" smtClean="0"/>
              <a:t>2.С </a:t>
            </a:r>
            <a:r>
              <a:rPr lang="ru-RU" dirty="0"/>
              <a:t>Саратовской, Ульяновской, Челябинской областью и Республикой Татарстан</a:t>
            </a:r>
          </a:p>
          <a:p>
            <a:pPr marL="0" indent="0">
              <a:buNone/>
            </a:pPr>
            <a:r>
              <a:rPr lang="ru-RU" dirty="0" smtClean="0"/>
              <a:t>3.С </a:t>
            </a:r>
            <a:r>
              <a:rPr lang="ru-RU" dirty="0"/>
              <a:t>Саратовской, Ульяновской, Оренбургской областями и Республикой Татарстан</a:t>
            </a:r>
          </a:p>
        </p:txBody>
      </p:sp>
    </p:spTree>
    <p:extLst>
      <p:ext uri="{BB962C8B-B14F-4D97-AF65-F5344CB8AC3E}">
        <p14:creationId xmlns:p14="http://schemas.microsoft.com/office/powerpoint/2010/main" val="3411104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875763"/>
            <a:ext cx="10515600" cy="1133341"/>
          </a:xfrm>
        </p:spPr>
        <p:txBody>
          <a:bodyPr/>
          <a:lstStyle/>
          <a:p>
            <a:pPr algn="ctr"/>
            <a:r>
              <a:rPr lang="ru-RU" dirty="0" smtClean="0"/>
              <a:t>8 вопрос</a:t>
            </a:r>
            <a:endParaRPr lang="ru-RU" dirty="0"/>
          </a:p>
        </p:txBody>
      </p:sp>
      <p:sp>
        <p:nvSpPr>
          <p:cNvPr id="3" name="Объект 2"/>
          <p:cNvSpPr>
            <a:spLocks noGrp="1"/>
          </p:cNvSpPr>
          <p:nvPr>
            <p:ph idx="1"/>
          </p:nvPr>
        </p:nvSpPr>
        <p:spPr>
          <a:xfrm>
            <a:off x="838200" y="2532185"/>
            <a:ext cx="10515600" cy="1828800"/>
          </a:xfrm>
        </p:spPr>
        <p:txBody>
          <a:bodyPr/>
          <a:lstStyle/>
          <a:p>
            <a:pPr marL="0" indent="0" algn="ctr">
              <a:buNone/>
            </a:pPr>
            <a:r>
              <a:rPr lang="ru-RU" dirty="0"/>
              <a:t>Известно, что «Лиса» - это талисман национального парка. Она одна из самых распространенных животных Самарского края. Почему именно лиса? </a:t>
            </a:r>
          </a:p>
          <a:p>
            <a:pPr marL="0" indent="0" algn="ctr">
              <a:buNone/>
            </a:pPr>
            <a:endParaRPr lang="ru-RU" dirty="0"/>
          </a:p>
        </p:txBody>
      </p:sp>
    </p:spTree>
    <p:extLst>
      <p:ext uri="{BB962C8B-B14F-4D97-AF65-F5344CB8AC3E}">
        <p14:creationId xmlns:p14="http://schemas.microsoft.com/office/powerpoint/2010/main" val="1098426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738612"/>
            <a:ext cx="10515600" cy="1325563"/>
          </a:xfrm>
        </p:spPr>
        <p:txBody>
          <a:bodyPr/>
          <a:lstStyle/>
          <a:p>
            <a:pPr algn="ctr"/>
            <a:r>
              <a:rPr lang="ru-RU" dirty="0" smtClean="0"/>
              <a:t>9 вопрос</a:t>
            </a:r>
            <a:endParaRPr lang="ru-RU" dirty="0"/>
          </a:p>
        </p:txBody>
      </p:sp>
      <p:sp>
        <p:nvSpPr>
          <p:cNvPr id="3" name="Объект 2"/>
          <p:cNvSpPr>
            <a:spLocks noGrp="1"/>
          </p:cNvSpPr>
          <p:nvPr>
            <p:ph idx="1"/>
          </p:nvPr>
        </p:nvSpPr>
        <p:spPr/>
        <p:txBody>
          <a:bodyPr/>
          <a:lstStyle/>
          <a:p>
            <a:pPr marL="0" indent="0" algn="ctr">
              <a:buNone/>
            </a:pPr>
            <a:r>
              <a:rPr lang="ru-RU" dirty="0"/>
              <a:t/>
            </a:r>
            <a:br>
              <a:rPr lang="ru-RU" dirty="0"/>
            </a:br>
            <a:r>
              <a:rPr lang="ru-RU" dirty="0" smtClean="0"/>
              <a:t>-Почему </a:t>
            </a:r>
            <a:r>
              <a:rPr lang="ru-RU" dirty="0"/>
              <a:t>парк назвали Самарской Лукой?</a:t>
            </a:r>
            <a:br>
              <a:rPr lang="ru-RU" dirty="0"/>
            </a:br>
            <a:r>
              <a:rPr lang="ru-RU" dirty="0"/>
              <a:t>Территория Самарской Луки названа «Лукой» потому, что здесь Волга делает излучину, огибая Жигулевские горы. По одной из легенд Самарская Лука образовалась из-за того, что Волга схитрила, «слукавила»,  а кого и она обманула?</a:t>
            </a:r>
          </a:p>
          <a:p>
            <a:endParaRPr lang="ru-RU" dirty="0"/>
          </a:p>
        </p:txBody>
      </p:sp>
    </p:spTree>
    <p:extLst>
      <p:ext uri="{BB962C8B-B14F-4D97-AF65-F5344CB8AC3E}">
        <p14:creationId xmlns:p14="http://schemas.microsoft.com/office/powerpoint/2010/main" val="28993724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699976"/>
            <a:ext cx="10515600" cy="1325563"/>
          </a:xfrm>
        </p:spPr>
        <p:txBody>
          <a:bodyPr/>
          <a:lstStyle/>
          <a:p>
            <a:pPr algn="ctr"/>
            <a:r>
              <a:rPr lang="ru-RU" dirty="0" smtClean="0"/>
              <a:t>10 вопрос</a:t>
            </a:r>
            <a:endParaRPr lang="ru-RU" dirty="0"/>
          </a:p>
        </p:txBody>
      </p:sp>
      <p:sp>
        <p:nvSpPr>
          <p:cNvPr id="3" name="Объект 2"/>
          <p:cNvSpPr>
            <a:spLocks noGrp="1"/>
          </p:cNvSpPr>
          <p:nvPr>
            <p:ph idx="1"/>
          </p:nvPr>
        </p:nvSpPr>
        <p:spPr>
          <a:xfrm>
            <a:off x="838200" y="2558561"/>
            <a:ext cx="10515600" cy="3618401"/>
          </a:xfrm>
        </p:spPr>
        <p:txBody>
          <a:bodyPr/>
          <a:lstStyle/>
          <a:p>
            <a:pPr marL="0" indent="0" algn="ctr">
              <a:buNone/>
            </a:pPr>
            <a:r>
              <a:rPr lang="ru-RU" dirty="0"/>
              <a:t>Это место должно было стать резервной ставкой командования во время ВОВ. Оно находится на глубине тридцати семи метров. Находится под зданием Академии культуры. По назначению помещения никогда не использовались. Сейчас внутри работает музей, и проводятся экскурсии с использованием современных технологий.</a:t>
            </a:r>
          </a:p>
        </p:txBody>
      </p:sp>
    </p:spTree>
    <p:extLst>
      <p:ext uri="{BB962C8B-B14F-4D97-AF65-F5344CB8AC3E}">
        <p14:creationId xmlns:p14="http://schemas.microsoft.com/office/powerpoint/2010/main" val="1593636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553791"/>
            <a:ext cx="10515600" cy="1287887"/>
          </a:xfrm>
        </p:spPr>
        <p:txBody>
          <a:bodyPr/>
          <a:lstStyle/>
          <a:p>
            <a:pPr algn="ctr"/>
            <a:r>
              <a:rPr lang="ru-RU" dirty="0" smtClean="0"/>
              <a:t>11 вопрос</a:t>
            </a:r>
            <a:endParaRPr lang="ru-RU" dirty="0"/>
          </a:p>
        </p:txBody>
      </p:sp>
      <p:sp>
        <p:nvSpPr>
          <p:cNvPr id="3" name="Объект 2"/>
          <p:cNvSpPr>
            <a:spLocks noGrp="1"/>
          </p:cNvSpPr>
          <p:nvPr>
            <p:ph idx="1"/>
          </p:nvPr>
        </p:nvSpPr>
        <p:spPr/>
        <p:txBody>
          <a:bodyPr/>
          <a:lstStyle/>
          <a:p>
            <a:pPr marL="0" indent="0" algn="ctr">
              <a:buNone/>
            </a:pPr>
            <a:r>
              <a:rPr lang="ru-RU" dirty="0"/>
              <a:t>Это мероприятие проводится с 1968 года под Самарой. Названо в честь барда. Проходит на двух площадках и собирает десятки тысяч исполнителей авторских песен со всей России и из ближнего зарубежья. Основной фестиваль базировался на Фёдоровских лугах, но после объединения двух сообществ, некогда спорящих между собой, перебрался на </a:t>
            </a:r>
            <a:r>
              <a:rPr lang="ru-RU" dirty="0" err="1"/>
              <a:t>Мастрюковские</a:t>
            </a:r>
            <a:r>
              <a:rPr lang="ru-RU" dirty="0"/>
              <a:t> озёра. </a:t>
            </a:r>
          </a:p>
          <a:p>
            <a:pPr marL="0" indent="0">
              <a:buNone/>
            </a:pPr>
            <a:endParaRPr lang="ru-RU" dirty="0"/>
          </a:p>
        </p:txBody>
      </p:sp>
    </p:spTree>
    <p:extLst>
      <p:ext uri="{BB962C8B-B14F-4D97-AF65-F5344CB8AC3E}">
        <p14:creationId xmlns:p14="http://schemas.microsoft.com/office/powerpoint/2010/main" val="40835184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622702"/>
            <a:ext cx="10515600" cy="1325563"/>
          </a:xfrm>
        </p:spPr>
        <p:txBody>
          <a:bodyPr/>
          <a:lstStyle/>
          <a:p>
            <a:pPr algn="ctr"/>
            <a:r>
              <a:rPr lang="ru-RU" dirty="0" smtClean="0"/>
              <a:t>12 вопрос</a:t>
            </a:r>
            <a:endParaRPr lang="ru-RU" dirty="0"/>
          </a:p>
        </p:txBody>
      </p:sp>
      <p:sp>
        <p:nvSpPr>
          <p:cNvPr id="3" name="Объект 2"/>
          <p:cNvSpPr>
            <a:spLocks noGrp="1"/>
          </p:cNvSpPr>
          <p:nvPr>
            <p:ph idx="1"/>
          </p:nvPr>
        </p:nvSpPr>
        <p:spPr>
          <a:xfrm>
            <a:off x="838200" y="2047741"/>
            <a:ext cx="10515600" cy="4129222"/>
          </a:xfrm>
        </p:spPr>
        <p:txBody>
          <a:bodyPr/>
          <a:lstStyle/>
          <a:p>
            <a:pPr marL="0" indent="0" algn="ctr">
              <a:buNone/>
            </a:pPr>
            <a:r>
              <a:rPr lang="ru-RU" dirty="0"/>
              <a:t>Эта достопримечательность протянулась на пять километров. С разных участков открывается панорамный вид на Волгу. Она довольно широкая, удобная для прогулок и даже для проведения мероприятий разной направленности и фестивалей. По террасам можно спуститься к воде. Разделение на участки весьма условное, связанное больше с планом застройки, чем с тематическими зонами.</a:t>
            </a:r>
          </a:p>
          <a:p>
            <a:pPr marL="0" indent="0" algn="ctr">
              <a:buNone/>
            </a:pPr>
            <a:r>
              <a:rPr lang="ru-RU" dirty="0"/>
              <a:t>О чем речь?</a:t>
            </a:r>
          </a:p>
          <a:p>
            <a:endParaRPr lang="ru-RU" dirty="0"/>
          </a:p>
        </p:txBody>
      </p:sp>
    </p:spTree>
    <p:extLst>
      <p:ext uri="{BB962C8B-B14F-4D97-AF65-F5344CB8AC3E}">
        <p14:creationId xmlns:p14="http://schemas.microsoft.com/office/powerpoint/2010/main" val="20761663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584065"/>
            <a:ext cx="10515600" cy="1325563"/>
          </a:xfrm>
        </p:spPr>
        <p:txBody>
          <a:bodyPr/>
          <a:lstStyle/>
          <a:p>
            <a:pPr algn="ctr"/>
            <a:r>
              <a:rPr lang="ru-RU" dirty="0" smtClean="0"/>
              <a:t>13 вопрос</a:t>
            </a:r>
            <a:endParaRPr lang="ru-RU" dirty="0"/>
          </a:p>
        </p:txBody>
      </p:sp>
      <p:sp>
        <p:nvSpPr>
          <p:cNvPr id="3" name="Объект 2"/>
          <p:cNvSpPr>
            <a:spLocks noGrp="1"/>
          </p:cNvSpPr>
          <p:nvPr>
            <p:ph idx="1"/>
          </p:nvPr>
        </p:nvSpPr>
        <p:spPr>
          <a:xfrm>
            <a:off x="540913" y="1661375"/>
            <a:ext cx="11075831" cy="4515588"/>
          </a:xfrm>
        </p:spPr>
        <p:txBody>
          <a:bodyPr>
            <a:normAutofit lnSpcReduction="10000"/>
          </a:bodyPr>
          <a:lstStyle/>
          <a:p>
            <a:pPr marL="0" indent="0" algn="just">
              <a:buNone/>
            </a:pPr>
            <a:r>
              <a:rPr lang="ru-RU" dirty="0"/>
              <a:t>Это один из символов Самары. Композиция находится в Ленинском районе  города Самара. Открытие состоялось 5 ноября 1971 года. Авторы: П. И. Бондаренко, О. С. Кирюхин, А. Б. Самсонов. Монумент был создан в память об огромном вкладе, в победу Советского народа над фашизмом, всех рабочих, трудившихся на авиационных заводах города. Композиция представляет собой 40-метровый постамент, на котором находится фигура рабочего высотой 13 м. Средства на возведение памятника были собраны по всему городу — каждый работник куйбышевских заводов и фабрик пожертвовал по 1 рублю. Рядом с монументом установлен мемориальный комплекс «Скорбящая мать» по проекту тех же авторов, которые создали монумент, и Вечный огонь.</a:t>
            </a:r>
          </a:p>
          <a:p>
            <a:endParaRPr lang="ru-RU" dirty="0"/>
          </a:p>
        </p:txBody>
      </p:sp>
    </p:spTree>
    <p:extLst>
      <p:ext uri="{BB962C8B-B14F-4D97-AF65-F5344CB8AC3E}">
        <p14:creationId xmlns:p14="http://schemas.microsoft.com/office/powerpoint/2010/main" val="1767167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622703"/>
            <a:ext cx="10515600" cy="1325563"/>
          </a:xfrm>
        </p:spPr>
        <p:txBody>
          <a:bodyPr/>
          <a:lstStyle/>
          <a:p>
            <a:pPr algn="ctr"/>
            <a:r>
              <a:rPr lang="ru-RU" dirty="0" smtClean="0"/>
              <a:t>14 вопрос</a:t>
            </a:r>
            <a:endParaRPr lang="ru-RU" dirty="0"/>
          </a:p>
        </p:txBody>
      </p:sp>
      <p:sp>
        <p:nvSpPr>
          <p:cNvPr id="3" name="Объект 2"/>
          <p:cNvSpPr>
            <a:spLocks noGrp="1"/>
          </p:cNvSpPr>
          <p:nvPr>
            <p:ph idx="1"/>
          </p:nvPr>
        </p:nvSpPr>
        <p:spPr>
          <a:xfrm>
            <a:off x="838200" y="1975094"/>
            <a:ext cx="10515600" cy="4351338"/>
          </a:xfrm>
        </p:spPr>
        <p:txBody>
          <a:bodyPr/>
          <a:lstStyle/>
          <a:p>
            <a:pPr marL="0" indent="0" algn="ctr">
              <a:buNone/>
            </a:pPr>
            <a:r>
              <a:rPr lang="ru-RU" dirty="0"/>
              <a:t>Открытие этой композиции в Самаре состоялось 11 сентября 2014 г, в рамках празднования дня города, а также 170-й годовщины со дня рождения знаменитого художника, который жил и занимался творчеством  в нашей области. Она находится на городской набережной, в районе Ленинградского спуска, рядом с фонтаном «Парус». Памятник выполнен из бронзы и представляет собой рамку, стилизованную под мольберт. Автор – художник Николай </a:t>
            </a:r>
            <a:r>
              <a:rPr lang="ru-RU" dirty="0" err="1"/>
              <a:t>Куклев</a:t>
            </a:r>
            <a:r>
              <a:rPr lang="ru-RU" dirty="0"/>
              <a:t>.</a:t>
            </a:r>
            <a:endParaRPr lang="ru-RU" b="1" dirty="0"/>
          </a:p>
          <a:p>
            <a:endParaRPr lang="ru-RU" dirty="0"/>
          </a:p>
        </p:txBody>
      </p:sp>
    </p:spTree>
    <p:extLst>
      <p:ext uri="{BB962C8B-B14F-4D97-AF65-F5344CB8AC3E}">
        <p14:creationId xmlns:p14="http://schemas.microsoft.com/office/powerpoint/2010/main" val="38303306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30791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96155" y="584066"/>
            <a:ext cx="10515600" cy="1325563"/>
          </a:xfrm>
        </p:spPr>
        <p:txBody>
          <a:bodyPr/>
          <a:lstStyle/>
          <a:p>
            <a:pPr algn="ctr"/>
            <a:r>
              <a:rPr lang="ru-RU" dirty="0" smtClean="0"/>
              <a:t>15 вопрос</a:t>
            </a:r>
            <a:endParaRPr lang="ru-RU" dirty="0"/>
          </a:p>
        </p:txBody>
      </p:sp>
      <p:sp>
        <p:nvSpPr>
          <p:cNvPr id="3" name="Объект 2"/>
          <p:cNvSpPr>
            <a:spLocks noGrp="1"/>
          </p:cNvSpPr>
          <p:nvPr>
            <p:ph idx="1"/>
          </p:nvPr>
        </p:nvSpPr>
        <p:spPr>
          <a:xfrm>
            <a:off x="896155" y="2083203"/>
            <a:ext cx="10515600" cy="4351338"/>
          </a:xfrm>
        </p:spPr>
        <p:txBody>
          <a:bodyPr/>
          <a:lstStyle/>
          <a:p>
            <a:pPr marL="0" indent="0" algn="ctr">
              <a:buNone/>
            </a:pPr>
            <a:r>
              <a:rPr lang="ru-RU" dirty="0"/>
              <a:t>Композиция была представлена 12 сентября 2014 г, в рамках мероприятий по празднованию 428 годовщины со дня основания Самары. Скульптура находится на Полевом спуске. Высота памятника – 8 м, он изготовлен из бронзы на смоленском литейном заводе. Скульптурная композиция состоит из постамента, на котором верхом на коне восседает князь, держащий в одной руке знамя. Автор – скульптор Карен Саркисов.</a:t>
            </a:r>
            <a:endParaRPr lang="ru-RU" b="1" dirty="0"/>
          </a:p>
          <a:p>
            <a:endParaRPr lang="ru-RU" dirty="0"/>
          </a:p>
        </p:txBody>
      </p:sp>
    </p:spTree>
    <p:extLst>
      <p:ext uri="{BB962C8B-B14F-4D97-AF65-F5344CB8AC3E}">
        <p14:creationId xmlns:p14="http://schemas.microsoft.com/office/powerpoint/2010/main" val="901608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708337"/>
            <a:ext cx="10515600" cy="1223493"/>
          </a:xfrm>
        </p:spPr>
        <p:txBody>
          <a:bodyPr/>
          <a:lstStyle/>
          <a:p>
            <a:pPr algn="ctr"/>
            <a:r>
              <a:rPr lang="ru-RU" dirty="0" smtClean="0"/>
              <a:t>16 вопрос</a:t>
            </a:r>
            <a:endParaRPr lang="ru-RU" dirty="0"/>
          </a:p>
        </p:txBody>
      </p:sp>
      <p:sp>
        <p:nvSpPr>
          <p:cNvPr id="3" name="Объект 2"/>
          <p:cNvSpPr>
            <a:spLocks noGrp="1"/>
          </p:cNvSpPr>
          <p:nvPr>
            <p:ph idx="1"/>
          </p:nvPr>
        </p:nvSpPr>
        <p:spPr/>
        <p:txBody>
          <a:bodyPr/>
          <a:lstStyle/>
          <a:p>
            <a:endParaRPr lang="ru-RU" dirty="0"/>
          </a:p>
          <a:p>
            <a:pPr marL="0" indent="0" algn="ctr">
              <a:buNone/>
            </a:pPr>
            <a:r>
              <a:rPr lang="ru-RU" dirty="0" smtClean="0"/>
              <a:t> </a:t>
            </a:r>
            <a:r>
              <a:rPr lang="ru-RU" dirty="0"/>
              <a:t>Была открыта в 1986 г, к 400-й годовщине со дня основания города. Является одной из наиболее известных достопримечательностей Самары. Расположена на Октябрьской набережной. Высота бетонной композиции – 20 м. Авторы – архитекторы И. Галахов и А. </a:t>
            </a:r>
            <a:r>
              <a:rPr lang="ru-RU" dirty="0" err="1"/>
              <a:t>Янкин</a:t>
            </a:r>
            <a:r>
              <a:rPr lang="ru-RU" dirty="0"/>
              <a:t>. Идея проекта – стилизованное изображение истории края через плывущего по волнам судна, на парусах которого изображен герб города.</a:t>
            </a:r>
          </a:p>
          <a:p>
            <a:pPr marL="0" indent="0">
              <a:buNone/>
            </a:pPr>
            <a:endParaRPr lang="ru-RU" dirty="0"/>
          </a:p>
        </p:txBody>
      </p:sp>
    </p:spTree>
    <p:extLst>
      <p:ext uri="{BB962C8B-B14F-4D97-AF65-F5344CB8AC3E}">
        <p14:creationId xmlns:p14="http://schemas.microsoft.com/office/powerpoint/2010/main" val="20469079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5910"/>
            <a:ext cx="12320789" cy="697391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553792"/>
            <a:ext cx="10515600" cy="1136896"/>
          </a:xfrm>
        </p:spPr>
        <p:txBody>
          <a:bodyPr/>
          <a:lstStyle/>
          <a:p>
            <a:pPr algn="ctr"/>
            <a:r>
              <a:rPr lang="ru-RU" dirty="0" smtClean="0"/>
              <a:t>17 вопрос</a:t>
            </a:r>
            <a:endParaRPr lang="ru-RU" dirty="0"/>
          </a:p>
        </p:txBody>
      </p:sp>
      <p:sp>
        <p:nvSpPr>
          <p:cNvPr id="3" name="Объект 2"/>
          <p:cNvSpPr>
            <a:spLocks noGrp="1"/>
          </p:cNvSpPr>
          <p:nvPr>
            <p:ph idx="1"/>
          </p:nvPr>
        </p:nvSpPr>
        <p:spPr/>
        <p:txBody>
          <a:bodyPr/>
          <a:lstStyle/>
          <a:p>
            <a:pPr marL="0" indent="0" algn="ctr">
              <a:buNone/>
            </a:pPr>
            <a:r>
              <a:rPr lang="ru-RU" dirty="0"/>
              <a:t>Открытие скульптуры, посвященной известному персонажу стихотворения известного поэта состоялось 6 ноября 2015 г. Событие было приурочено к Дню полиции РФ, и 80-й годовщине выхода в свет произведения знаменитого поэта. Автор проекта – Зураб Церетели. Выполнен памятник из бронзы, а его высота достигает почти 4 м. Увидеть скульптуру можно на пересечении двух улиц – Молодогвардейской и Ленинградской.</a:t>
            </a:r>
          </a:p>
          <a:p>
            <a:endParaRPr lang="ru-RU" dirty="0"/>
          </a:p>
        </p:txBody>
      </p:sp>
      <p:sp>
        <p:nvSpPr>
          <p:cNvPr id="4" name="Объект 2"/>
          <p:cNvSpPr txBox="1">
            <a:spLocks/>
          </p:cNvSpPr>
          <p:nvPr/>
        </p:nvSpPr>
        <p:spPr>
          <a:xfrm>
            <a:off x="838200" y="19399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ru-RU" dirty="0"/>
          </a:p>
        </p:txBody>
      </p:sp>
    </p:spTree>
    <p:extLst>
      <p:ext uri="{BB962C8B-B14F-4D97-AF65-F5344CB8AC3E}">
        <p14:creationId xmlns:p14="http://schemas.microsoft.com/office/powerpoint/2010/main" val="9761297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566669"/>
            <a:ext cx="10515600" cy="1339403"/>
          </a:xfrm>
        </p:spPr>
        <p:txBody>
          <a:bodyPr/>
          <a:lstStyle/>
          <a:p>
            <a:pPr algn="ctr"/>
            <a:r>
              <a:rPr lang="ru-RU" dirty="0" smtClean="0"/>
              <a:t>18 вопрос</a:t>
            </a:r>
            <a:endParaRPr lang="ru-RU" dirty="0"/>
          </a:p>
        </p:txBody>
      </p:sp>
      <p:sp>
        <p:nvSpPr>
          <p:cNvPr id="3" name="Объект 2"/>
          <p:cNvSpPr>
            <a:spLocks noGrp="1"/>
          </p:cNvSpPr>
          <p:nvPr>
            <p:ph idx="1"/>
          </p:nvPr>
        </p:nvSpPr>
        <p:spPr>
          <a:xfrm>
            <a:off x="838200" y="2215165"/>
            <a:ext cx="10515600" cy="3961797"/>
          </a:xfrm>
        </p:spPr>
        <p:txBody>
          <a:bodyPr/>
          <a:lstStyle/>
          <a:p>
            <a:pPr marL="0" indent="0" algn="ctr">
              <a:buNone/>
            </a:pPr>
            <a:r>
              <a:rPr lang="ru-RU" dirty="0"/>
              <a:t>Скульптура посвящена герою известной сказки, автором которой является Алексей  Толстой. Установлена композиция в Самаре, в честь 130-й годовщины со дня рождения знаменитого писателя. Расположена возле городского литературного музея – раньше дом отчима Алексея Николаевича, в котором он провел свои детские годы. Образ был взят с Дмитрия </a:t>
            </a:r>
            <a:r>
              <a:rPr lang="ru-RU" dirty="0" err="1"/>
              <a:t>Иосифова</a:t>
            </a:r>
            <a:r>
              <a:rPr lang="ru-RU" dirty="0"/>
              <a:t>, снявшегося в одноименном кинофильме. Автор – скульптор С. </a:t>
            </a:r>
            <a:r>
              <a:rPr lang="ru-RU" dirty="0" err="1"/>
              <a:t>Корслян</a:t>
            </a:r>
            <a:r>
              <a:rPr lang="ru-RU" dirty="0"/>
              <a:t>.</a:t>
            </a:r>
          </a:p>
        </p:txBody>
      </p:sp>
    </p:spTree>
    <p:extLst>
      <p:ext uri="{BB962C8B-B14F-4D97-AF65-F5344CB8AC3E}">
        <p14:creationId xmlns:p14="http://schemas.microsoft.com/office/powerpoint/2010/main" val="3767438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669701"/>
            <a:ext cx="10515600" cy="1210614"/>
          </a:xfrm>
        </p:spPr>
        <p:txBody>
          <a:bodyPr/>
          <a:lstStyle/>
          <a:p>
            <a:pPr algn="ctr"/>
            <a:r>
              <a:rPr lang="ru-RU" dirty="0" smtClean="0"/>
              <a:t>19 вопрос</a:t>
            </a:r>
            <a:endParaRPr lang="ru-RU" dirty="0"/>
          </a:p>
        </p:txBody>
      </p:sp>
      <p:sp>
        <p:nvSpPr>
          <p:cNvPr id="3" name="Объект 2"/>
          <p:cNvSpPr>
            <a:spLocks noGrp="1"/>
          </p:cNvSpPr>
          <p:nvPr>
            <p:ph idx="1"/>
          </p:nvPr>
        </p:nvSpPr>
        <p:spPr>
          <a:xfrm>
            <a:off x="838200" y="2163651"/>
            <a:ext cx="10515600" cy="4013312"/>
          </a:xfrm>
        </p:spPr>
        <p:txBody>
          <a:bodyPr/>
          <a:lstStyle/>
          <a:p>
            <a:pPr marL="0" indent="0" algn="ctr">
              <a:buNone/>
            </a:pPr>
            <a:r>
              <a:rPr lang="ru-RU" dirty="0" smtClean="0"/>
              <a:t> </a:t>
            </a:r>
            <a:r>
              <a:rPr lang="ru-RU" dirty="0"/>
              <a:t>Это Монумент, который посвящен революционеру, крупному советскому политическому и партийному деятелю, и является знаковым для города. Открытие состоялось в 1938 г. на площади, вскоре переименованной. Композиция расположена перед театром оперы и балета. Высота – 12 м, из которых 5 м – это постамент и 7 м – скульптура В. В. Куйбышева. Авторы – архитектор Ной Троицкий и скульптор Матвей </a:t>
            </a:r>
            <a:r>
              <a:rPr lang="ru-RU" dirty="0" err="1"/>
              <a:t>Манизер</a:t>
            </a:r>
            <a:r>
              <a:rPr lang="ru-RU" dirty="0"/>
              <a:t>.</a:t>
            </a:r>
          </a:p>
          <a:p>
            <a:endParaRPr lang="ru-RU" dirty="0"/>
          </a:p>
        </p:txBody>
      </p:sp>
    </p:spTree>
    <p:extLst>
      <p:ext uri="{BB962C8B-B14F-4D97-AF65-F5344CB8AC3E}">
        <p14:creationId xmlns:p14="http://schemas.microsoft.com/office/powerpoint/2010/main" val="766011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643943"/>
            <a:ext cx="10515600" cy="1236371"/>
          </a:xfrm>
        </p:spPr>
        <p:txBody>
          <a:bodyPr/>
          <a:lstStyle/>
          <a:p>
            <a:pPr algn="ctr"/>
            <a:r>
              <a:rPr lang="ru-RU" dirty="0" smtClean="0"/>
              <a:t>20 вопрос</a:t>
            </a:r>
            <a:endParaRPr lang="ru-RU" dirty="0"/>
          </a:p>
        </p:txBody>
      </p:sp>
      <p:sp>
        <p:nvSpPr>
          <p:cNvPr id="3" name="Объект 2"/>
          <p:cNvSpPr>
            <a:spLocks noGrp="1"/>
          </p:cNvSpPr>
          <p:nvPr>
            <p:ph idx="1"/>
          </p:nvPr>
        </p:nvSpPr>
        <p:spPr>
          <a:xfrm>
            <a:off x="838200" y="2240923"/>
            <a:ext cx="10515600" cy="3936039"/>
          </a:xfrm>
        </p:spPr>
        <p:txBody>
          <a:bodyPr/>
          <a:lstStyle/>
          <a:p>
            <a:pPr marL="0" indent="0">
              <a:buNone/>
            </a:pPr>
            <a:r>
              <a:rPr lang="ru-RU" dirty="0"/>
              <a:t>Это еще один символ Самары. Представляет собой настоящую машину, которая была построена на авиационном заводе Куйбышева. Вначале, памятник был установлен перед проходной авиазавода, но в 1975 г, его перенесли на пересечение Московского шоссе и проспекта Кирова. Открытие было приурочено к празднованию 30-летия Победы в Великой Отечественной войне. Авторы – А. Моргун и </a:t>
            </a:r>
            <a:r>
              <a:rPr lang="ru-RU" dirty="0" err="1"/>
              <a:t>И</a:t>
            </a:r>
            <a:r>
              <a:rPr lang="ru-RU" dirty="0"/>
              <a:t>. Федоров.</a:t>
            </a:r>
          </a:p>
          <a:p>
            <a:pPr marL="0" indent="0">
              <a:buNone/>
            </a:pPr>
            <a:endParaRPr lang="ru-RU" dirty="0"/>
          </a:p>
        </p:txBody>
      </p:sp>
    </p:spTree>
    <p:extLst>
      <p:ext uri="{BB962C8B-B14F-4D97-AF65-F5344CB8AC3E}">
        <p14:creationId xmlns:p14="http://schemas.microsoft.com/office/powerpoint/2010/main" val="19492239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785611"/>
            <a:ext cx="10515600" cy="1352282"/>
          </a:xfrm>
        </p:spPr>
        <p:txBody>
          <a:bodyPr/>
          <a:lstStyle/>
          <a:p>
            <a:pPr algn="ctr"/>
            <a:r>
              <a:rPr lang="ru-RU" dirty="0" smtClean="0"/>
              <a:t>21 вопрос</a:t>
            </a:r>
            <a:endParaRPr lang="ru-RU" dirty="0"/>
          </a:p>
        </p:txBody>
      </p:sp>
      <p:sp>
        <p:nvSpPr>
          <p:cNvPr id="3" name="Объект 2"/>
          <p:cNvSpPr>
            <a:spLocks noGrp="1"/>
          </p:cNvSpPr>
          <p:nvPr>
            <p:ph idx="1"/>
          </p:nvPr>
        </p:nvSpPr>
        <p:spPr>
          <a:xfrm>
            <a:off x="838200" y="2614411"/>
            <a:ext cx="10515600" cy="3562552"/>
          </a:xfrm>
        </p:spPr>
        <p:txBody>
          <a:bodyPr/>
          <a:lstStyle/>
          <a:p>
            <a:pPr marL="0" indent="0">
              <a:buNone/>
            </a:pPr>
            <a:r>
              <a:rPr lang="ru-RU" dirty="0"/>
              <a:t>Открытие памятнику состоялось в 2005 г. Мероприятие было посвящено 150-й годовщине изобретения этому предмету. Композиция выполнена из бронзы, и находится на проходной самарской ГРЭС. Она включает в себя радиатор, над которым расположен подоконник с кошкой.. Автор – Николай </a:t>
            </a:r>
            <a:r>
              <a:rPr lang="ru-RU" dirty="0" err="1"/>
              <a:t>Куклев</a:t>
            </a:r>
            <a:r>
              <a:rPr lang="ru-RU" dirty="0"/>
              <a:t>.</a:t>
            </a:r>
            <a:endParaRPr lang="ru-RU" b="1" dirty="0"/>
          </a:p>
          <a:p>
            <a:endParaRPr lang="ru-RU" dirty="0"/>
          </a:p>
        </p:txBody>
      </p:sp>
    </p:spTree>
    <p:extLst>
      <p:ext uri="{BB962C8B-B14F-4D97-AF65-F5344CB8AC3E}">
        <p14:creationId xmlns:p14="http://schemas.microsoft.com/office/powerpoint/2010/main" val="37652703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591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1056068"/>
            <a:ext cx="10515600" cy="1094704"/>
          </a:xfrm>
        </p:spPr>
        <p:txBody>
          <a:bodyPr>
            <a:normAutofit/>
          </a:bodyPr>
          <a:lstStyle/>
          <a:p>
            <a:pPr algn="ctr"/>
            <a:r>
              <a:rPr lang="ru-RU" dirty="0" smtClean="0"/>
              <a:t>22 вопрос</a:t>
            </a:r>
            <a:endParaRPr lang="ru-RU" dirty="0"/>
          </a:p>
        </p:txBody>
      </p:sp>
      <p:sp>
        <p:nvSpPr>
          <p:cNvPr id="3" name="Объект 2"/>
          <p:cNvSpPr>
            <a:spLocks noGrp="1"/>
          </p:cNvSpPr>
          <p:nvPr>
            <p:ph idx="1"/>
          </p:nvPr>
        </p:nvSpPr>
        <p:spPr>
          <a:xfrm>
            <a:off x="838200" y="2331075"/>
            <a:ext cx="10515600" cy="3845887"/>
          </a:xfrm>
        </p:spPr>
        <p:txBody>
          <a:bodyPr/>
          <a:lstStyle/>
          <a:p>
            <a:pPr marL="0" indent="0">
              <a:buNone/>
            </a:pPr>
            <a:r>
              <a:rPr lang="ru-RU" b="1" dirty="0" smtClean="0"/>
              <a:t> </a:t>
            </a:r>
            <a:r>
              <a:rPr lang="ru-RU" dirty="0"/>
              <a:t>Монумент был установлен в 2001 г. Расположен на </a:t>
            </a:r>
            <a:r>
              <a:rPr lang="ru-RU" dirty="0" err="1"/>
              <a:t>Барбошиной</a:t>
            </a:r>
            <a:r>
              <a:rPr lang="ru-RU" dirty="0"/>
              <a:t> поляне, перед собором. Памятник представляет собой 2 фигуры святых, находящиеся по обе стороны 6-метрового креста. Внизу монумента лежит раскрытая книга. Высота фигур – 3,5 м, а общая масса вместе с постаментом составляет 40 тонн.</a:t>
            </a:r>
            <a:endParaRPr lang="ru-RU" b="1" dirty="0"/>
          </a:p>
          <a:p>
            <a:pPr marL="0" indent="0">
              <a:buNone/>
            </a:pPr>
            <a:endParaRPr lang="ru-RU" dirty="0"/>
          </a:p>
        </p:txBody>
      </p:sp>
    </p:spTree>
    <p:extLst>
      <p:ext uri="{BB962C8B-B14F-4D97-AF65-F5344CB8AC3E}">
        <p14:creationId xmlns:p14="http://schemas.microsoft.com/office/powerpoint/2010/main" val="27265622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656823"/>
            <a:ext cx="10515600" cy="1313645"/>
          </a:xfrm>
        </p:spPr>
        <p:txBody>
          <a:bodyPr/>
          <a:lstStyle/>
          <a:p>
            <a:pPr algn="ctr"/>
            <a:r>
              <a:rPr lang="ru-RU" dirty="0" smtClean="0"/>
              <a:t>23 вопрос</a:t>
            </a:r>
            <a:endParaRPr lang="ru-RU" dirty="0"/>
          </a:p>
        </p:txBody>
      </p:sp>
      <p:sp>
        <p:nvSpPr>
          <p:cNvPr id="3" name="Объект 2"/>
          <p:cNvSpPr>
            <a:spLocks noGrp="1"/>
          </p:cNvSpPr>
          <p:nvPr>
            <p:ph idx="1"/>
          </p:nvPr>
        </p:nvSpPr>
        <p:spPr>
          <a:xfrm>
            <a:off x="838200" y="2395469"/>
            <a:ext cx="10515600" cy="3781493"/>
          </a:xfrm>
        </p:spPr>
        <p:txBody>
          <a:bodyPr/>
          <a:lstStyle/>
          <a:p>
            <a:pPr marL="0" indent="0">
              <a:buNone/>
            </a:pPr>
            <a:r>
              <a:rPr lang="ru-RU" dirty="0"/>
              <a:t>Скульптурная композиция была установлена в Самаре в 2011 г, на площади Славы, в ходе реализации программы «В кругу семьи», созданной по инициативе Алексия II. Святые считаются покровителями любви, верности и семьи. Поэтому скульптурная композиция стала своеобразным символом крепкого брачного союза и семейного счастья. Автор проекта – скульптор Константин Чернявский.</a:t>
            </a:r>
          </a:p>
          <a:p>
            <a:pPr marL="0" indent="0">
              <a:buNone/>
            </a:pPr>
            <a:endParaRPr lang="ru-RU" dirty="0"/>
          </a:p>
        </p:txBody>
      </p:sp>
    </p:spTree>
    <p:extLst>
      <p:ext uri="{BB962C8B-B14F-4D97-AF65-F5344CB8AC3E}">
        <p14:creationId xmlns:p14="http://schemas.microsoft.com/office/powerpoint/2010/main" val="34063442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850005"/>
            <a:ext cx="10515600" cy="1017431"/>
          </a:xfrm>
        </p:spPr>
        <p:txBody>
          <a:bodyPr/>
          <a:lstStyle/>
          <a:p>
            <a:pPr algn="ctr"/>
            <a:r>
              <a:rPr lang="ru-RU" dirty="0" smtClean="0"/>
              <a:t>24 вопрос</a:t>
            </a:r>
            <a:endParaRPr lang="ru-RU" dirty="0"/>
          </a:p>
        </p:txBody>
      </p:sp>
      <p:sp>
        <p:nvSpPr>
          <p:cNvPr id="3" name="Объект 2"/>
          <p:cNvSpPr>
            <a:spLocks noGrp="1"/>
          </p:cNvSpPr>
          <p:nvPr>
            <p:ph idx="1"/>
          </p:nvPr>
        </p:nvSpPr>
        <p:spPr>
          <a:xfrm>
            <a:off x="838200" y="2485623"/>
            <a:ext cx="10515600" cy="3691340"/>
          </a:xfrm>
        </p:spPr>
        <p:txBody>
          <a:bodyPr/>
          <a:lstStyle/>
          <a:p>
            <a:pPr marL="0" indent="0" algn="ctr">
              <a:buNone/>
            </a:pPr>
            <a:r>
              <a:rPr lang="ru-RU" dirty="0" smtClean="0"/>
              <a:t>В </a:t>
            </a:r>
            <a:r>
              <a:rPr lang="ru-RU" dirty="0"/>
              <a:t>декабре 2014, в Самаре торжественно открыли новое мемориальное сооружение, посвященное воле, силе и мужеству советского народа, проявленное в годы Великой отечественной войны. Таким символом стал настоящая боевая машина (изготовленная в 1948 г), установленный на постаменте. Монумент расположен в новом микрорайоне – Крутые ключи, на пересечении двух улиц – Ивана Финютина и Маршала Устинова.</a:t>
            </a:r>
            <a:endParaRPr lang="ru-RU" b="1" dirty="0"/>
          </a:p>
          <a:p>
            <a:pPr marL="0" indent="0">
              <a:buNone/>
            </a:pPr>
            <a:endParaRPr lang="ru-RU" dirty="0"/>
          </a:p>
        </p:txBody>
      </p:sp>
    </p:spTree>
    <p:extLst>
      <p:ext uri="{BB962C8B-B14F-4D97-AF65-F5344CB8AC3E}">
        <p14:creationId xmlns:p14="http://schemas.microsoft.com/office/powerpoint/2010/main" val="24351577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31" y="-90153"/>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838200" y="721217"/>
            <a:ext cx="10515600" cy="1146220"/>
          </a:xfrm>
        </p:spPr>
        <p:txBody>
          <a:bodyPr/>
          <a:lstStyle/>
          <a:p>
            <a:pPr algn="ctr"/>
            <a:r>
              <a:rPr lang="ru-RU" dirty="0" smtClean="0"/>
              <a:t>25 вопрос</a:t>
            </a:r>
            <a:endParaRPr lang="ru-RU" dirty="0"/>
          </a:p>
        </p:txBody>
      </p:sp>
      <p:sp>
        <p:nvSpPr>
          <p:cNvPr id="3" name="Объект 2"/>
          <p:cNvSpPr>
            <a:spLocks noGrp="1"/>
          </p:cNvSpPr>
          <p:nvPr>
            <p:ph idx="1"/>
          </p:nvPr>
        </p:nvSpPr>
        <p:spPr>
          <a:xfrm>
            <a:off x="838200" y="2279561"/>
            <a:ext cx="10515600" cy="3897401"/>
          </a:xfrm>
        </p:spPr>
        <p:txBody>
          <a:bodyPr/>
          <a:lstStyle/>
          <a:p>
            <a:pPr marL="0" indent="0" algn="ctr">
              <a:buNone/>
            </a:pPr>
            <a:r>
              <a:rPr lang="ru-RU" dirty="0"/>
              <a:t>Расположен на Московском шоссе 15, и считается наиболее забавным и необычным. Композиция представляет собой обезьяну, которая сидит на мониторе и держит перед собой клавиатуру. По задумке авторов скульптуры, обезьяна должна символизировать гибкость ума, способного без проблем постигать инновационные технологии. Считается покровителем системных администраторов и всех пользователей всемирной паутины.</a:t>
            </a:r>
            <a:endParaRPr lang="ru-RU" b="1" dirty="0"/>
          </a:p>
          <a:p>
            <a:pPr marL="0" indent="0" algn="ctr">
              <a:buNone/>
            </a:pPr>
            <a:endParaRPr lang="ru-RU" dirty="0"/>
          </a:p>
        </p:txBody>
      </p:sp>
    </p:spTree>
    <p:extLst>
      <p:ext uri="{BB962C8B-B14F-4D97-AF65-F5344CB8AC3E}">
        <p14:creationId xmlns:p14="http://schemas.microsoft.com/office/powerpoint/2010/main" val="27308813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фон для презентации: 13 тыс изображений найдено в Яндекс.Картинках |  Шаблоны power point, Рисунки лягушек, Презента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79549" y="366623"/>
            <a:ext cx="11269014" cy="5940088"/>
          </a:xfrm>
          <a:prstGeom prst="rect">
            <a:avLst/>
          </a:prstGeom>
          <a:noFill/>
        </p:spPr>
        <p:txBody>
          <a:bodyPr wrap="square" rtlCol="0">
            <a:spAutoFit/>
          </a:bodyPr>
          <a:lstStyle/>
          <a:p>
            <a:r>
              <a:rPr lang="ru-RU" sz="3200" b="1" dirty="0" smtClean="0"/>
              <a:t>         Ответы:</a:t>
            </a:r>
          </a:p>
          <a:p>
            <a:r>
              <a:rPr lang="ru-RU" sz="1200" dirty="0"/>
              <a:t>1. </a:t>
            </a:r>
            <a:r>
              <a:rPr lang="ru-RU" sz="1200" dirty="0" smtClean="0"/>
              <a:t>Село Ширяево</a:t>
            </a:r>
            <a:endParaRPr lang="ru-RU" sz="1200" dirty="0"/>
          </a:p>
          <a:p>
            <a:r>
              <a:rPr lang="ru-RU" sz="1200" dirty="0" smtClean="0"/>
              <a:t>2</a:t>
            </a:r>
            <a:r>
              <a:rPr lang="ru-RU" sz="1200" dirty="0"/>
              <a:t>. «Капитанская дочка» и «</a:t>
            </a:r>
            <a:r>
              <a:rPr lang="ru-RU" sz="1200" dirty="0" smtClean="0"/>
              <a:t>Пугачёв»</a:t>
            </a:r>
          </a:p>
          <a:p>
            <a:r>
              <a:rPr lang="ru-RU" sz="1200" dirty="0"/>
              <a:t>3. Парк им. </a:t>
            </a:r>
            <a:r>
              <a:rPr lang="ru-RU" sz="1200" dirty="0" err="1" smtClean="0"/>
              <a:t>Ю.А.Гагарина</a:t>
            </a:r>
            <a:endParaRPr lang="ru-RU" sz="1200" dirty="0" smtClean="0"/>
          </a:p>
          <a:p>
            <a:r>
              <a:rPr lang="ru-RU" sz="1200" dirty="0"/>
              <a:t>4. </a:t>
            </a:r>
            <a:r>
              <a:rPr lang="ru-RU" sz="1200" dirty="0" smtClean="0"/>
              <a:t>Театр кукол</a:t>
            </a:r>
          </a:p>
          <a:p>
            <a:r>
              <a:rPr lang="ru-RU" sz="1200" dirty="0"/>
              <a:t>5. Ботанический сад </a:t>
            </a:r>
          </a:p>
          <a:p>
            <a:r>
              <a:rPr lang="ru-RU" sz="1200" dirty="0"/>
              <a:t>6. Детская картинная галерея</a:t>
            </a:r>
          </a:p>
          <a:p>
            <a:r>
              <a:rPr lang="ru-RU" sz="1200" dirty="0"/>
              <a:t>7. С Саратовской, Ульяновской, Оренбургской областями и Республикой Татарстан</a:t>
            </a:r>
          </a:p>
          <a:p>
            <a:r>
              <a:rPr lang="ru-RU" sz="1200" dirty="0"/>
              <a:t>8. Лисица – умное, хитрое, лукавое животное, как и Волга. Самарская лука – единственное место, где Волга «хитрит» – делает излучину, поэтому и талисманом было решено сделать хитрое животное, проживающее в этих краях». Поэтому лисицу и выбрали в качестве талисмана </a:t>
            </a:r>
          </a:p>
          <a:p>
            <a:r>
              <a:rPr lang="ru-RU" sz="1200" dirty="0"/>
              <a:t>9. Волга обманула Жигули и убежала к Каспию</a:t>
            </a:r>
          </a:p>
          <a:p>
            <a:r>
              <a:rPr lang="ru-RU" sz="1200" dirty="0"/>
              <a:t>10. Бункер Сталина</a:t>
            </a:r>
          </a:p>
          <a:p>
            <a:r>
              <a:rPr lang="ru-RU" sz="1200" dirty="0"/>
              <a:t>11. Грушинский фестиваль </a:t>
            </a:r>
          </a:p>
          <a:p>
            <a:r>
              <a:rPr lang="ru-RU" sz="1200" dirty="0"/>
              <a:t>12. Набережная </a:t>
            </a:r>
          </a:p>
          <a:p>
            <a:r>
              <a:rPr lang="ru-RU" sz="1200" dirty="0"/>
              <a:t>13. Монумент Славы</a:t>
            </a:r>
          </a:p>
          <a:p>
            <a:r>
              <a:rPr lang="ru-RU" sz="1200" dirty="0"/>
              <a:t>14. «Бурлаки на Волге»</a:t>
            </a:r>
          </a:p>
          <a:p>
            <a:r>
              <a:rPr lang="ru-RU" sz="1200" dirty="0"/>
              <a:t>15. Памятник князю Г. О. Засекину</a:t>
            </a:r>
          </a:p>
          <a:p>
            <a:r>
              <a:rPr lang="ru-RU" sz="1200" dirty="0"/>
              <a:t>16. Ладья</a:t>
            </a:r>
          </a:p>
          <a:p>
            <a:r>
              <a:rPr lang="ru-RU" sz="1200" dirty="0"/>
              <a:t>17. Дядя Степа- милиционер.</a:t>
            </a:r>
          </a:p>
          <a:p>
            <a:r>
              <a:rPr lang="ru-RU" sz="1200" dirty="0"/>
              <a:t>18. Буратино </a:t>
            </a:r>
          </a:p>
          <a:p>
            <a:r>
              <a:rPr lang="ru-RU" sz="1200" dirty="0"/>
              <a:t>19. </a:t>
            </a:r>
            <a:r>
              <a:rPr lang="ru-RU" sz="1200" dirty="0" smtClean="0"/>
              <a:t>Монумент </a:t>
            </a:r>
            <a:r>
              <a:rPr lang="ru-RU" sz="1200" dirty="0"/>
              <a:t>Валериану Владимировичу Куйбышев</a:t>
            </a:r>
          </a:p>
          <a:p>
            <a:r>
              <a:rPr lang="ru-RU" sz="1200" dirty="0"/>
              <a:t>20. Штурмовик Ил-2</a:t>
            </a:r>
          </a:p>
          <a:p>
            <a:r>
              <a:rPr lang="ru-RU" sz="1200" dirty="0"/>
              <a:t>21. Памятник отопительной батарее</a:t>
            </a:r>
          </a:p>
          <a:p>
            <a:r>
              <a:rPr lang="ru-RU" sz="1200" dirty="0"/>
              <a:t>22. Памятник Кириллу и </a:t>
            </a:r>
            <a:r>
              <a:rPr lang="ru-RU" sz="1200" dirty="0" err="1"/>
              <a:t>Мефодию</a:t>
            </a:r>
            <a:endParaRPr lang="ru-RU" sz="1200" dirty="0"/>
          </a:p>
          <a:p>
            <a:r>
              <a:rPr lang="ru-RU" sz="1200" dirty="0"/>
              <a:t>23. Памятник Петру и </a:t>
            </a:r>
            <a:r>
              <a:rPr lang="ru-RU" sz="1200" dirty="0" err="1"/>
              <a:t>Февронии</a:t>
            </a:r>
            <a:endParaRPr lang="ru-RU" sz="1200" dirty="0"/>
          </a:p>
          <a:p>
            <a:r>
              <a:rPr lang="ru-RU" sz="1200" dirty="0"/>
              <a:t>24. Монумент боевой славы «Танк Т-34»</a:t>
            </a:r>
          </a:p>
          <a:p>
            <a:r>
              <a:rPr lang="ru-RU" sz="1200" dirty="0"/>
              <a:t>25. Памятник пользователю </a:t>
            </a:r>
            <a:r>
              <a:rPr lang="ru-RU" sz="1200" dirty="0" smtClean="0"/>
              <a:t>интернета.</a:t>
            </a:r>
            <a:endParaRPr lang="ru-RU" sz="1200" dirty="0"/>
          </a:p>
          <a:p>
            <a:endParaRPr lang="ru-RU" dirty="0"/>
          </a:p>
          <a:p>
            <a:endParaRPr lang="ru-RU" dirty="0"/>
          </a:p>
        </p:txBody>
      </p:sp>
    </p:spTree>
    <p:extLst>
      <p:ext uri="{BB962C8B-B14F-4D97-AF65-F5344CB8AC3E}">
        <p14:creationId xmlns:p14="http://schemas.microsoft.com/office/powerpoint/2010/main" val="201249251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1795</Words>
  <Application>Microsoft Office PowerPoint</Application>
  <PresentationFormat>Произвольный</PresentationFormat>
  <Paragraphs>98</Paragraphs>
  <Slides>27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Тема Office</vt:lpstr>
      <vt:lpstr>Викторина  «Знатоки Самарского края»</vt:lpstr>
      <vt:lpstr>1 вопрос</vt:lpstr>
      <vt:lpstr>2 вопрос</vt:lpstr>
      <vt:lpstr>3 вопрос</vt:lpstr>
      <vt:lpstr>4 вопрос</vt:lpstr>
      <vt:lpstr>5 вопрос</vt:lpstr>
      <vt:lpstr>6 вопрос</vt:lpstr>
      <vt:lpstr>7 вопрос</vt:lpstr>
      <vt:lpstr>8 вопрос</vt:lpstr>
      <vt:lpstr>9 вопрос</vt:lpstr>
      <vt:lpstr>10 вопрос</vt:lpstr>
      <vt:lpstr>11 вопрос</vt:lpstr>
      <vt:lpstr>12 вопрос</vt:lpstr>
      <vt:lpstr>13 вопрос</vt:lpstr>
      <vt:lpstr>14 вопрос</vt:lpstr>
      <vt:lpstr>15 вопрос</vt:lpstr>
      <vt:lpstr>16 вопрос</vt:lpstr>
      <vt:lpstr>17 вопрос</vt:lpstr>
      <vt:lpstr>18 вопрос</vt:lpstr>
      <vt:lpstr>19 вопрос</vt:lpstr>
      <vt:lpstr>20 вопрос</vt:lpstr>
      <vt:lpstr>21 вопрос</vt:lpstr>
      <vt:lpstr>22 вопрос</vt:lpstr>
      <vt:lpstr>23 вопрос</vt:lpstr>
      <vt:lpstr>24 вопрос</vt:lpstr>
      <vt:lpstr>25 вопрос</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Викторина  «Знатоки Самарского края»</dc:title>
  <dc:creator>User</dc:creator>
  <cp:lastModifiedBy>user</cp:lastModifiedBy>
  <cp:revision>9</cp:revision>
  <dcterms:created xsi:type="dcterms:W3CDTF">2020-10-21T10:42:38Z</dcterms:created>
  <dcterms:modified xsi:type="dcterms:W3CDTF">2021-06-03T12:11:04Z</dcterms:modified>
  <cp:contentStatus/>
</cp:coreProperties>
</file>