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2" r:id="rId3"/>
    <p:sldId id="264" r:id="rId4"/>
    <p:sldId id="263" r:id="rId5"/>
    <p:sldId id="266" r:id="rId6"/>
    <p:sldId id="265" r:id="rId7"/>
    <p:sldId id="267" r:id="rId8"/>
    <p:sldId id="268" r:id="rId9"/>
    <p:sldId id="269" r:id="rId10"/>
    <p:sldId id="270" r:id="rId11"/>
    <p:sldId id="272" r:id="rId12"/>
    <p:sldId id="271" r:id="rId13"/>
    <p:sldId id="273" r:id="rId14"/>
    <p:sldId id="260" r:id="rId15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0" autoAdjust="0"/>
    <p:restoredTop sz="84604" autoAdjust="0"/>
  </p:normalViewPr>
  <p:slideViewPr>
    <p:cSldViewPr>
      <p:cViewPr>
        <p:scale>
          <a:sx n="89" d="100"/>
          <a:sy n="89" d="100"/>
        </p:scale>
        <p:origin x="-1152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/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4293096"/>
            <a:ext cx="6408712" cy="1080120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37431B8-E7BC-40D9-B2B3-757A5431247C}"/>
              </a:ext>
            </a:extLst>
          </p:cNvPr>
          <p:cNvSpPr/>
          <p:nvPr/>
        </p:nvSpPr>
        <p:spPr>
          <a:xfrm>
            <a:off x="1341435" y="3933056"/>
            <a:ext cx="64611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Лэпбук</a:t>
            </a:r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b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«Нижний Новгород»</a:t>
            </a:r>
          </a:p>
        </p:txBody>
      </p:sp>
      <p:pic>
        <p:nvPicPr>
          <p:cNvPr id="1026" name="Picture 2" descr="Нижний Новгород">
            <a:extLst>
              <a:ext uri="{FF2B5EF4-FFF2-40B4-BE49-F238E27FC236}">
                <a16:creationId xmlns:a16="http://schemas.microsoft.com/office/drawing/2014/main" xmlns="" id="{2359F288-3AB5-49F7-BE39-F83326AFF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4879">
            <a:off x="120766" y="628372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остопримечательности Нижнего Новгорода">
            <a:extLst>
              <a:ext uri="{FF2B5EF4-FFF2-40B4-BE49-F238E27FC236}">
                <a16:creationId xmlns:a16="http://schemas.microsoft.com/office/drawing/2014/main" xmlns="" id="{A215C1B0-573B-4A3F-BA11-D0EAA6167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0351">
            <a:off x="5866032" y="713889"/>
            <a:ext cx="3095523" cy="16831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0470A04-FC6D-48D4-9801-D3083F728B48}"/>
              </a:ext>
            </a:extLst>
          </p:cNvPr>
          <p:cNvSpPr/>
          <p:nvPr/>
        </p:nvSpPr>
        <p:spPr>
          <a:xfrm>
            <a:off x="-5246770" y="5687382"/>
            <a:ext cx="19801229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  <p:pic>
        <p:nvPicPr>
          <p:cNvPr id="1030" name="Picture 6" descr="Один день в Нижнем Новгороде: какие достопримечательности обязательно  посмотреть? &gt; Огромная страна Россия">
            <a:extLst>
              <a:ext uri="{FF2B5EF4-FFF2-40B4-BE49-F238E27FC236}">
                <a16:creationId xmlns:a16="http://schemas.microsoft.com/office/drawing/2014/main" xmlns="" id="{59922441-1DDD-4D63-B03D-0D59BC709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7308">
            <a:off x="70582" y="2667133"/>
            <a:ext cx="2600325" cy="1752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расивый Нижний Новгород — Сообщество «DRIVE2 город Горький» на DRIVE2">
            <a:extLst>
              <a:ext uri="{FF2B5EF4-FFF2-40B4-BE49-F238E27FC236}">
                <a16:creationId xmlns:a16="http://schemas.microsoft.com/office/drawing/2014/main" xmlns="" id="{C41B2B59-C257-43A7-85BE-0C89D130F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7572">
            <a:off x="6355905" y="2884018"/>
            <a:ext cx="2520279" cy="1685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69C1FE4-B992-4F4D-A49B-DDF0A31BF640}"/>
              </a:ext>
            </a:extLst>
          </p:cNvPr>
          <p:cNvSpPr/>
          <p:nvPr/>
        </p:nvSpPr>
        <p:spPr>
          <a:xfrm>
            <a:off x="2813887" y="188640"/>
            <a:ext cx="35162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Гимназия № 136, </a:t>
            </a:r>
            <a:r>
              <a:rPr lang="ru-RU" sz="200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г.Н.Новгород</a:t>
            </a:r>
            <a:endParaRPr lang="ru-RU" sz="20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5564271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Авторы: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Ученик 8 «А» класса Водопьянов Артур, куратор: учитель английского языка Комарова А.П.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4B4C5C4-2277-4654-8C54-F522906714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58054" y="2401063"/>
            <a:ext cx="4464496" cy="3348372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88840"/>
            <a:ext cx="5112568" cy="4320480"/>
          </a:xfrm>
        </p:spPr>
        <p:txBody>
          <a:bodyPr>
            <a:normAutofit fontScale="77500" lnSpcReduction="20000"/>
          </a:bodyPr>
          <a:lstStyle/>
          <a:p>
            <a:r>
              <a:rPr lang="ru-RU" sz="3000" b="1" dirty="0">
                <a:solidFill>
                  <a:srgbClr val="FFC000"/>
                </a:solidFill>
              </a:rPr>
              <a:t>Цель:</a:t>
            </a:r>
            <a:r>
              <a:rPr lang="ru-RU" sz="3000" b="1" i="0" dirty="0">
                <a:solidFill>
                  <a:srgbClr val="FFC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формирование у детей </a:t>
            </a:r>
          </a:p>
          <a:p>
            <a:pPr marL="0" indent="0">
              <a:buNone/>
            </a:pP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основ  патриотизма и чувства</a:t>
            </a:r>
          </a:p>
          <a:p>
            <a:pPr marL="0" indent="0">
              <a:buNone/>
            </a:pP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сопричастности к культурно-</a:t>
            </a:r>
          </a:p>
          <a:p>
            <a:pPr marL="0" indent="0">
              <a:buNone/>
            </a:pP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историческому наследию </a:t>
            </a:r>
          </a:p>
          <a:p>
            <a:pPr marL="0" indent="0">
              <a:buNone/>
            </a:pP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города Нижнего Новгорода</a:t>
            </a:r>
            <a:endParaRPr lang="ru-RU" sz="2200" dirty="0"/>
          </a:p>
          <a:p>
            <a:r>
              <a:rPr lang="ru-RU" sz="3000" b="1" dirty="0">
                <a:solidFill>
                  <a:srgbClr val="FFC000"/>
                </a:solidFill>
              </a:rPr>
              <a:t>Задачи:</a:t>
            </a:r>
            <a:r>
              <a:rPr lang="en-US" sz="3000" b="1" dirty="0">
                <a:solidFill>
                  <a:srgbClr val="FFC000"/>
                </a:solidFill>
              </a:rPr>
              <a:t> </a:t>
            </a:r>
            <a:endParaRPr lang="ru-RU" sz="3000" b="1" dirty="0">
              <a:solidFill>
                <a:srgbClr val="FFC000"/>
              </a:solidFill>
            </a:endParaRPr>
          </a:p>
          <a:p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Расширять представления детей </a:t>
            </a:r>
            <a:r>
              <a:rPr lang="ru-RU" sz="2200" dirty="0">
                <a:solidFill>
                  <a:srgbClr val="111111"/>
                </a:solidFill>
                <a:latin typeface="Arial" panose="020B0604020202020204" pitchFamily="34" charset="0"/>
              </a:rPr>
              <a:t>о Нижнем Новгороде, </a:t>
            </a:r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его культурно-исторических достопримечательностях,  архитектурном облике.</a:t>
            </a:r>
          </a:p>
          <a:p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Развивать познавательную активность, коммуникативные способности, мышление. </a:t>
            </a:r>
          </a:p>
          <a:p>
            <a:r>
              <a:rPr lang="ru-RU" sz="22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Воспитывать чувство гордости за свою малую родину, ее достижения и культурное наследие.</a:t>
            </a:r>
          </a:p>
          <a:p>
            <a:r>
              <a:rPr lang="ru-RU" sz="2600" b="1" dirty="0">
                <a:solidFill>
                  <a:srgbClr val="FFC000"/>
                </a:solidFill>
                <a:latin typeface="Arial" panose="020B0604020202020204" pitchFamily="34" charset="0"/>
              </a:rPr>
              <a:t>Возраст детей: </a:t>
            </a:r>
            <a:r>
              <a:rPr lang="ru-RU" sz="2200" dirty="0" smtClean="0">
                <a:solidFill>
                  <a:srgbClr val="111111"/>
                </a:solidFill>
                <a:latin typeface="Arial" panose="020B0604020202020204" pitchFamily="34" charset="0"/>
              </a:rPr>
              <a:t>7-9 </a:t>
            </a:r>
            <a:r>
              <a:rPr lang="ru-RU" sz="2200" dirty="0">
                <a:solidFill>
                  <a:srgbClr val="111111"/>
                </a:solidFill>
                <a:latin typeface="Arial" panose="020B0604020202020204" pitchFamily="34" charset="0"/>
              </a:rPr>
              <a:t>лет</a:t>
            </a:r>
            <a:endParaRPr lang="ru-RU" sz="2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C07AAE0-3D84-4BB0-998A-C46967F92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20255"/>
            <a:ext cx="6552728" cy="4914546"/>
          </a:xfrm>
          <a:ln w="38100">
            <a:solidFill>
              <a:srgbClr val="FFC000"/>
            </a:solidFill>
          </a:ln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09E03F0-EDCB-4317-A29F-2956F627B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Лэпбук «Нижний Новгород»</a:t>
            </a:r>
          </a:p>
        </p:txBody>
      </p:sp>
    </p:spTree>
    <p:extLst>
      <p:ext uri="{BB962C8B-B14F-4D97-AF65-F5344CB8AC3E}">
        <p14:creationId xmlns:p14="http://schemas.microsoft.com/office/powerpoint/2010/main" val="992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7428AB2A-F100-40C4-B096-BCD5F5B36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988840"/>
            <a:ext cx="3672408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FFC000"/>
                </a:solidFill>
                <a:effectLst/>
                <a:latin typeface="Arial" panose="020B0604020202020204" pitchFamily="34" charset="0"/>
              </a:rPr>
              <a:t>Лэпбук 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FFC000"/>
                </a:solidFill>
                <a:effectLst/>
                <a:latin typeface="Arial" panose="020B0604020202020204" pitchFamily="34" charset="0"/>
              </a:rPr>
              <a:t>«Нижний Новгород» </a:t>
            </a:r>
          </a:p>
          <a:p>
            <a:pPr marL="0" indent="0">
              <a:buNone/>
            </a:pPr>
            <a:r>
              <a:rPr lang="ru-RU" sz="26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представляет собой тематическую интерактивную папку-раскладушку из дидактических заданий и игр по теме: </a:t>
            </a:r>
            <a:r>
              <a:rPr lang="ru-RU" sz="260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Нижний Новгород</a:t>
            </a:r>
          </a:p>
          <a:p>
            <a:endParaRPr lang="ru-RU" dirty="0"/>
          </a:p>
        </p:txBody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4037870F-89F4-4A49-BF6A-71C3E79F0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136048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95531D5-4D5B-4EEE-B11A-17067B65E8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515" y="1988840"/>
            <a:ext cx="4812563" cy="3609422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36896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4">
            <a:extLst>
              <a:ext uri="{FF2B5EF4-FFF2-40B4-BE49-F238E27FC236}">
                <a16:creationId xmlns:a16="http://schemas.microsoft.com/office/drawing/2014/main" xmlns="" id="{2D393811-D38D-4C60-A6AC-7ECD6EFEE7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3312367" cy="2484275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5" name="Заголовок 2">
            <a:extLst>
              <a:ext uri="{FF2B5EF4-FFF2-40B4-BE49-F238E27FC236}">
                <a16:creationId xmlns:a16="http://schemas.microsoft.com/office/drawing/2014/main" xmlns="" id="{C53EEE00-CD35-417E-A9B8-117008BE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136048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EE24FF4-9C0B-4B2C-9211-B7B6FCCD7D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057" y="4450799"/>
            <a:ext cx="2915816" cy="218686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873B1D0-0E1E-44C7-8245-149705262A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3" y="4434587"/>
            <a:ext cx="2915816" cy="218686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C0474C2-6809-4A3C-9989-FE1716542F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454" y="1712946"/>
            <a:ext cx="3472018" cy="2604014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FA97542-4518-488C-AA3D-8054EC537A3F}"/>
              </a:ext>
            </a:extLst>
          </p:cNvPr>
          <p:cNvSpPr txBox="1"/>
          <p:nvPr/>
        </p:nvSpPr>
        <p:spPr>
          <a:xfrm>
            <a:off x="3506899" y="4498723"/>
            <a:ext cx="2217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Развороты </a:t>
            </a:r>
            <a:endParaRPr lang="ru-RU" dirty="0" smtClean="0">
              <a:solidFill>
                <a:srgbClr val="0070C0"/>
              </a:solidFill>
            </a:endParaRPr>
          </a:p>
          <a:p>
            <a:pPr algn="ctr"/>
            <a:r>
              <a:rPr lang="ru-RU" dirty="0" err="1" smtClean="0">
                <a:solidFill>
                  <a:srgbClr val="0070C0"/>
                </a:solidFill>
              </a:rPr>
              <a:t>лэпбука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«Нижний Новгород»</a:t>
            </a:r>
          </a:p>
        </p:txBody>
      </p:sp>
    </p:spTree>
    <p:extLst>
      <p:ext uri="{BB962C8B-B14F-4D97-AF65-F5344CB8AC3E}">
        <p14:creationId xmlns:p14="http://schemas.microsoft.com/office/powerpoint/2010/main" val="245588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A5C1F9C6-1A05-43E7-BAA4-AC0B6E0E7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44824"/>
            <a:ext cx="5759449" cy="4319587"/>
          </a:xfrm>
          <a:ln w="38100">
            <a:solidFill>
              <a:srgbClr val="FFC00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242418F-03E2-4E1B-8197-661C5DABB7AC}"/>
              </a:ext>
            </a:extLst>
          </p:cNvPr>
          <p:cNvSpPr txBox="1"/>
          <p:nvPr/>
        </p:nvSpPr>
        <p:spPr>
          <a:xfrm>
            <a:off x="323528" y="2060848"/>
            <a:ext cx="288032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70C0"/>
                </a:solidFill>
                <a:latin typeface="+mj-lt"/>
              </a:rPr>
              <a:t>Стихи о Нижнем Новгороде</a:t>
            </a:r>
          </a:p>
          <a:p>
            <a:r>
              <a:rPr lang="ru-RU" sz="2800" b="0" i="0" dirty="0">
                <a:solidFill>
                  <a:srgbClr val="111111"/>
                </a:solidFill>
                <a:effectLst/>
                <a:latin typeface="+mj-lt"/>
              </a:rPr>
              <a:t>Читаем стихи о </a:t>
            </a:r>
            <a:r>
              <a:rPr lang="ru-RU" sz="2800" b="1" i="0" dirty="0">
                <a:solidFill>
                  <a:srgbClr val="111111"/>
                </a:solidFill>
                <a:effectLst/>
                <a:latin typeface="+mj-lt"/>
              </a:rPr>
              <a:t>Нижнем Новгороде</a:t>
            </a:r>
            <a:r>
              <a:rPr lang="ru-RU" sz="2800" dirty="0">
                <a:solidFill>
                  <a:srgbClr val="111111"/>
                </a:solidFill>
                <a:latin typeface="+mj-lt"/>
              </a:rPr>
              <a:t> обсуждаем и </a:t>
            </a:r>
            <a:r>
              <a:rPr lang="ru-RU" sz="2800" b="0" i="0" dirty="0">
                <a:solidFill>
                  <a:srgbClr val="111111"/>
                </a:solidFill>
                <a:effectLst/>
                <a:latin typeface="+mj-lt"/>
              </a:rPr>
              <a:t> пересказываем  запомнившиеся моменты.</a:t>
            </a:r>
            <a:endParaRPr lang="ru-RU" sz="2800" dirty="0">
              <a:latin typeface="+mj-lt"/>
            </a:endParaRPr>
          </a:p>
          <a:p>
            <a:endParaRPr lang="ru-RU" sz="2000" dirty="0"/>
          </a:p>
          <a:p>
            <a:r>
              <a:rPr lang="ru-RU" sz="3200" dirty="0"/>
              <a:t> </a:t>
            </a:r>
          </a:p>
        </p:txBody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xmlns="" id="{667CADED-9743-4BB4-A23E-ED083E9A5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136048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</p:spTree>
    <p:extLst>
      <p:ext uri="{BB962C8B-B14F-4D97-AF65-F5344CB8AC3E}">
        <p14:creationId xmlns:p14="http://schemas.microsoft.com/office/powerpoint/2010/main" val="192498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8E1AA7C7-B5E3-4257-9F7C-26EE7B385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4140" y="2456781"/>
            <a:ext cx="4319587" cy="3239690"/>
          </a:xfrm>
          <a:ln w="38100">
            <a:solidFill>
              <a:srgbClr val="FFC000"/>
            </a:solidFill>
          </a:ln>
        </p:spPr>
      </p:pic>
      <p:sp>
        <p:nvSpPr>
          <p:cNvPr id="10" name="Заголовок 2">
            <a:extLst>
              <a:ext uri="{FF2B5EF4-FFF2-40B4-BE49-F238E27FC236}">
                <a16:creationId xmlns:a16="http://schemas.microsoft.com/office/drawing/2014/main" xmlns="" id="{7B701A68-7DBC-4703-94F7-05923B862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928911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FA83280-03C8-4B9A-A34C-9187182F2EB4}"/>
              </a:ext>
            </a:extLst>
          </p:cNvPr>
          <p:cNvSpPr txBox="1"/>
          <p:nvPr/>
        </p:nvSpPr>
        <p:spPr>
          <a:xfrm>
            <a:off x="179513" y="1772816"/>
            <a:ext cx="453650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Игра «Заколдованный город»</a:t>
            </a:r>
          </a:p>
          <a:p>
            <a:endParaRPr lang="ru-RU" b="0" i="0" dirty="0">
              <a:solidFill>
                <a:srgbClr val="FFC000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Закрепление представлений о достопримечательностях </a:t>
            </a:r>
            <a:r>
              <a:rPr lang="ru-RU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Нижнего Новгорода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развитие связной речи, восприятия. </a:t>
            </a:r>
          </a:p>
          <a:p>
            <a:endParaRPr lang="ru-RU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Из набора иллюстраций архитектурных и скульптурных достопримечательностей города ребенку предлагается выбрать одну и найти ее силуэт, а потом рассказать об объекте.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687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75DC727-C52C-4489-86C7-A3D9FC667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16061" y="2444780"/>
            <a:ext cx="4799640" cy="3599730"/>
          </a:xfrm>
          <a:ln w="38100">
            <a:solidFill>
              <a:srgbClr val="92D05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E12F023-19A7-473E-AD70-58EF4EE1A268}"/>
              </a:ext>
            </a:extLst>
          </p:cNvPr>
          <p:cNvSpPr txBox="1"/>
          <p:nvPr/>
        </p:nvSpPr>
        <p:spPr>
          <a:xfrm>
            <a:off x="611560" y="1988840"/>
            <a:ext cx="359973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70C0"/>
                </a:solidFill>
                <a:latin typeface="+mj-lt"/>
              </a:rPr>
              <a:t>Иллюстрации «Мосты нашего города»</a:t>
            </a:r>
          </a:p>
          <a:p>
            <a:r>
              <a:rPr lang="ru-RU" sz="2400" dirty="0">
                <a:latin typeface="+mj-lt"/>
              </a:rPr>
              <a:t>Узнаем сколько мостов в Нижнем Новгороде. Рассматриваем иллюстрации с мостами Нижнего Новгорода и рассказываем о них.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xmlns="" id="{BFA4EED7-62D0-4A66-8FC6-00592F609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136048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</p:spTree>
    <p:extLst>
      <p:ext uri="{BB962C8B-B14F-4D97-AF65-F5344CB8AC3E}">
        <p14:creationId xmlns:p14="http://schemas.microsoft.com/office/powerpoint/2010/main" val="412298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B7B2A82-350B-4B2D-8536-1D8C9EAF14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11871" y="2300684"/>
            <a:ext cx="4031555" cy="3023666"/>
          </a:xfrm>
          <a:ln w="38100">
            <a:solidFill>
              <a:srgbClr val="00B05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226921D-0FFD-4C56-8846-E16B8264A6A9}"/>
              </a:ext>
            </a:extLst>
          </p:cNvPr>
          <p:cNvSpPr txBox="1"/>
          <p:nvPr/>
        </p:nvSpPr>
        <p:spPr>
          <a:xfrm>
            <a:off x="45157" y="2264973"/>
            <a:ext cx="291091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Цель:</a:t>
            </a:r>
          </a:p>
          <a:p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Закрепление представлений о достопримечательностях </a:t>
            </a:r>
            <a:r>
              <a:rPr lang="ru-RU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Нижнего Новгорода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, развитие связной речи. Из набора иллюстраций архитектурных и скульптурных достопримечательностей города ребенку предлагается выбрать одну и рассказать об объекте. </a:t>
            </a: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E164E6F-2B14-4CFA-ADBE-6BCC6773C5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3844" y="3074387"/>
            <a:ext cx="4031556" cy="302366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10" name="Заголовок 2">
            <a:extLst>
              <a:ext uri="{FF2B5EF4-FFF2-40B4-BE49-F238E27FC236}">
                <a16:creationId xmlns:a16="http://schemas.microsoft.com/office/drawing/2014/main" xmlns="" id="{3CE54C76-FE93-4C16-A1AF-D644DF8D1F4F}"/>
              </a:ext>
            </a:extLst>
          </p:cNvPr>
          <p:cNvSpPr txBox="1">
            <a:spLocks/>
          </p:cNvSpPr>
          <p:nvPr/>
        </p:nvSpPr>
        <p:spPr>
          <a:xfrm>
            <a:off x="2339975" y="123825"/>
            <a:ext cx="6553200" cy="136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dirty="0" err="1"/>
              <a:t>Лэпбук</a:t>
            </a:r>
            <a:r>
              <a:rPr lang="ru-RU" dirty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8DABCF-BB49-4A5F-8B58-3EE8F195D9BE}"/>
              </a:ext>
            </a:extLst>
          </p:cNvPr>
          <p:cNvSpPr txBox="1"/>
          <p:nvPr/>
        </p:nvSpPr>
        <p:spPr>
          <a:xfrm>
            <a:off x="2915815" y="5958292"/>
            <a:ext cx="33841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Знакомые места нашего </a:t>
            </a: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</a:rPr>
              <a:t>района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ABF742B-6E57-445B-8E05-B17CE190099C}"/>
              </a:ext>
            </a:extLst>
          </p:cNvPr>
          <p:cNvSpPr txBox="1"/>
          <p:nvPr/>
        </p:nvSpPr>
        <p:spPr>
          <a:xfrm>
            <a:off x="6133617" y="1764312"/>
            <a:ext cx="35111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Достопримечательности </a:t>
            </a:r>
          </a:p>
          <a:p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Нижнего </a:t>
            </a: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</a:rPr>
              <a:t>Новгорода 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0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6F0A3FF-3668-4901-8920-C3922E255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7724" y="2634142"/>
            <a:ext cx="3744416" cy="2808312"/>
          </a:xfrm>
          <a:ln w="38100">
            <a:solidFill>
              <a:srgbClr val="00B050"/>
            </a:solidFill>
          </a:ln>
        </p:spPr>
      </p:pic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A0735DB7-7674-431B-B7F4-E006CC76ADB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91680" y="123199"/>
            <a:ext cx="4284476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dirty="0" err="1"/>
              <a:t>Лэпбук</a:t>
            </a:r>
            <a:r>
              <a:rPr lang="ru-RU" sz="3600" dirty="0"/>
              <a:t>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/>
              <a:t>«Нижний Новгород»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D153AA5-0622-48CC-9BE5-26B67BA89F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9795" y="737009"/>
            <a:ext cx="3810884" cy="2858163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814FCBD-4832-48EF-9CE5-C01E88F9A600}"/>
              </a:ext>
            </a:extLst>
          </p:cNvPr>
          <p:cNvSpPr txBox="1"/>
          <p:nvPr/>
        </p:nvSpPr>
        <p:spPr>
          <a:xfrm>
            <a:off x="194673" y="1870216"/>
            <a:ext cx="218734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Игра  «Найди пару».</a:t>
            </a:r>
          </a:p>
          <a:p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З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акрепляем знания о промышленных предприятиях Нижнего Новгорода. Дети подбирают пару: промышленное предприятие и продукт который оно производят.</a:t>
            </a:r>
            <a:endParaRPr lang="ru-RU" b="0" i="1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 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A46A2C7-7AB6-4B96-B33A-E79338A60D54}"/>
              </a:ext>
            </a:extLst>
          </p:cNvPr>
          <p:cNvSpPr txBox="1"/>
          <p:nvPr/>
        </p:nvSpPr>
        <p:spPr>
          <a:xfrm>
            <a:off x="5580112" y="4178540"/>
            <a:ext cx="343168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Художественные промыслы.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закрепляем знания о народных промыслах Нижегородского края, учим узнавать и называть их. Дети сортируют картинки по принадлежности к тому или иному промыслу, называют его.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49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88CB4E04-0A40-4FCF-B5DF-4886EA011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9644" y="2335332"/>
            <a:ext cx="3924064" cy="2943048"/>
          </a:xfrm>
          <a:ln w="38100">
            <a:solidFill>
              <a:srgbClr val="FFC000"/>
            </a:solidFill>
          </a:ln>
        </p:spPr>
      </p:pic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1E3825BB-9098-4D2D-8489-7ED576073B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35696" y="44624"/>
            <a:ext cx="6553200" cy="136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dirty="0" err="1"/>
              <a:t>Лэпбук</a:t>
            </a:r>
            <a:r>
              <a:rPr lang="ru-RU" sz="3600" dirty="0"/>
              <a:t>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/>
              <a:t>«Нижний Новгород»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25298B8-3998-4FEC-8233-33FBCCE3F9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9494" y="2983404"/>
            <a:ext cx="3924064" cy="2943048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A4DCE6A-EE05-4A5C-9028-74B14A9AEEAA}"/>
              </a:ext>
            </a:extLst>
          </p:cNvPr>
          <p:cNvSpPr txBox="1"/>
          <p:nvPr/>
        </p:nvSpPr>
        <p:spPr>
          <a:xfrm>
            <a:off x="3466583" y="2173506"/>
            <a:ext cx="23542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Изучаем достопримечательности родного города и развиваем мышление, восприятие, внимание, упражняемся в счете.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C26C4F1-D96C-4F48-8043-65A1F09F3DAE}"/>
              </a:ext>
            </a:extLst>
          </p:cNvPr>
          <p:cNvSpPr txBox="1"/>
          <p:nvPr/>
        </p:nvSpPr>
        <p:spPr>
          <a:xfrm>
            <a:off x="556530" y="198884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Игра «Собери </a:t>
            </a:r>
            <a:r>
              <a:rPr lang="ru-RU" dirty="0" err="1">
                <a:solidFill>
                  <a:srgbClr val="0070C0"/>
                </a:solidFill>
              </a:rPr>
              <a:t>пазл</a:t>
            </a:r>
            <a:r>
              <a:rPr lang="ru-RU" dirty="0">
                <a:solidFill>
                  <a:srgbClr val="0070C0"/>
                </a:solidFill>
              </a:rPr>
              <a:t>»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D908523-5BA2-4F1F-87B3-14BE40DE68B6}"/>
              </a:ext>
            </a:extLst>
          </p:cNvPr>
          <p:cNvSpPr txBox="1"/>
          <p:nvPr/>
        </p:nvSpPr>
        <p:spPr>
          <a:xfrm>
            <a:off x="5820868" y="5890897"/>
            <a:ext cx="2982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C000"/>
                </a:solidFill>
              </a:rPr>
              <a:t>Игра «Собери по цифрам»</a:t>
            </a:r>
          </a:p>
        </p:txBody>
      </p:sp>
    </p:spTree>
    <p:extLst>
      <p:ext uri="{BB962C8B-B14F-4D97-AF65-F5344CB8AC3E}">
        <p14:creationId xmlns:p14="http://schemas.microsoft.com/office/powerpoint/2010/main" val="408052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BB22B67-9D4C-4481-94BA-C53517544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36185" y="836623"/>
            <a:ext cx="4031736" cy="3023802"/>
          </a:xfrm>
          <a:ln w="38100">
            <a:solidFill>
              <a:srgbClr val="00B050"/>
            </a:solidFill>
          </a:ln>
        </p:spPr>
      </p:pic>
      <p:sp>
        <p:nvSpPr>
          <p:cNvPr id="6" name="Заголовок 2">
            <a:extLst>
              <a:ext uri="{FF2B5EF4-FFF2-40B4-BE49-F238E27FC236}">
                <a16:creationId xmlns:a16="http://schemas.microsoft.com/office/drawing/2014/main" xmlns="" id="{FB87C640-4B10-4289-8F38-3AB2EA97C0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63688" y="188640"/>
            <a:ext cx="6553200" cy="136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dirty="0" err="1"/>
              <a:t>Лэпбук</a:t>
            </a:r>
            <a:r>
              <a:rPr lang="ru-RU" sz="3600" dirty="0"/>
              <a:t>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ru-RU" sz="3600" dirty="0"/>
              <a:t>«Нижний Новгород»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9E50ACD-B73A-4430-97CB-21057986A8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31892" y="2645913"/>
            <a:ext cx="4104457" cy="3078343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04E7EA9-7C43-4071-B2B6-0C14A6F0E43E}"/>
              </a:ext>
            </a:extLst>
          </p:cNvPr>
          <p:cNvSpPr txBox="1"/>
          <p:nvPr/>
        </p:nvSpPr>
        <p:spPr>
          <a:xfrm>
            <a:off x="6157596" y="4581128"/>
            <a:ext cx="2588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Схема </a:t>
            </a:r>
          </a:p>
          <a:p>
            <a:r>
              <a:rPr lang="ru-RU" dirty="0">
                <a:solidFill>
                  <a:srgbClr val="0070C0"/>
                </a:solidFill>
              </a:rPr>
              <a:t>Нижегородского кремля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9AF2A4F-6023-4737-B525-863AE1A331A1}"/>
              </a:ext>
            </a:extLst>
          </p:cNvPr>
          <p:cNvSpPr txBox="1"/>
          <p:nvPr/>
        </p:nvSpPr>
        <p:spPr>
          <a:xfrm>
            <a:off x="120299" y="1712998"/>
            <a:ext cx="256622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«Башни Нижегородского кремля» </a:t>
            </a:r>
          </a:p>
          <a:p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Знакомим с башнями Нижегородского кремля, с их историей. Воспитатель вместе с детьми рассматривает картинки с изображением башен, рассказывает исторические факты про них. Предлагает детям рассказать об услышанном.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08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E4D0D869-D4F9-4FC2-A501-2155A7201D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3527" y="1916832"/>
            <a:ext cx="4800534" cy="3600400"/>
          </a:xfrm>
          <a:ln w="38100">
            <a:solidFill>
              <a:srgbClr val="FFC000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75FB396-E04D-4D6A-BE5E-7834154601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85824" y="2873914"/>
            <a:ext cx="4200271" cy="3150203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8" name="Заголовок 2">
            <a:extLst>
              <a:ext uri="{FF2B5EF4-FFF2-40B4-BE49-F238E27FC236}">
                <a16:creationId xmlns:a16="http://schemas.microsoft.com/office/drawing/2014/main" xmlns="" id="{5ABD7FE4-E582-4549-B785-5F4173A8F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975" y="123825"/>
            <a:ext cx="6553200" cy="136048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Лэпбук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«Нижний Новгород»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13AFCC5-79FE-47D1-8C71-7D53375096E5}"/>
              </a:ext>
            </a:extLst>
          </p:cNvPr>
          <p:cNvSpPr txBox="1"/>
          <p:nvPr/>
        </p:nvSpPr>
        <p:spPr>
          <a:xfrm>
            <a:off x="203391" y="5765086"/>
            <a:ext cx="50664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Игра-</a:t>
            </a:r>
            <a:r>
              <a:rPr lang="ru-RU" dirty="0" err="1">
                <a:solidFill>
                  <a:srgbClr val="0070C0"/>
                </a:solidFill>
              </a:rPr>
              <a:t>ходилка</a:t>
            </a:r>
            <a:r>
              <a:rPr lang="ru-RU" dirty="0">
                <a:solidFill>
                  <a:srgbClr val="0070C0"/>
                </a:solidFill>
              </a:rPr>
              <a:t> «Прогулка по Нижнему Новгороду</a:t>
            </a:r>
            <a:r>
              <a:rPr lang="ru-RU" dirty="0" smtClean="0">
                <a:solidFill>
                  <a:srgbClr val="0070C0"/>
                </a:solidFill>
              </a:rPr>
              <a:t>»</a:t>
            </a:r>
          </a:p>
          <a:p>
            <a:r>
              <a:rPr lang="ru-RU" dirty="0" smtClean="0">
                <a:solidFill>
                  <a:srgbClr val="04374A"/>
                </a:solidFill>
              </a:rPr>
              <a:t> </a:t>
            </a:r>
            <a:endParaRPr lang="ru-RU" dirty="0">
              <a:solidFill>
                <a:srgbClr val="04374A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042E2B3-15DF-42EE-A66B-B8F54ED5414C}"/>
              </a:ext>
            </a:extLst>
          </p:cNvPr>
          <p:cNvSpPr txBox="1"/>
          <p:nvPr/>
        </p:nvSpPr>
        <p:spPr>
          <a:xfrm>
            <a:off x="5610858" y="1844824"/>
            <a:ext cx="3416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Карта «Нижегородской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117259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8525246-8758-4334-9F79-2619D64F7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ru-RU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Лэпбук «Нижний Новгород»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- отличный способ для закрепления знаний о родном городе у детей </a:t>
            </a:r>
            <a:r>
              <a:rPr lang="ru-RU" b="0" i="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7-9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лет. </a:t>
            </a:r>
          </a:p>
          <a:p>
            <a:r>
              <a:rPr lang="ru-RU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Лэпбук «Нижний Новгород»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-может использоваться в любое удобное время.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 Ребенок просто открывает </a:t>
            </a:r>
            <a:r>
              <a:rPr lang="ru-RU" dirty="0" err="1">
                <a:solidFill>
                  <a:srgbClr val="111111"/>
                </a:solidFill>
                <a:latin typeface="Arial" panose="020B0604020202020204" pitchFamily="34" charset="0"/>
              </a:rPr>
              <a:t>лэпбук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и с радостью повторяет пройденное.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ru-RU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Лэпбук  «Нижний Новгород» </a:t>
            </a:r>
            <a:r>
              <a:rPr lang="ru-RU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хорошо подойдет для занятий в группах, где одновременно будут заняты несколько детей. Можно выбрать задания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под силу каждому.</a:t>
            </a:r>
          </a:p>
          <a:p>
            <a:pPr algn="l"/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Лэпбук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</a:rPr>
              <a:t> «Нижний Новгород» </a:t>
            </a:r>
            <a:r>
              <a:rPr lang="ru-RU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развивает познавательные способности и коммуникативные навыки детей. И это просто интересно! </a:t>
            </a:r>
          </a:p>
          <a:p>
            <a:pPr algn="l"/>
            <a:endParaRPr lang="ru-RU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Наш </a:t>
            </a:r>
            <a:r>
              <a:rPr lang="ru-RU" b="0" i="0" dirty="0" err="1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лэпбук</a:t>
            </a:r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 «Нижний Новгород» обеспечит эмоциональные</a:t>
            </a:r>
            <a:r>
              <a:rPr lang="ru-RU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, яркие и увлекательные занятия!</a:t>
            </a:r>
          </a:p>
          <a:p>
            <a:endParaRPr lang="ru-RU" dirty="0"/>
          </a:p>
        </p:txBody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xmlns="" id="{5ABD7FE4-E582-4549-B785-5F4173A8F5FF}"/>
              </a:ext>
            </a:extLst>
          </p:cNvPr>
          <p:cNvSpPr txBox="1">
            <a:spLocks/>
          </p:cNvSpPr>
          <p:nvPr/>
        </p:nvSpPr>
        <p:spPr>
          <a:xfrm>
            <a:off x="2339975" y="123825"/>
            <a:ext cx="6553200" cy="136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dirty="0" err="1" smtClean="0"/>
              <a:t>Лэпбук</a:t>
            </a:r>
            <a:r>
              <a:rPr lang="ru-RU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«Нижний Новгород»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43ca333327d8a82cb6281ce7685cef9d5d44cd5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285</Words>
  <Application>Microsoft Office PowerPoint</Application>
  <PresentationFormat>Экран (4:3)</PresentationFormat>
  <Paragraphs>75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Лэпбук  «Нижний Новгород»</vt:lpstr>
      <vt:lpstr>Лэпбук «Нижний Новгород»</vt:lpstr>
      <vt:lpstr>Лэпбук  «Нижний Новгород»</vt:lpstr>
      <vt:lpstr>Лэпбук  «Нижний Новгород»</vt:lpstr>
      <vt:lpstr>Лэпбук  «Нижний Новгород»</vt:lpstr>
      <vt:lpstr>Лэпбук  «Нижний Новгород»</vt:lpstr>
      <vt:lpstr>Лэпбук  «Нижний Новгород»</vt:lpstr>
      <vt:lpstr>Презентация PowerPoint</vt:lpstr>
      <vt:lpstr>Лэпбук  «Нижний Новгород»</vt:lpstr>
      <vt:lpstr>Лэпбук  «Нижний Новгород»</vt:lpstr>
      <vt:lpstr>Лэпбук  «Нижний Новгород»</vt:lpstr>
      <vt:lpstr>Лэпбук  «Нижний Новгород»</vt:lpstr>
      <vt:lpstr> 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Чтение с удовольствием</dc:title>
  <dc:creator>obstinate</dc:creator>
  <dc:description>Шаблон презентации с сайта https://presentation-creation.ru/</dc:description>
  <cp:lastModifiedBy>Пользователь Windows</cp:lastModifiedBy>
  <cp:revision>330</cp:revision>
  <dcterms:created xsi:type="dcterms:W3CDTF">2018-02-25T09:09:03Z</dcterms:created>
  <dcterms:modified xsi:type="dcterms:W3CDTF">2021-09-07T07:59:27Z</dcterms:modified>
</cp:coreProperties>
</file>