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58" r:id="rId5"/>
    <p:sldId id="267" r:id="rId6"/>
    <p:sldId id="259" r:id="rId7"/>
    <p:sldId id="260" r:id="rId8"/>
    <p:sldId id="262" r:id="rId9"/>
    <p:sldId id="263" r:id="rId10"/>
    <p:sldId id="264" r:id="rId11"/>
    <p:sldId id="265" r:id="rId12"/>
    <p:sldId id="266" r:id="rId13"/>
    <p:sldId id="268" r:id="rId14"/>
    <p:sldId id="269"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78"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A33B25A-8133-4589-9AD8-FE4447A6030B}" type="datetimeFigureOut">
              <a:rPr lang="ru-RU" smtClean="0"/>
              <a:t>14.11.2020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174460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33B25A-8133-4589-9AD8-FE4447A6030B}" type="datetimeFigureOut">
              <a:rPr lang="ru-RU" smtClean="0"/>
              <a:t>14.11.2020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2748743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A33B25A-8133-4589-9AD8-FE4447A6030B}" type="datetimeFigureOut">
              <a:rPr lang="ru-RU" smtClean="0"/>
              <a:t>14.11.2020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2570188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A33B25A-8133-4589-9AD8-FE4447A6030B}" type="datetimeFigureOut">
              <a:rPr lang="ru-RU" smtClean="0"/>
              <a:t>14.11.2020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1147303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A33B25A-8133-4589-9AD8-FE4447A6030B}" type="datetimeFigureOut">
              <a:rPr lang="ru-RU" smtClean="0"/>
              <a:t>14.11.2020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3553539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A33B25A-8133-4589-9AD8-FE4447A6030B}" type="datetimeFigureOut">
              <a:rPr lang="ru-RU" smtClean="0"/>
              <a:t>14.11.2020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2427533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A33B25A-8133-4589-9AD8-FE4447A6030B}" type="datetimeFigureOut">
              <a:rPr lang="ru-RU" smtClean="0"/>
              <a:t>14.11.2020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1290686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A33B25A-8133-4589-9AD8-FE4447A6030B}" type="datetimeFigureOut">
              <a:rPr lang="ru-RU" smtClean="0"/>
              <a:t>14.11.2020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606994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A33B25A-8133-4589-9AD8-FE4447A6030B}" type="datetimeFigureOut">
              <a:rPr lang="ru-RU" smtClean="0"/>
              <a:t>14.11.2020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864645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33B25A-8133-4589-9AD8-FE4447A6030B}" type="datetimeFigureOut">
              <a:rPr lang="ru-RU" smtClean="0"/>
              <a:t>14.11.2020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467223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33B25A-8133-4589-9AD8-FE4447A6030B}" type="datetimeFigureOut">
              <a:rPr lang="ru-RU" smtClean="0"/>
              <a:t>14.11.2020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C29067-6C50-41F6-80DB-CE5A54731604}" type="slidenum">
              <a:rPr lang="ru-RU" smtClean="0"/>
              <a:t>‹#›</a:t>
            </a:fld>
            <a:endParaRPr lang="ru-RU"/>
          </a:p>
        </p:txBody>
      </p:sp>
    </p:spTree>
    <p:extLst>
      <p:ext uri="{BB962C8B-B14F-4D97-AF65-F5344CB8AC3E}">
        <p14:creationId xmlns:p14="http://schemas.microsoft.com/office/powerpoint/2010/main" val="1024081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33B25A-8133-4589-9AD8-FE4447A6030B}" type="datetimeFigureOut">
              <a:rPr lang="ru-RU" smtClean="0"/>
              <a:t>14.11.2020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C29067-6C50-41F6-80DB-CE5A54731604}" type="slidenum">
              <a:rPr lang="ru-RU" smtClean="0"/>
              <a:t>‹#›</a:t>
            </a:fld>
            <a:endParaRPr lang="ru-RU"/>
          </a:p>
        </p:txBody>
      </p:sp>
    </p:spTree>
    <p:extLst>
      <p:ext uri="{BB962C8B-B14F-4D97-AF65-F5344CB8AC3E}">
        <p14:creationId xmlns:p14="http://schemas.microsoft.com/office/powerpoint/2010/main" val="2057395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1640" y="203201"/>
            <a:ext cx="8424101" cy="707886"/>
          </a:xfrm>
          <a:prstGeom prst="rect">
            <a:avLst/>
          </a:prstGeom>
          <a:noFill/>
        </p:spPr>
        <p:txBody>
          <a:bodyPr wrap="none" rtlCol="0">
            <a:spAutoFit/>
          </a:bodyPr>
          <a:lstStyle/>
          <a:p>
            <a:r>
              <a:rPr lang="ru-RU" sz="4000" dirty="0" smtClean="0">
                <a:solidFill>
                  <a:schemeClr val="bg1"/>
                </a:solidFill>
                <a:latin typeface="Arial Black" panose="020B0A04020102020204" pitchFamily="34" charset="0"/>
              </a:rPr>
              <a:t>ПРАВОВАЯ  ЗАЩИТА ДЕТЕЙ</a:t>
            </a:r>
            <a:endParaRPr lang="ru-RU" sz="4000" dirty="0">
              <a:solidFill>
                <a:schemeClr val="bg1"/>
              </a:solidFill>
              <a:latin typeface="Arial Black" panose="020B0A04020102020204" pitchFamily="34" charset="0"/>
            </a:endParaRPr>
          </a:p>
        </p:txBody>
      </p:sp>
      <p:sp>
        <p:nvSpPr>
          <p:cNvPr id="3" name="TextBox 2"/>
          <p:cNvSpPr txBox="1"/>
          <p:nvPr/>
        </p:nvSpPr>
        <p:spPr>
          <a:xfrm>
            <a:off x="3039299" y="2956135"/>
            <a:ext cx="2808782" cy="1354217"/>
          </a:xfrm>
          <a:prstGeom prst="rect">
            <a:avLst/>
          </a:prstGeom>
          <a:noFill/>
        </p:spPr>
        <p:txBody>
          <a:bodyPr wrap="none" rtlCol="0">
            <a:spAutoFit/>
          </a:bodyPr>
          <a:lstStyle/>
          <a:p>
            <a:pPr algn="ctr"/>
            <a:r>
              <a:rPr lang="ru-RU" sz="3200" b="1" dirty="0" smtClean="0">
                <a:ln w="6600">
                  <a:solidFill>
                    <a:schemeClr val="accent2"/>
                  </a:solidFill>
                  <a:prstDash val="solid"/>
                </a:ln>
                <a:solidFill>
                  <a:srgbClr val="FF0000"/>
                </a:solidFill>
                <a:effectLst>
                  <a:glow rad="101600">
                    <a:schemeClr val="accent2">
                      <a:satMod val="175000"/>
                      <a:alpha val="40000"/>
                    </a:schemeClr>
                  </a:glow>
                  <a:outerShdw dist="38100" dir="2700000" algn="tl" rotWithShape="0">
                    <a:schemeClr val="accent2"/>
                  </a:outerShdw>
                </a:effectLst>
                <a:latin typeface="Arial Black" panose="020B0A04020102020204" pitchFamily="34" charset="0"/>
              </a:rPr>
              <a:t>20 НОЯБРЯ</a:t>
            </a:r>
          </a:p>
          <a:p>
            <a:pPr algn="ctr"/>
            <a:r>
              <a:rPr lang="ru-RU" sz="3200" b="1" dirty="0" smtClean="0">
                <a:ln w="6600">
                  <a:solidFill>
                    <a:schemeClr val="accent2"/>
                  </a:solidFill>
                  <a:prstDash val="solid"/>
                </a:ln>
                <a:solidFill>
                  <a:srgbClr val="FF0000"/>
                </a:solidFill>
                <a:effectLst>
                  <a:glow rad="101600">
                    <a:schemeClr val="accent2">
                      <a:satMod val="175000"/>
                      <a:alpha val="40000"/>
                    </a:schemeClr>
                  </a:glow>
                  <a:outerShdw dist="38100" dir="2700000" algn="tl" rotWithShape="0">
                    <a:schemeClr val="accent2"/>
                  </a:outerShdw>
                </a:effectLst>
                <a:latin typeface="Arial Black" panose="020B0A04020102020204" pitchFamily="34" charset="0"/>
              </a:rPr>
              <a:t> 2020</a:t>
            </a:r>
          </a:p>
          <a:p>
            <a:endParaRPr lang="ru-RU" dirty="0"/>
          </a:p>
        </p:txBody>
      </p:sp>
      <p:sp>
        <p:nvSpPr>
          <p:cNvPr id="4" name="TextBox 3"/>
          <p:cNvSpPr txBox="1"/>
          <p:nvPr/>
        </p:nvSpPr>
        <p:spPr>
          <a:xfrm>
            <a:off x="231640" y="901006"/>
            <a:ext cx="11511485" cy="1754326"/>
          </a:xfrm>
          <a:prstGeom prst="rect">
            <a:avLst/>
          </a:prstGeom>
          <a:noFill/>
        </p:spPr>
        <p:txBody>
          <a:bodyPr wrap="none" rtlCol="0">
            <a:spAutoFit/>
          </a:bodyPr>
          <a:lstStyle/>
          <a:p>
            <a:pPr algn="ctr"/>
            <a:r>
              <a:rPr lang="ru-RU"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Black" panose="020B0A04020102020204" pitchFamily="34" charset="0"/>
              </a:rPr>
              <a:t>ВСЕРОССИЙСКИЙ </a:t>
            </a:r>
          </a:p>
          <a:p>
            <a:pPr algn="ctr"/>
            <a:r>
              <a:rPr lang="ru-RU"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Black" panose="020B0A04020102020204" pitchFamily="34" charset="0"/>
              </a:rPr>
              <a:t>ДЕНЬ ЗАЩИТЫ ПРАВ ДЕТЕЙ</a:t>
            </a:r>
            <a:endParaRPr lang="ru-RU"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Black" panose="020B0A04020102020204" pitchFamily="34" charset="0"/>
            </a:endParaRPr>
          </a:p>
        </p:txBody>
      </p:sp>
      <p:sp>
        <p:nvSpPr>
          <p:cNvPr id="5" name="TextBox 4"/>
          <p:cNvSpPr txBox="1"/>
          <p:nvPr/>
        </p:nvSpPr>
        <p:spPr>
          <a:xfrm>
            <a:off x="9644634" y="5965373"/>
            <a:ext cx="2198038" cy="400110"/>
          </a:xfrm>
          <a:prstGeom prst="rect">
            <a:avLst/>
          </a:prstGeom>
          <a:noFill/>
        </p:spPr>
        <p:txBody>
          <a:bodyPr wrap="none" rtlCol="0">
            <a:spAutoFit/>
          </a:bodyPr>
          <a:lstStyle/>
          <a:p>
            <a:r>
              <a:rPr lang="ru-RU" sz="2000" dirty="0" smtClean="0">
                <a:ln w="0"/>
                <a:solidFill>
                  <a:schemeClr val="accent1"/>
                </a:solidFill>
                <a:effectLst>
                  <a:outerShdw blurRad="38100" dist="25400" dir="5400000" algn="ctr" rotWithShape="0">
                    <a:srgbClr val="6E747A">
                      <a:alpha val="43000"/>
                    </a:srgbClr>
                  </a:outerShdw>
                </a:effectLst>
                <a:latin typeface="Arial Black" panose="020B0A04020102020204" pitchFamily="34" charset="0"/>
              </a:rPr>
              <a:t>Кнышова В.П.</a:t>
            </a:r>
            <a:endParaRPr lang="ru-RU" sz="2000" dirty="0">
              <a:ln w="0"/>
              <a:solidFill>
                <a:schemeClr val="accent1"/>
              </a:solidFill>
              <a:effectLst>
                <a:outerShdw blurRad="38100" dist="25400" dir="5400000" algn="ctr" rotWithShape="0">
                  <a:srgbClr val="6E747A">
                    <a:alpha val="43000"/>
                  </a:srgbClr>
                </a:outerShdw>
              </a:effectLst>
              <a:latin typeface="Arial Black" panose="020B0A04020102020204" pitchFamily="34" charset="0"/>
            </a:endParaRPr>
          </a:p>
        </p:txBody>
      </p:sp>
      <p:cxnSp>
        <p:nvCxnSpPr>
          <p:cNvPr id="7" name="Прямая соединительная линия 6"/>
          <p:cNvCxnSpPr/>
          <p:nvPr/>
        </p:nvCxnSpPr>
        <p:spPr>
          <a:xfrm>
            <a:off x="406400" y="6647543"/>
            <a:ext cx="11382962" cy="0"/>
          </a:xfrm>
          <a:prstGeom prst="line">
            <a:avLst/>
          </a:prstGeom>
          <a:ln w="1016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35369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1982" t="4183" r="2509" b="4227"/>
          <a:stretch/>
        </p:blipFill>
        <p:spPr>
          <a:xfrm>
            <a:off x="478971" y="333827"/>
            <a:ext cx="11220323" cy="6052457"/>
          </a:xfrm>
          <a:prstGeom prst="rect">
            <a:avLst/>
          </a:prstGeom>
          <a:solidFill>
            <a:srgbClr val="FFFFFF">
              <a:shade val="85000"/>
            </a:srgbClr>
          </a:solidFill>
          <a:ln w="190500" cap="rnd">
            <a:solidFill>
              <a:schemeClr val="accent1"/>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4509656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1211" y="121484"/>
            <a:ext cx="8914675" cy="65374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01468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523" y="156140"/>
            <a:ext cx="9843588" cy="5767728"/>
          </a:xfrm>
          <a:prstGeom prst="rect">
            <a:avLst/>
          </a:prstGeom>
          <a:ln>
            <a:noFill/>
          </a:ln>
          <a:effectLst>
            <a:softEdge rad="112500"/>
          </a:effectLst>
        </p:spPr>
      </p:pic>
      <p:sp>
        <p:nvSpPr>
          <p:cNvPr id="3" name="TextBox 2"/>
          <p:cNvSpPr txBox="1"/>
          <p:nvPr/>
        </p:nvSpPr>
        <p:spPr>
          <a:xfrm>
            <a:off x="4552692" y="566056"/>
            <a:ext cx="5926622" cy="1323439"/>
          </a:xfrm>
          <a:prstGeom prst="rect">
            <a:avLst/>
          </a:prstGeom>
          <a:noFill/>
        </p:spPr>
        <p:txBody>
          <a:bodyPr wrap="none" rtlCol="0">
            <a:spAutoFit/>
          </a:bodyPr>
          <a:lstStyle/>
          <a:p>
            <a:pPr algn="r"/>
            <a:r>
              <a:rPr lang="ru-RU" sz="4000" dirty="0" smtClean="0">
                <a:solidFill>
                  <a:schemeClr val="accent4"/>
                </a:solidFill>
                <a:latin typeface="Arial Black" panose="020B0A04020102020204" pitchFamily="34" charset="0"/>
              </a:rPr>
              <a:t>МИАСС, </a:t>
            </a:r>
          </a:p>
          <a:p>
            <a:pPr algn="r"/>
            <a:r>
              <a:rPr lang="ru-RU" sz="4000" dirty="0" smtClean="0">
                <a:solidFill>
                  <a:schemeClr val="accent4"/>
                </a:solidFill>
                <a:latin typeface="Arial Black" panose="020B0A04020102020204" pitchFamily="34" charset="0"/>
              </a:rPr>
              <a:t> ул. Ак. Павлова, 32</a:t>
            </a:r>
            <a:endParaRPr lang="ru-RU" sz="4000" dirty="0">
              <a:solidFill>
                <a:schemeClr val="accent4"/>
              </a:solidFill>
              <a:latin typeface="Arial Black" panose="020B0A04020102020204" pitchFamily="34" charset="0"/>
            </a:endParaRPr>
          </a:p>
        </p:txBody>
      </p:sp>
      <p:cxnSp>
        <p:nvCxnSpPr>
          <p:cNvPr id="5" name="Прямая со стрелкой 4"/>
          <p:cNvCxnSpPr/>
          <p:nvPr/>
        </p:nvCxnSpPr>
        <p:spPr>
          <a:xfrm flipH="1">
            <a:off x="3879700" y="1981780"/>
            <a:ext cx="4399279" cy="2116447"/>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594782" y="4729111"/>
            <a:ext cx="6848350" cy="707886"/>
          </a:xfrm>
          <a:prstGeom prst="rect">
            <a:avLst/>
          </a:prstGeom>
          <a:ln w="38100">
            <a:solidFill>
              <a:srgbClr val="002060"/>
            </a:solidFill>
          </a:ln>
        </p:spPr>
        <p:style>
          <a:lnRef idx="3">
            <a:schemeClr val="lt1"/>
          </a:lnRef>
          <a:fillRef idx="1">
            <a:schemeClr val="accent5"/>
          </a:fillRef>
          <a:effectRef idx="1">
            <a:schemeClr val="accent5"/>
          </a:effectRef>
          <a:fontRef idx="minor">
            <a:schemeClr val="lt1"/>
          </a:fontRef>
        </p:style>
        <p:txBody>
          <a:bodyPr wrap="none" rtlCol="0">
            <a:spAutoFit/>
          </a:bodyPr>
          <a:lstStyle/>
          <a:p>
            <a:r>
              <a:rPr lang="ru-RU" sz="4000" dirty="0" smtClean="0">
                <a:latin typeface="Arial Black" panose="020B0A04020102020204" pitchFamily="34" charset="0"/>
              </a:rPr>
              <a:t>+7 – 351 – 356 – 64 – 88 </a:t>
            </a:r>
            <a:endParaRPr lang="ru-RU" sz="4000" dirty="0">
              <a:latin typeface="Arial Black" panose="020B0A04020102020204" pitchFamily="34" charset="0"/>
            </a:endParaRPr>
          </a:p>
        </p:txBody>
      </p:sp>
      <p:sp>
        <p:nvSpPr>
          <p:cNvPr id="9" name="Прямоугольник 8"/>
          <p:cNvSpPr/>
          <p:nvPr/>
        </p:nvSpPr>
        <p:spPr>
          <a:xfrm>
            <a:off x="3575441" y="4421335"/>
            <a:ext cx="977251" cy="1323439"/>
          </a:xfrm>
          <a:prstGeom prst="rect">
            <a:avLst/>
          </a:prstGeom>
        </p:spPr>
        <p:txBody>
          <a:bodyPr wrap="square">
            <a:spAutoFit/>
          </a:bodyPr>
          <a:lstStyle/>
          <a:p>
            <a:r>
              <a:rPr lang="ru-RU" sz="8000" dirty="0" smtClean="0">
                <a:solidFill>
                  <a:srgbClr val="002060"/>
                </a:solidFill>
                <a:effectLst/>
                <a:latin typeface="Webdings" panose="05030102010509060703" pitchFamily="18" charset="2"/>
                <a:ea typeface="Calibri" panose="020F0502020204030204" pitchFamily="34" charset="0"/>
                <a:cs typeface="Times New Roman" panose="02020603050405020304" pitchFamily="18" charset="0"/>
              </a:rPr>
              <a:t>É</a:t>
            </a:r>
            <a:endParaRPr lang="ru-RU" sz="8000" dirty="0">
              <a:solidFill>
                <a:srgbClr val="002060"/>
              </a:solidFill>
            </a:endParaRPr>
          </a:p>
        </p:txBody>
      </p:sp>
    </p:spTree>
    <p:extLst>
      <p:ext uri="{BB962C8B-B14F-4D97-AF65-F5344CB8AC3E}">
        <p14:creationId xmlns:p14="http://schemas.microsoft.com/office/powerpoint/2010/main" val="18534931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t="17032" b="7645"/>
          <a:stretch/>
        </p:blipFill>
        <p:spPr>
          <a:xfrm>
            <a:off x="1523999" y="624114"/>
            <a:ext cx="9763132" cy="5515428"/>
          </a:xfrm>
          <a:prstGeom prst="rect">
            <a:avLst/>
          </a:prstGeom>
          <a:ln w="190500" cap="sq">
            <a:solidFill>
              <a:schemeClr val="accent1">
                <a:lumMod val="75000"/>
              </a:schemeClr>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7092781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808" y="397035"/>
            <a:ext cx="4533822" cy="5938449"/>
          </a:xfrm>
          <a:prstGeom prst="rect">
            <a:avLst/>
          </a:prstGeom>
        </p:spPr>
      </p:pic>
      <p:sp>
        <p:nvSpPr>
          <p:cNvPr id="3" name="TextBox 2"/>
          <p:cNvSpPr txBox="1"/>
          <p:nvPr/>
        </p:nvSpPr>
        <p:spPr>
          <a:xfrm>
            <a:off x="6516914" y="972457"/>
            <a:ext cx="4426857" cy="769441"/>
          </a:xfrm>
          <a:prstGeom prst="rect">
            <a:avLst/>
          </a:prstGeom>
          <a:noFill/>
        </p:spPr>
        <p:txBody>
          <a:bodyPr wrap="square" rtlCol="0">
            <a:spAutoFit/>
          </a:bodyPr>
          <a:lstStyle/>
          <a:p>
            <a:r>
              <a:rPr lang="ru-RU" sz="4400" dirty="0" smtClean="0">
                <a:solidFill>
                  <a:srgbClr val="002060"/>
                </a:solidFill>
                <a:latin typeface="Arial Black" panose="020B0A04020102020204" pitchFamily="34" charset="0"/>
              </a:rPr>
              <a:t>МЕДИАЦИЯ</a:t>
            </a:r>
            <a:endParaRPr lang="ru-RU" sz="4400" dirty="0">
              <a:solidFill>
                <a:srgbClr val="002060"/>
              </a:solidFill>
              <a:latin typeface="Arial Black" panose="020B0A04020102020204" pitchFamily="34"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96768" y="1958046"/>
            <a:ext cx="6172718" cy="4116182"/>
          </a:xfrm>
          <a:prstGeom prst="rect">
            <a:avLst/>
          </a:prstGeom>
          <a:solidFill>
            <a:srgbClr val="FFFFFF">
              <a:shade val="85000"/>
            </a:srgbClr>
          </a:solidFill>
          <a:ln w="190500" cap="rnd">
            <a:solidFill>
              <a:schemeClr val="accent1">
                <a:lumMod val="60000"/>
                <a:lumOff val="40000"/>
              </a:schemeClr>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2870034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8113" y="290285"/>
            <a:ext cx="9782629" cy="2585323"/>
          </a:xfrm>
          <a:prstGeom prst="rect">
            <a:avLst/>
          </a:prstGeom>
          <a:noFill/>
        </p:spPr>
        <p:txBody>
          <a:bodyPr wrap="square" rtlCol="0">
            <a:spAutoFit/>
          </a:bodyPr>
          <a:lstStyle/>
          <a:p>
            <a:pPr algn="ctr"/>
            <a:r>
              <a:rPr lang="ru-RU" sz="5400" dirty="0" smtClean="0">
                <a:solidFill>
                  <a:srgbClr val="FF0000"/>
                </a:solidFill>
                <a:latin typeface="Arial Black" panose="020B0A04020102020204" pitchFamily="34" charset="0"/>
              </a:rPr>
              <a:t>Статьи из </a:t>
            </a:r>
          </a:p>
          <a:p>
            <a:pPr algn="ctr"/>
            <a:r>
              <a:rPr lang="ru-RU" sz="5400" u="sng" dirty="0" smtClean="0">
                <a:solidFill>
                  <a:srgbClr val="FF0000"/>
                </a:solidFill>
                <a:latin typeface="Arial Black" panose="020B0A04020102020204" pitchFamily="34" charset="0"/>
              </a:rPr>
              <a:t>Конвенции о правах защиты детей</a:t>
            </a:r>
            <a:endParaRPr lang="ru-RU" sz="5400" u="sng"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16482988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92801" y="238374"/>
            <a:ext cx="6096000" cy="1754326"/>
          </a:xfrm>
          <a:prstGeom prst="rect">
            <a:avLst/>
          </a:prstGeom>
          <a:solidFill>
            <a:schemeClr val="accent4">
              <a:lumMod val="40000"/>
              <a:lumOff val="60000"/>
            </a:schemeClr>
          </a:solidFill>
        </p:spPr>
        <p:txBody>
          <a:bodyPr>
            <a:spAutoFit/>
          </a:bodyPr>
          <a:lstStyle/>
          <a:p>
            <a:pPr algn="just"/>
            <a:r>
              <a:rPr lang="ru-RU" dirty="0" smtClean="0">
                <a:effectLst/>
                <a:latin typeface="Calibri" panose="020F0502020204030204" pitchFamily="34" charset="0"/>
                <a:ea typeface="Calibri" panose="020F0502020204030204" pitchFamily="34" charset="0"/>
                <a:cs typeface="Times New Roman" panose="02020603050405020304" pitchFamily="18" charset="0"/>
              </a:rPr>
              <a:t> </a:t>
            </a:r>
            <a:r>
              <a:rPr lang="ru-RU" dirty="0" smtClean="0">
                <a:effectLst/>
                <a:latin typeface="Arial Black" panose="020B0A04020102020204" pitchFamily="34" charset="0"/>
                <a:ea typeface="Calibri" panose="020F0502020204030204" pitchFamily="34" charset="0"/>
                <a:cs typeface="Times New Roman" panose="02020603050405020304" pitchFamily="18" charset="0"/>
              </a:rPr>
              <a:t>Статья 1…</a:t>
            </a:r>
            <a:r>
              <a:rPr lang="ru-RU" dirty="0" smtClean="0">
                <a:solidFill>
                  <a:srgbClr val="002060"/>
                </a:solidFill>
                <a:effectLst/>
                <a:latin typeface="Arial Black" panose="020B0A04020102020204" pitchFamily="34" charset="0"/>
                <a:ea typeface="Calibri" panose="020F0502020204030204" pitchFamily="34" charset="0"/>
                <a:cs typeface="Times New Roman" panose="02020603050405020304" pitchFamily="18" charset="0"/>
              </a:rPr>
              <a:t> Для целей настоящей Конвенции </a:t>
            </a:r>
            <a:r>
              <a:rPr lang="ru-RU" dirty="0">
                <a:solidFill>
                  <a:srgbClr val="002060"/>
                </a:solidFill>
                <a:latin typeface="Arial Black" panose="020B0A04020102020204" pitchFamily="34" charset="0"/>
              </a:rPr>
              <a:t>ребенком является каждое человеческое существо до достижения 18-летнего возраста, если по закону, применимому к данному ребенку, он не достигает совершеннолетия </a:t>
            </a:r>
            <a:r>
              <a:rPr lang="ru-RU" dirty="0" smtClean="0">
                <a:solidFill>
                  <a:srgbClr val="002060"/>
                </a:solidFill>
                <a:latin typeface="Arial Black" panose="020B0A04020102020204" pitchFamily="34" charset="0"/>
              </a:rPr>
              <a:t>ранее…</a:t>
            </a:r>
            <a:endParaRPr lang="ru-RU" dirty="0">
              <a:solidFill>
                <a:srgbClr val="002060"/>
              </a:solidFill>
              <a:latin typeface="Arial Black" panose="020B0A04020102020204" pitchFamily="34" charset="0"/>
            </a:endParaRPr>
          </a:p>
        </p:txBody>
      </p:sp>
      <p:sp>
        <p:nvSpPr>
          <p:cNvPr id="3" name="Прямоугольник 2"/>
          <p:cNvSpPr/>
          <p:nvPr/>
        </p:nvSpPr>
        <p:spPr>
          <a:xfrm>
            <a:off x="2148113" y="2471395"/>
            <a:ext cx="7692572" cy="2031325"/>
          </a:xfrm>
          <a:prstGeom prst="rect">
            <a:avLst/>
          </a:prstGeom>
          <a:solidFill>
            <a:schemeClr val="accent4">
              <a:lumMod val="40000"/>
              <a:lumOff val="60000"/>
            </a:schemeClr>
          </a:solidFill>
        </p:spPr>
        <p:txBody>
          <a:bodyPr wrap="square">
            <a:spAutoFit/>
          </a:bodyPr>
          <a:lstStyle/>
          <a:p>
            <a:pPr algn="just"/>
            <a:r>
              <a:rPr lang="ru-RU" dirty="0">
                <a:latin typeface="Arial Black" panose="020B0A04020102020204" pitchFamily="34" charset="0"/>
              </a:rPr>
              <a:t>Статья </a:t>
            </a:r>
            <a:r>
              <a:rPr lang="ru-RU" dirty="0" smtClean="0">
                <a:latin typeface="Arial Black" panose="020B0A04020102020204" pitchFamily="34" charset="0"/>
              </a:rPr>
              <a:t>3</a:t>
            </a:r>
            <a:r>
              <a:rPr lang="ru-RU" dirty="0" smtClean="0">
                <a:solidFill>
                  <a:srgbClr val="002060"/>
                </a:solidFill>
                <a:latin typeface="Arial Black" panose="020B0A04020102020204" pitchFamily="34" charset="0"/>
              </a:rPr>
              <a:t>. …Во </a:t>
            </a:r>
            <a:r>
              <a:rPr lang="ru-RU" dirty="0">
                <a:solidFill>
                  <a:srgbClr val="002060"/>
                </a:solidFill>
                <a:latin typeface="Arial Black" panose="020B0A04020102020204" pitchFamily="34" charset="0"/>
              </a:rPr>
              <a:t>всех действиях в отношении детей независимо от того, предпринимаются они государственными или частными учреждениями, занимающимися вопросами социального обеспечения, судами, административными или законодательными органами, первоочередное внимание уделяется наилучшему обеспечению интересов ребенка. </a:t>
            </a:r>
          </a:p>
        </p:txBody>
      </p:sp>
      <p:sp>
        <p:nvSpPr>
          <p:cNvPr id="4" name="Прямоугольник 3"/>
          <p:cNvSpPr/>
          <p:nvPr/>
        </p:nvSpPr>
        <p:spPr>
          <a:xfrm>
            <a:off x="304800" y="5186793"/>
            <a:ext cx="11379199" cy="923330"/>
          </a:xfrm>
          <a:prstGeom prst="rect">
            <a:avLst/>
          </a:prstGeom>
          <a:solidFill>
            <a:schemeClr val="accent4">
              <a:lumMod val="40000"/>
              <a:lumOff val="60000"/>
            </a:schemeClr>
          </a:solidFill>
        </p:spPr>
        <p:txBody>
          <a:bodyPr wrap="square">
            <a:spAutoFit/>
          </a:bodyPr>
          <a:lstStyle/>
          <a:p>
            <a:r>
              <a:rPr lang="ru-RU" dirty="0">
                <a:latin typeface="Arial Black" panose="020B0A04020102020204" pitchFamily="34" charset="0"/>
              </a:rPr>
              <a:t>Статья 8</a:t>
            </a:r>
            <a:r>
              <a:rPr lang="ru-RU" dirty="0">
                <a:solidFill>
                  <a:srgbClr val="002060"/>
                </a:solidFill>
                <a:latin typeface="Arial Black" panose="020B0A04020102020204" pitchFamily="34" charset="0"/>
              </a:rPr>
              <a:t> </a:t>
            </a:r>
            <a:r>
              <a:rPr lang="ru-RU" dirty="0" smtClean="0">
                <a:solidFill>
                  <a:srgbClr val="002060"/>
                </a:solidFill>
                <a:latin typeface="Arial Black" panose="020B0A04020102020204" pitchFamily="34" charset="0"/>
              </a:rPr>
              <a:t>...участники </a:t>
            </a:r>
            <a:r>
              <a:rPr lang="ru-RU" dirty="0">
                <a:solidFill>
                  <a:srgbClr val="002060"/>
                </a:solidFill>
                <a:latin typeface="Arial Black" panose="020B0A04020102020204" pitchFamily="34" charset="0"/>
              </a:rPr>
              <a:t>обязуются уважать право ребенка на сохранение своей индивидуальности, включая гражданство, имя и семейные связи, как предусматривается законом, не допуская противозаконного вмешательства. </a:t>
            </a:r>
          </a:p>
        </p:txBody>
      </p:sp>
    </p:spTree>
    <p:extLst>
      <p:ext uri="{BB962C8B-B14F-4D97-AF65-F5344CB8AC3E}">
        <p14:creationId xmlns:p14="http://schemas.microsoft.com/office/powerpoint/2010/main" val="35925092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01143" y="240382"/>
            <a:ext cx="5791200" cy="5632311"/>
          </a:xfrm>
          <a:prstGeom prst="rect">
            <a:avLst/>
          </a:prstGeom>
          <a:solidFill>
            <a:schemeClr val="accent4">
              <a:lumMod val="40000"/>
              <a:lumOff val="60000"/>
            </a:schemeClr>
          </a:solidFill>
        </p:spPr>
        <p:txBody>
          <a:bodyPr wrap="square">
            <a:spAutoFit/>
          </a:bodyPr>
          <a:lstStyle/>
          <a:p>
            <a:pPr algn="just"/>
            <a:r>
              <a:rPr lang="ru-RU" sz="2000" dirty="0">
                <a:solidFill>
                  <a:srgbClr val="002060"/>
                </a:solidFill>
                <a:latin typeface="Arial Black" panose="020B0A04020102020204" pitchFamily="34" charset="0"/>
              </a:rPr>
              <a:t>Статья </a:t>
            </a:r>
            <a:r>
              <a:rPr lang="ru-RU" sz="2000" dirty="0" smtClean="0">
                <a:solidFill>
                  <a:srgbClr val="002060"/>
                </a:solidFill>
                <a:latin typeface="Arial Black" panose="020B0A04020102020204" pitchFamily="34" charset="0"/>
              </a:rPr>
              <a:t>9 … участники </a:t>
            </a:r>
            <a:r>
              <a:rPr lang="ru-RU" sz="2000" dirty="0">
                <a:solidFill>
                  <a:srgbClr val="002060"/>
                </a:solidFill>
                <a:latin typeface="Arial Black" panose="020B0A04020102020204" pitchFamily="34" charset="0"/>
              </a:rPr>
              <a:t>обеспечивают, чтобы ребенок не разлучался со своими родителями вопреки их желанию, за исключением случаев, когда компетентные органы, согласно судебному решению, определяют в соответствии с применимым законом и процедурами, что такое разлучение необходимо в наилучших интересах ребенка. Такое определение может оказаться необходимым в том или ином конкретном случае, например, когда родители жестоко обращаются с ребенком или не заботятся о нем или когда родители проживают раздельно и необходимо принять решение относительно места проживания ребенка.</a:t>
            </a:r>
          </a:p>
        </p:txBody>
      </p:sp>
    </p:spTree>
    <p:extLst>
      <p:ext uri="{BB962C8B-B14F-4D97-AF65-F5344CB8AC3E}">
        <p14:creationId xmlns:p14="http://schemas.microsoft.com/office/powerpoint/2010/main" val="15869581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93371" y="783550"/>
            <a:ext cx="6096000" cy="923330"/>
          </a:xfrm>
          <a:prstGeom prst="rect">
            <a:avLst/>
          </a:prstGeom>
          <a:solidFill>
            <a:schemeClr val="accent4">
              <a:lumMod val="40000"/>
              <a:lumOff val="60000"/>
            </a:schemeClr>
          </a:solidFill>
        </p:spPr>
        <p:txBody>
          <a:bodyPr>
            <a:spAutoFit/>
          </a:bodyPr>
          <a:lstStyle/>
          <a:p>
            <a:r>
              <a:rPr lang="ru-RU" dirty="0">
                <a:solidFill>
                  <a:srgbClr val="002060"/>
                </a:solidFill>
                <a:latin typeface="Arial Black" panose="020B0A04020102020204" pitchFamily="34" charset="0"/>
              </a:rPr>
              <a:t>Статья 14 </a:t>
            </a:r>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уважают право ребенка на свободу мысли, совести и религии. </a:t>
            </a:r>
          </a:p>
        </p:txBody>
      </p:sp>
      <p:sp>
        <p:nvSpPr>
          <p:cNvPr id="3" name="Прямоугольник 2"/>
          <p:cNvSpPr/>
          <p:nvPr/>
        </p:nvSpPr>
        <p:spPr>
          <a:xfrm>
            <a:off x="2525485" y="2568086"/>
            <a:ext cx="9260115" cy="3693319"/>
          </a:xfrm>
          <a:prstGeom prst="rect">
            <a:avLst/>
          </a:prstGeom>
          <a:solidFill>
            <a:schemeClr val="accent4">
              <a:lumMod val="40000"/>
              <a:lumOff val="60000"/>
            </a:schemeClr>
          </a:solidFill>
        </p:spPr>
        <p:txBody>
          <a:bodyPr wrap="square">
            <a:spAutoFit/>
          </a:bodyPr>
          <a:lstStyle/>
          <a:p>
            <a:r>
              <a:rPr lang="ru-RU" dirty="0">
                <a:latin typeface="Arial Black" panose="020B0A04020102020204" pitchFamily="34" charset="0"/>
              </a:rPr>
              <a:t>Статья 16 </a:t>
            </a:r>
            <a:r>
              <a:rPr lang="ru-RU" dirty="0" smtClean="0">
                <a:solidFill>
                  <a:srgbClr val="002060"/>
                </a:solidFill>
                <a:latin typeface="Arial Black" panose="020B0A04020102020204" pitchFamily="34" charset="0"/>
              </a:rPr>
              <a:t>… </a:t>
            </a:r>
            <a:r>
              <a:rPr lang="ru-RU" dirty="0">
                <a:solidFill>
                  <a:srgbClr val="002060"/>
                </a:solidFill>
                <a:latin typeface="Arial Black" panose="020B0A04020102020204" pitchFamily="34" charset="0"/>
              </a:rPr>
              <a:t>Ни один ребенок не может быть объектом произвольного или незаконного вмешательства в осуществление его права на личную жизнь, семейную жизнь, неприкосновенность жилища или тайну корреспонденции или незаконного посягательства на его честь и репутацию. 2. Ребенок имеет право на защиту закона от такого вмешательства или посягательства. Статья 17 Государства - участники признают важную роль средств массовой информации и обеспечивают, чтобы ребенок имел доступ к информации и материалам из различных национальных и международных источников, особенно к таким информации и материалам, которые направлены на содействие социальному, духовному и моральному благополучию, а также здоровому физическому и психическому развитию ребенка</a:t>
            </a:r>
          </a:p>
        </p:txBody>
      </p:sp>
    </p:spTree>
    <p:extLst>
      <p:ext uri="{BB962C8B-B14F-4D97-AF65-F5344CB8AC3E}">
        <p14:creationId xmlns:p14="http://schemas.microsoft.com/office/powerpoint/2010/main" val="761189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9943" y="155752"/>
            <a:ext cx="6096000" cy="3139321"/>
          </a:xfrm>
          <a:prstGeom prst="rect">
            <a:avLst/>
          </a:prstGeom>
          <a:solidFill>
            <a:schemeClr val="accent4">
              <a:lumMod val="40000"/>
              <a:lumOff val="60000"/>
            </a:schemeClr>
          </a:solidFill>
        </p:spPr>
        <p:txBody>
          <a:bodyPr>
            <a:spAutoFit/>
          </a:bodyPr>
          <a:lstStyle/>
          <a:p>
            <a:pPr algn="just"/>
            <a:r>
              <a:rPr lang="ru-RU" dirty="0">
                <a:latin typeface="Arial Black" panose="020B0A04020102020204" pitchFamily="34" charset="0"/>
              </a:rPr>
              <a:t>Статья 18 </a:t>
            </a:r>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предпринимают все возможные усилия к тому, чтобы обеспечить признание принципа общей и одинаковой ответственности обоих родителей за воспитание и развитие ребенка. Родители или в соответствующих случаях законные опекуны несут основную ответственность за воспитание и развитие ребенка. Наилучшие интересы ребенка являются предметом их основной заботы. </a:t>
            </a:r>
          </a:p>
        </p:txBody>
      </p:sp>
      <p:sp>
        <p:nvSpPr>
          <p:cNvPr id="3" name="Прямоугольник 2"/>
          <p:cNvSpPr/>
          <p:nvPr/>
        </p:nvSpPr>
        <p:spPr>
          <a:xfrm>
            <a:off x="188685" y="3759484"/>
            <a:ext cx="11843657" cy="2585323"/>
          </a:xfrm>
          <a:prstGeom prst="rect">
            <a:avLst/>
          </a:prstGeom>
          <a:solidFill>
            <a:schemeClr val="accent4">
              <a:lumMod val="40000"/>
              <a:lumOff val="60000"/>
            </a:schemeClr>
          </a:solidFill>
        </p:spPr>
        <p:txBody>
          <a:bodyPr wrap="square">
            <a:spAutoFit/>
          </a:bodyPr>
          <a:lstStyle/>
          <a:p>
            <a:pPr algn="just"/>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принимают все необходимые меры для обеспечения того, чтобы дети, родители которых работают, имели право пользоваться предназначенными для них службами и учреждениями по уходу за детьми. </a:t>
            </a:r>
            <a:r>
              <a:rPr lang="ru-RU" dirty="0">
                <a:latin typeface="Arial Black" panose="020B0A04020102020204" pitchFamily="34" charset="0"/>
              </a:rPr>
              <a:t>Статья 19 </a:t>
            </a:r>
            <a:r>
              <a:rPr lang="ru-RU" dirty="0" smtClean="0">
                <a:solidFill>
                  <a:srgbClr val="002060"/>
                </a:solidFill>
                <a:latin typeface="Arial Black" panose="020B0A04020102020204" pitchFamily="34" charset="0"/>
              </a:rPr>
              <a:t>…участники </a:t>
            </a:r>
            <a:r>
              <a:rPr lang="ru-RU" dirty="0">
                <a:solidFill>
                  <a:srgbClr val="002060"/>
                </a:solidFill>
                <a:latin typeface="Arial Black" panose="020B0A04020102020204" pitchFamily="34" charset="0"/>
              </a:rPr>
              <a:t>принимают все необходимые законодательные, административные, социальные и просветительные меры с целью защиты ребенка от всех форм физического или психологического насилия, оскорбления или злоупотребления, отсутствия заботы или небрежного обращения, грубого обращения или эксплуатации, включая сексуальное злоупотребление, со стороны родителей, законных опекунов или любого другого лица, заботящегося о ребенке. </a:t>
            </a:r>
          </a:p>
        </p:txBody>
      </p:sp>
    </p:spTree>
    <p:extLst>
      <p:ext uri="{BB962C8B-B14F-4D97-AF65-F5344CB8AC3E}">
        <p14:creationId xmlns:p14="http://schemas.microsoft.com/office/powerpoint/2010/main" val="40031493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39771" y="382565"/>
            <a:ext cx="6096000" cy="2031325"/>
          </a:xfrm>
          <a:prstGeom prst="rect">
            <a:avLst/>
          </a:prstGeom>
          <a:solidFill>
            <a:schemeClr val="accent4">
              <a:lumMod val="40000"/>
              <a:lumOff val="60000"/>
            </a:schemeClr>
          </a:solidFill>
        </p:spPr>
        <p:txBody>
          <a:bodyPr>
            <a:spAutoFit/>
          </a:bodyPr>
          <a:lstStyle/>
          <a:p>
            <a:pPr algn="just"/>
            <a:r>
              <a:rPr lang="ru-RU" dirty="0">
                <a:solidFill>
                  <a:srgbClr val="002060"/>
                </a:solidFill>
                <a:latin typeface="Arial Black" panose="020B0A04020102020204" pitchFamily="34" charset="0"/>
              </a:rPr>
              <a:t>Статья 20 …Ребенок, который временно или постоянно лишен своего семейного окружения или который в его собственных наилучших интересах не может оставаться в таком окружении, имеет право на особую защиту и помощь, предоставляемые государством. </a:t>
            </a:r>
          </a:p>
        </p:txBody>
      </p:sp>
      <p:sp>
        <p:nvSpPr>
          <p:cNvPr id="3" name="Прямоугольник 2"/>
          <p:cNvSpPr/>
          <p:nvPr/>
        </p:nvSpPr>
        <p:spPr>
          <a:xfrm>
            <a:off x="261258" y="2549888"/>
            <a:ext cx="11727542" cy="3970318"/>
          </a:xfrm>
          <a:prstGeom prst="rect">
            <a:avLst/>
          </a:prstGeom>
          <a:solidFill>
            <a:schemeClr val="accent4">
              <a:lumMod val="40000"/>
              <a:lumOff val="60000"/>
            </a:schemeClr>
          </a:solidFill>
        </p:spPr>
        <p:txBody>
          <a:bodyPr wrap="square">
            <a:spAutoFit/>
          </a:bodyPr>
          <a:lstStyle/>
          <a:p>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признают право неполноценного ребенка на особую заботу и поощряют и обеспечивают предоставление при условии наличия ресурсов имеющему на это право ребенку и ответственным за заботу о нем помощи, о которой подана просьба и которая соответствует состоянию ребенка и положению его родителей или других лиц, обеспечивающих заботу о ребенке. </a:t>
            </a:r>
            <a:r>
              <a:rPr lang="ru-RU" dirty="0">
                <a:solidFill>
                  <a:srgbClr val="002060"/>
                </a:solidFill>
                <a:latin typeface="Arial Black" panose="020B0A04020102020204" pitchFamily="34" charset="0"/>
              </a:rPr>
              <a:t>3. В признание особых нужд неполноценного ребенка помощь в соответствии с пунктом 2 настоящей статьи предоставляется, по возможности, бесплатно с учетом финансовых ресурсов родителей или других лиц, обеспечивающих заботу о ребенке, и имеет целью обеспечение неполноценному ребенку эффективного доступа к услугам в области образования, профессиональной подготовки, медицинского обслуживания, восстановления здоровья, подготовки к трудовой деятельности и доступа к средствам отдыха таким образом, который приводит к наиболее полному, по возможности, вовлечению ребенка в социальную жизнь и достижению развития его личности, включая культурное и духовное развитие ребенка.</a:t>
            </a:r>
          </a:p>
        </p:txBody>
      </p:sp>
    </p:spTree>
    <p:extLst>
      <p:ext uri="{BB962C8B-B14F-4D97-AF65-F5344CB8AC3E}">
        <p14:creationId xmlns:p14="http://schemas.microsoft.com/office/powerpoint/2010/main" val="10334461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7715" y="250710"/>
            <a:ext cx="6096000" cy="2585323"/>
          </a:xfrm>
          <a:prstGeom prst="rect">
            <a:avLst/>
          </a:prstGeom>
          <a:solidFill>
            <a:schemeClr val="accent4">
              <a:lumMod val="40000"/>
              <a:lumOff val="60000"/>
            </a:schemeClr>
          </a:solidFill>
        </p:spPr>
        <p:txBody>
          <a:bodyPr>
            <a:spAutoFit/>
          </a:bodyPr>
          <a:lstStyle/>
          <a:p>
            <a:pPr algn="just"/>
            <a:r>
              <a:rPr lang="ru-RU" dirty="0">
                <a:latin typeface="Arial Black" panose="020B0A04020102020204" pitchFamily="34" charset="0"/>
              </a:rPr>
              <a:t>Статья 24 </a:t>
            </a:r>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признают право ребенка на пользование наиболее совершенными услугами системы здравоохранения и средствами лечения болезней и восстановления здоровья. </a:t>
            </a:r>
            <a:r>
              <a:rPr lang="ru-RU" dirty="0">
                <a:solidFill>
                  <a:srgbClr val="002060"/>
                </a:solidFill>
                <a:latin typeface="Arial Black" panose="020B0A04020102020204" pitchFamily="34" charset="0"/>
              </a:rPr>
              <a:t>Государства - участники стремятся обеспечить, чтобы ни один ребенок не был лишен своего права на доступ к подобным услугам системы здравоохранения.</a:t>
            </a:r>
          </a:p>
        </p:txBody>
      </p:sp>
      <p:sp>
        <p:nvSpPr>
          <p:cNvPr id="3" name="Прямоугольник 2"/>
          <p:cNvSpPr/>
          <p:nvPr/>
        </p:nvSpPr>
        <p:spPr>
          <a:xfrm>
            <a:off x="6473371" y="250710"/>
            <a:ext cx="4209143" cy="3693319"/>
          </a:xfrm>
          <a:prstGeom prst="rect">
            <a:avLst/>
          </a:prstGeom>
          <a:solidFill>
            <a:schemeClr val="accent4">
              <a:lumMod val="40000"/>
              <a:lumOff val="60000"/>
            </a:schemeClr>
          </a:solidFill>
        </p:spPr>
        <p:txBody>
          <a:bodyPr wrap="square">
            <a:spAutoFit/>
          </a:bodyPr>
          <a:lstStyle/>
          <a:p>
            <a:pPr algn="just"/>
            <a:r>
              <a:rPr lang="ru-RU" dirty="0">
                <a:latin typeface="Arial Black" panose="020B0A04020102020204" pitchFamily="34" charset="0"/>
              </a:rPr>
              <a:t>Статья 26 </a:t>
            </a:r>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признают за каждым ребенком право пользоваться благами социального обеспечения, включая социальное страхование, и принимают необходимые меры для достижения полного осуществления этого права в соответствии с их национальным законодательством. </a:t>
            </a:r>
          </a:p>
        </p:txBody>
      </p:sp>
      <p:sp>
        <p:nvSpPr>
          <p:cNvPr id="4" name="Прямоугольник 3"/>
          <p:cNvSpPr/>
          <p:nvPr/>
        </p:nvSpPr>
        <p:spPr>
          <a:xfrm>
            <a:off x="6473371" y="4472862"/>
            <a:ext cx="5079999" cy="2031325"/>
          </a:xfrm>
          <a:prstGeom prst="rect">
            <a:avLst/>
          </a:prstGeom>
          <a:solidFill>
            <a:schemeClr val="accent4">
              <a:lumMod val="40000"/>
              <a:lumOff val="60000"/>
            </a:schemeClr>
          </a:solidFill>
        </p:spPr>
        <p:txBody>
          <a:bodyPr wrap="square">
            <a:spAutoFit/>
          </a:bodyPr>
          <a:lstStyle/>
          <a:p>
            <a:pPr algn="just"/>
            <a:r>
              <a:rPr lang="ru-RU" dirty="0" smtClean="0">
                <a:solidFill>
                  <a:srgbClr val="002060"/>
                </a:solidFill>
                <a:latin typeface="Arial Black" panose="020B0A04020102020204" pitchFamily="34" charset="0"/>
              </a:rPr>
              <a:t>…Родитель(и</a:t>
            </a:r>
            <a:r>
              <a:rPr lang="ru-RU" dirty="0">
                <a:solidFill>
                  <a:srgbClr val="002060"/>
                </a:solidFill>
                <a:latin typeface="Arial Black" panose="020B0A04020102020204" pitchFamily="34" charset="0"/>
              </a:rPr>
              <a:t>) или другие лица, воспитывающие ребенка, несут основную ответственность за обеспечение в пределах своих способностей и финансовых возможностей условий жизни, необходимых для развития ребенка. </a:t>
            </a:r>
          </a:p>
        </p:txBody>
      </p:sp>
      <p:sp>
        <p:nvSpPr>
          <p:cNvPr id="5" name="Прямоугольник 4"/>
          <p:cNvSpPr/>
          <p:nvPr/>
        </p:nvSpPr>
        <p:spPr>
          <a:xfrm>
            <a:off x="1611087" y="3028352"/>
            <a:ext cx="4702628" cy="3693319"/>
          </a:xfrm>
          <a:prstGeom prst="rect">
            <a:avLst/>
          </a:prstGeom>
          <a:solidFill>
            <a:schemeClr val="accent4">
              <a:lumMod val="40000"/>
              <a:lumOff val="60000"/>
            </a:schemeClr>
          </a:solidFill>
        </p:spPr>
        <p:txBody>
          <a:bodyPr wrap="square">
            <a:spAutoFit/>
          </a:bodyPr>
          <a:lstStyle/>
          <a:p>
            <a:pPr algn="just"/>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поощряют и развивают международное сотрудничество по вопросам, касающимся образования, в частности, с целью содействия ликвидации невежества и неграмотности во всем мире и облегчения доступа к научно-техническим знаниям и современным методам обучения. </a:t>
            </a:r>
            <a:r>
              <a:rPr lang="ru-RU" dirty="0">
                <a:solidFill>
                  <a:srgbClr val="002060"/>
                </a:solidFill>
                <a:latin typeface="Arial Black" panose="020B0A04020102020204" pitchFamily="34" charset="0"/>
              </a:rPr>
              <a:t>В этой связи особое внимание должно уделяться потребностям развивающихся стран. </a:t>
            </a:r>
          </a:p>
        </p:txBody>
      </p:sp>
    </p:spTree>
    <p:extLst>
      <p:ext uri="{BB962C8B-B14F-4D97-AF65-F5344CB8AC3E}">
        <p14:creationId xmlns:p14="http://schemas.microsoft.com/office/powerpoint/2010/main" val="38006395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9942" y="383072"/>
            <a:ext cx="10580915" cy="3416320"/>
          </a:xfrm>
          <a:prstGeom prst="rect">
            <a:avLst/>
          </a:prstGeom>
          <a:solidFill>
            <a:schemeClr val="accent4">
              <a:lumMod val="40000"/>
              <a:lumOff val="60000"/>
            </a:schemeClr>
          </a:solidFill>
        </p:spPr>
        <p:txBody>
          <a:bodyPr wrap="square">
            <a:spAutoFit/>
          </a:bodyPr>
          <a:lstStyle/>
          <a:p>
            <a:pPr algn="just"/>
            <a:r>
              <a:rPr lang="ru-RU" dirty="0">
                <a:latin typeface="Arial Black" panose="020B0A04020102020204" pitchFamily="34" charset="0"/>
              </a:rPr>
              <a:t>Статья 37 </a:t>
            </a:r>
            <a:r>
              <a:rPr lang="ru-RU" dirty="0" smtClean="0">
                <a:latin typeface="Arial Black" panose="020B0A04020102020204" pitchFamily="34" charset="0"/>
              </a:rPr>
              <a:t>…</a:t>
            </a:r>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обеспечивают, чтобы: a) ни один ребенок не был подвергнут пыткам или другим жестоким, бесчеловечным или унижающим достоинство видам обращения или наказания. </a:t>
            </a:r>
            <a:r>
              <a:rPr lang="ru-RU" dirty="0">
                <a:solidFill>
                  <a:srgbClr val="002060"/>
                </a:solidFill>
                <a:latin typeface="Arial Black" panose="020B0A04020102020204" pitchFamily="34" charset="0"/>
              </a:rPr>
              <a:t>Ни смертная казнь, ни пожизненное тюремное заключение, не предусматривающее возможности освобождения, не назначаются за преступления, совершенные лицами моложе 18 лет; b) ни один ребенок не был лишен свободы незаконным или произвольным образом. Арест, задержание или тюремное заключение ребенка осуществляются согласно закону и используются лишь в качестве крайней меры и в течение как можно более короткого соответствующего периода времени; c) каждый лишенный свободы ребенок пользовался гуманным обращением и уважением неотъемлемого достоинства его личности с учетом потребностей лиц его возраста</a:t>
            </a:r>
          </a:p>
        </p:txBody>
      </p:sp>
      <p:sp>
        <p:nvSpPr>
          <p:cNvPr id="3" name="Прямоугольник 2"/>
          <p:cNvSpPr/>
          <p:nvPr/>
        </p:nvSpPr>
        <p:spPr>
          <a:xfrm>
            <a:off x="4601029" y="3973008"/>
            <a:ext cx="7242629" cy="2585323"/>
          </a:xfrm>
          <a:prstGeom prst="rect">
            <a:avLst/>
          </a:prstGeom>
          <a:solidFill>
            <a:schemeClr val="accent4">
              <a:lumMod val="40000"/>
              <a:lumOff val="60000"/>
            </a:schemeClr>
          </a:solidFill>
        </p:spPr>
        <p:txBody>
          <a:bodyPr wrap="square">
            <a:spAutoFit/>
          </a:bodyPr>
          <a:lstStyle/>
          <a:p>
            <a:pPr algn="just"/>
            <a:r>
              <a:rPr lang="ru-RU" dirty="0">
                <a:latin typeface="Arial Black" panose="020B0A04020102020204" pitchFamily="34" charset="0"/>
              </a:rPr>
              <a:t>Статья 38 </a:t>
            </a:r>
            <a:r>
              <a:rPr lang="ru-RU" dirty="0" smtClean="0">
                <a:solidFill>
                  <a:srgbClr val="002060"/>
                </a:solidFill>
                <a:latin typeface="Arial Black" panose="020B0A04020102020204" pitchFamily="34" charset="0"/>
              </a:rPr>
              <a:t>…Государства </a:t>
            </a:r>
            <a:r>
              <a:rPr lang="ru-RU" dirty="0">
                <a:solidFill>
                  <a:srgbClr val="002060"/>
                </a:solidFill>
                <a:latin typeface="Arial Black" panose="020B0A04020102020204" pitchFamily="34" charset="0"/>
              </a:rPr>
              <a:t>- участники обязуются уважать нормы международного гуманитарного права, применимые к ним в случае вооруженных конфликтов и имеющие отношение к детям, и обеспечивать их соблюдение. </a:t>
            </a:r>
            <a:r>
              <a:rPr lang="ru-RU" dirty="0">
                <a:solidFill>
                  <a:srgbClr val="002060"/>
                </a:solidFill>
                <a:latin typeface="Arial Black" panose="020B0A04020102020204" pitchFamily="34" charset="0"/>
              </a:rPr>
              <a:t>2. Государства - участники принимают все возможные меры для обеспечения того, чтобы лица, не достигшие 15-летнего возраста, не принимали прямого участия в военных действиях. </a:t>
            </a:r>
          </a:p>
        </p:txBody>
      </p:sp>
    </p:spTree>
    <p:extLst>
      <p:ext uri="{BB962C8B-B14F-4D97-AF65-F5344CB8AC3E}">
        <p14:creationId xmlns:p14="http://schemas.microsoft.com/office/powerpoint/2010/main" val="553975178"/>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TotalTime>
  <Words>1042</Words>
  <Application>Microsoft Office PowerPoint</Application>
  <PresentationFormat>Широкоэкранный</PresentationFormat>
  <Paragraphs>29</Paragraphs>
  <Slides>14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14</vt:i4>
      </vt:variant>
    </vt:vector>
  </HeadingPairs>
  <TitlesOfParts>
    <vt:vector size="21" baseType="lpstr">
      <vt:lpstr>Arial</vt:lpstr>
      <vt:lpstr>Arial Black</vt:lpstr>
      <vt:lpstr>Calibri</vt:lpstr>
      <vt:lpstr>Calibri Light</vt:lpstr>
      <vt:lpstr>Times New Roman</vt:lpstr>
      <vt:lpstr>Webdings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PC</cp:lastModifiedBy>
  <cp:revision>4</cp:revision>
  <dcterms:created xsi:type="dcterms:W3CDTF">2020-11-14T08:44:55Z</dcterms:created>
  <dcterms:modified xsi:type="dcterms:W3CDTF">2020-11-14T12:28:12Z</dcterms:modified>
</cp:coreProperties>
</file>