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2" r:id="rId7"/>
    <p:sldId id="266" r:id="rId8"/>
    <p:sldId id="263" r:id="rId9"/>
    <p:sldId id="264" r:id="rId1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679D855A-B2DD-44EF-B126-BB05572254B5}" type="datetimeFigureOut">
              <a:rPr lang="ru-RU" smtClean="0"/>
              <a:t>29.01.2025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1628710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79D855A-B2DD-44EF-B126-BB05572254B5}" type="datetimeFigureOut">
              <a:rPr lang="ru-RU" smtClean="0"/>
              <a:t>29.01.2025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2203260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79D855A-B2DD-44EF-B126-BB05572254B5}" type="datetimeFigureOut">
              <a:rPr lang="ru-RU" smtClean="0"/>
              <a:t>29.01.2025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44656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79D855A-B2DD-44EF-B126-BB05572254B5}" type="datetimeFigureOut">
              <a:rPr lang="ru-RU" smtClean="0"/>
              <a:t>29.01.2025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967172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79D855A-B2DD-44EF-B126-BB05572254B5}" type="datetimeFigureOut">
              <a:rPr lang="ru-RU" smtClean="0"/>
              <a:t>29.01.2025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3952883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79D855A-B2DD-44EF-B126-BB05572254B5}" type="datetimeFigureOut">
              <a:rPr lang="ru-RU" smtClean="0"/>
              <a:t>29.01.2025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1927226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9D855A-B2DD-44EF-B126-BB05572254B5}" type="datetimeFigureOut">
              <a:rPr lang="ru-RU" smtClean="0"/>
              <a:t>29.01.2025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23221239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79D855A-B2DD-44EF-B126-BB05572254B5}" type="datetimeFigureOut">
              <a:rPr lang="ru-RU" smtClean="0"/>
              <a:t>29.01.2025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2956005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79D855A-B2DD-44EF-B126-BB05572254B5}" type="datetimeFigureOut">
              <a:rPr lang="ru-RU" smtClean="0"/>
              <a:t>29.01.2025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4161748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79D855A-B2DD-44EF-B126-BB05572254B5}" type="datetimeFigureOut">
              <a:rPr lang="ru-RU" smtClean="0"/>
              <a:t>29.01.2025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1498662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79D855A-B2DD-44EF-B126-BB05572254B5}" type="datetimeFigureOut">
              <a:rPr lang="ru-RU" smtClean="0"/>
              <a:t>29.01.2025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D7D3C15-42ED-4AD0-9813-2A9AB73B8DDF}"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219419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79D855A-B2DD-44EF-B126-BB05572254B5}" type="datetimeFigureOut">
              <a:rPr lang="ru-RU" smtClean="0"/>
              <a:t>29.01.2025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33682170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79D855A-B2DD-44EF-B126-BB05572254B5}" type="datetimeFigureOut">
              <a:rPr lang="ru-RU" smtClean="0"/>
              <a:t>29.01.2025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D7D3C15-42ED-4AD0-9813-2A9AB73B8DDF}"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842552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79D855A-B2DD-44EF-B126-BB05572254B5}" type="datetimeFigureOut">
              <a:rPr lang="ru-RU" smtClean="0"/>
              <a:t>29.01.2025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4247035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79D855A-B2DD-44EF-B126-BB05572254B5}" type="datetimeFigureOut">
              <a:rPr lang="ru-RU" smtClean="0"/>
              <a:t>29.01.2025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112019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79D855A-B2DD-44EF-B126-BB05572254B5}" type="datetimeFigureOut">
              <a:rPr lang="ru-RU" smtClean="0"/>
              <a:t>29.01.2025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D7D3C15-42ED-4AD0-9813-2A9AB73B8DDF}" type="slidenum">
              <a:rPr lang="ru-RU" smtClean="0"/>
              <a:t>‹#›</a:t>
            </a:fld>
            <a:endParaRPr lang="ru-RU"/>
          </a:p>
        </p:txBody>
      </p:sp>
    </p:spTree>
    <p:extLst>
      <p:ext uri="{BB962C8B-B14F-4D97-AF65-F5344CB8AC3E}">
        <p14:creationId xmlns:p14="http://schemas.microsoft.com/office/powerpoint/2010/main" val="4022437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79D855A-B2DD-44EF-B126-BB05572254B5}" type="datetimeFigureOut">
              <a:rPr lang="ru-RU" smtClean="0"/>
              <a:t>29.01.2025</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D7D3C15-42ED-4AD0-9813-2A9AB73B8DDF}" type="slidenum">
              <a:rPr lang="ru-RU" smtClean="0"/>
              <a:t>‹#›</a:t>
            </a:fld>
            <a:endParaRPr lang="ru-RU"/>
          </a:p>
        </p:txBody>
      </p:sp>
    </p:spTree>
    <p:extLst>
      <p:ext uri="{BB962C8B-B14F-4D97-AF65-F5344CB8AC3E}">
        <p14:creationId xmlns:p14="http://schemas.microsoft.com/office/powerpoint/2010/main" val="24881209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pPr algn="ctr"/>
            <a:r>
              <a:rPr lang="ru-RU" dirty="0"/>
              <a:t/>
            </a:r>
            <a:br>
              <a:rPr lang="ru-RU" dirty="0"/>
            </a:br>
            <a:r>
              <a:rPr lang="ru-RU" sz="3600" dirty="0"/>
              <a:t/>
            </a:r>
            <a:br>
              <a:rPr lang="ru-RU" sz="3600" dirty="0"/>
            </a:br>
            <a:r>
              <a:rPr lang="ru-RU" sz="3600" b="1" u="sng" dirty="0"/>
              <a:t>Проектный метод в интеграции с технологией взаимного обучения</a:t>
            </a:r>
            <a:endParaRPr lang="ru-RU" sz="3600" dirty="0"/>
          </a:p>
        </p:txBody>
      </p:sp>
      <p:sp>
        <p:nvSpPr>
          <p:cNvPr id="3" name="Подзаголовок 2"/>
          <p:cNvSpPr>
            <a:spLocks noGrp="1"/>
          </p:cNvSpPr>
          <p:nvPr>
            <p:ph type="subTitle" idx="1"/>
          </p:nvPr>
        </p:nvSpPr>
        <p:spPr>
          <a:xfrm>
            <a:off x="1507067" y="4823917"/>
            <a:ext cx="7766936" cy="1096899"/>
          </a:xfrm>
        </p:spPr>
        <p:txBody>
          <a:bodyPr>
            <a:normAutofit fontScale="92500" lnSpcReduction="10000"/>
          </a:bodyPr>
          <a:lstStyle/>
          <a:p>
            <a:r>
              <a:rPr lang="ru-RU" dirty="0"/>
              <a:t> </a:t>
            </a:r>
            <a:r>
              <a:rPr lang="ru-RU" dirty="0" err="1"/>
              <a:t>Ягьяева</a:t>
            </a:r>
            <a:r>
              <a:rPr lang="ru-RU" dirty="0"/>
              <a:t> К.Х.</a:t>
            </a:r>
          </a:p>
          <a:p>
            <a:r>
              <a:rPr lang="ru-RU" dirty="0"/>
              <a:t>                                                                                     Педагог-психолог</a:t>
            </a:r>
          </a:p>
          <a:p>
            <a:r>
              <a:rPr lang="ru-RU" dirty="0"/>
              <a:t>                                                                                МБОУ «Лицей №185»</a:t>
            </a:r>
          </a:p>
        </p:txBody>
      </p:sp>
    </p:spTree>
    <p:extLst>
      <p:ext uri="{BB962C8B-B14F-4D97-AF65-F5344CB8AC3E}">
        <p14:creationId xmlns:p14="http://schemas.microsoft.com/office/powerpoint/2010/main" val="841604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2400" b="1" dirty="0"/>
              <a:t>Практико-ориентированные технологии сопровождения обучающихся с ограниченными возможностями здоровья в условиях современного образовательного пространства.</a:t>
            </a:r>
            <a:r>
              <a:rPr lang="ru-RU" sz="2400" dirty="0"/>
              <a:t/>
            </a:r>
            <a:br>
              <a:rPr lang="ru-RU" sz="2400" dirty="0"/>
            </a:br>
            <a:endParaRPr lang="ru-RU" sz="2400" dirty="0"/>
          </a:p>
        </p:txBody>
      </p:sp>
      <p:sp>
        <p:nvSpPr>
          <p:cNvPr id="3" name="Объект 2"/>
          <p:cNvSpPr>
            <a:spLocks noGrp="1"/>
          </p:cNvSpPr>
          <p:nvPr>
            <p:ph idx="1"/>
          </p:nvPr>
        </p:nvSpPr>
        <p:spPr/>
        <p:txBody>
          <a:bodyPr/>
          <a:lstStyle/>
          <a:p>
            <a:pPr marL="0" indent="0">
              <a:buNone/>
            </a:pPr>
            <a:r>
              <a:rPr lang="ru-RU" dirty="0" smtClean="0"/>
              <a:t>       Выделяются </a:t>
            </a:r>
            <a:r>
              <a:rPr lang="ru-RU" dirty="0"/>
              <a:t>три группы инклюзивных технологий: организационные, педагогические, психотерапевтические. </a:t>
            </a:r>
          </a:p>
          <a:p>
            <a:r>
              <a:rPr lang="ru-RU" dirty="0" smtClean="0"/>
              <a:t> </a:t>
            </a:r>
            <a:r>
              <a:rPr lang="ru-RU" dirty="0"/>
              <a:t>Организационные инклюзивные технологии. Организационные технологии связаны с этапами организации инклюзивного процесса; включают технологии проектирования и программирования, технологии командного взаимодействия учителя и специалистов, адаптированной и доступной среды.</a:t>
            </a:r>
          </a:p>
          <a:p>
            <a:r>
              <a:rPr lang="ru-RU" dirty="0" smtClean="0"/>
              <a:t>-Психотерапевтические </a:t>
            </a:r>
            <a:r>
              <a:rPr lang="ru-RU" dirty="0"/>
              <a:t>технологии. К наиболее распространенным и эффективным психотерапевтическим технологиям, используемым в работе с детьми ОВЗ, относятся арт-терапия, </a:t>
            </a:r>
            <a:r>
              <a:rPr lang="ru-RU" dirty="0" err="1"/>
              <a:t>анималотерапия</a:t>
            </a:r>
            <a:r>
              <a:rPr lang="ru-RU" dirty="0"/>
              <a:t>, песочная терапия.</a:t>
            </a:r>
          </a:p>
          <a:p>
            <a:r>
              <a:rPr lang="ru-RU" dirty="0" smtClean="0"/>
              <a:t> </a:t>
            </a:r>
            <a:r>
              <a:rPr lang="ru-RU" dirty="0"/>
              <a:t>Педагогические инклюзивные технологии.</a:t>
            </a:r>
          </a:p>
        </p:txBody>
      </p:sp>
    </p:spTree>
    <p:extLst>
      <p:ext uri="{BB962C8B-B14F-4D97-AF65-F5344CB8AC3E}">
        <p14:creationId xmlns:p14="http://schemas.microsoft.com/office/powerpoint/2010/main" val="28789155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800" dirty="0"/>
              <a:t>Взаимное обучение, как одна из ведущих технологий инклюзивного образования в школе.</a:t>
            </a:r>
          </a:p>
        </p:txBody>
      </p:sp>
      <p:sp>
        <p:nvSpPr>
          <p:cNvPr id="3" name="Объект 2"/>
          <p:cNvSpPr>
            <a:spLocks noGrp="1"/>
          </p:cNvSpPr>
          <p:nvPr>
            <p:ph idx="1"/>
          </p:nvPr>
        </p:nvSpPr>
        <p:spPr/>
        <p:txBody>
          <a:bodyPr/>
          <a:lstStyle/>
          <a:p>
            <a:pPr marL="0" indent="0">
              <a:buNone/>
            </a:pPr>
            <a:r>
              <a:rPr lang="ru-RU" dirty="0" smtClean="0"/>
              <a:t>      Д</a:t>
            </a:r>
            <a:r>
              <a:rPr lang="ru-RU" dirty="0"/>
              <a:t>. Митчелл выделяет взаимное (парное) обучение как одну из ведущих технологий инклюзивного образования в школе – это ситуация, когда один ученик учит другого под наблюдением учителя. Обычно более успешный ученик учит менее успевающего учащегося. Пары могут быть как одного возраста, так и разного (старший учит младшего), другой вариант– все ученики в классе делятся на пары и выполняют обязанности обучающих и учащихся. Ученики с ОВЗ также могут выступать в роли обучающих, это значительно повышает самооценку, особенно если они работают с младшими детьми.</a:t>
            </a:r>
          </a:p>
        </p:txBody>
      </p:sp>
    </p:spTree>
    <p:extLst>
      <p:ext uri="{BB962C8B-B14F-4D97-AF65-F5344CB8AC3E}">
        <p14:creationId xmlns:p14="http://schemas.microsoft.com/office/powerpoint/2010/main" val="1604824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800" dirty="0"/>
              <a:t>Опыт создания проекта с учащимися 4 класса, применяя технологию взаимного обучения.</a:t>
            </a:r>
          </a:p>
        </p:txBody>
      </p:sp>
      <p:sp>
        <p:nvSpPr>
          <p:cNvPr id="3" name="Объект 2"/>
          <p:cNvSpPr>
            <a:spLocks noGrp="1"/>
          </p:cNvSpPr>
          <p:nvPr>
            <p:ph idx="1"/>
          </p:nvPr>
        </p:nvSpPr>
        <p:spPr/>
        <p:txBody>
          <a:bodyPr>
            <a:normAutofit lnSpcReduction="10000"/>
          </a:bodyPr>
          <a:lstStyle/>
          <a:p>
            <a:pPr marL="0" indent="0">
              <a:buNone/>
            </a:pPr>
            <a:r>
              <a:rPr lang="ru-RU" dirty="0" smtClean="0"/>
              <a:t>    У </a:t>
            </a:r>
            <a:r>
              <a:rPr lang="ru-RU" dirty="0"/>
              <a:t>обучающегося с вариантом 4.3 снижены такие показатели как сила, быстрота и выносливость, он испытывают достаточно серьезные трудности при сохранении рабочей позы в течение урока, быстро утомляются, у него значительно снижена работоспособность (в том числе и зрительная).У </a:t>
            </a:r>
            <a:r>
              <a:rPr lang="ru-RU" dirty="0" err="1"/>
              <a:t>Камиля</a:t>
            </a:r>
            <a:r>
              <a:rPr lang="ru-RU" dirty="0"/>
              <a:t> снижено внимание, что проявляется в трудностях привлечения внимания, невозможностью длительной его концентрации, наличии быстрой и легкой отвлекаемости, рассеянности, низком объеме. Так же имеются особенности зрительного восприятия: значительное снижение объема восприятия, его </a:t>
            </a:r>
            <a:r>
              <a:rPr lang="ru-RU" dirty="0" err="1"/>
              <a:t>дифференцированности</a:t>
            </a:r>
            <a:r>
              <a:rPr lang="ru-RU" dirty="0"/>
              <a:t>, появление глобализации восприятия, возникновения значительных трудностей восприятия объектов, требующих тонкого анализа частей и свойств и др.</a:t>
            </a:r>
          </a:p>
          <a:p>
            <a:pPr marL="0" indent="0">
              <a:buNone/>
            </a:pPr>
            <a:r>
              <a:rPr lang="ru-RU" dirty="0" smtClean="0"/>
              <a:t>    Особенности </a:t>
            </a:r>
            <a:r>
              <a:rPr lang="ru-RU" dirty="0"/>
              <a:t>зрительного восприятия у </a:t>
            </a:r>
            <a:r>
              <a:rPr lang="ru-RU" dirty="0" err="1"/>
              <a:t>Камиля</a:t>
            </a:r>
            <a:r>
              <a:rPr lang="ru-RU" dirty="0"/>
              <a:t> усугубляются за счет наличия затруднений, вызванных снижением остроты зрения, имеющего место при слабовидении.</a:t>
            </a:r>
          </a:p>
          <a:p>
            <a:pPr marL="0" indent="0">
              <a:buNone/>
            </a:pPr>
            <a:endParaRPr lang="ru-RU" dirty="0"/>
          </a:p>
        </p:txBody>
      </p:sp>
    </p:spTree>
    <p:extLst>
      <p:ext uri="{BB962C8B-B14F-4D97-AF65-F5344CB8AC3E}">
        <p14:creationId xmlns:p14="http://schemas.microsoft.com/office/powerpoint/2010/main" val="1901399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10585" y="755738"/>
            <a:ext cx="8596668" cy="3880773"/>
          </a:xfrm>
        </p:spPr>
        <p:txBody>
          <a:bodyPr/>
          <a:lstStyle/>
          <a:p>
            <a:pPr marL="0" indent="0">
              <a:buNone/>
            </a:pPr>
            <a:r>
              <a:rPr lang="ru-RU" dirty="0" smtClean="0"/>
              <a:t>    Взаимное </a:t>
            </a:r>
            <a:r>
              <a:rPr lang="ru-RU" dirty="0"/>
              <a:t>обучение и в целом взаимодействие в классе при этом помогает рационально чередовать зрительную нагрузку со слуховым восприятием учебного материала у ребенка. Учитывается темп учебной работы слабовидящего обучающегося с легкой умственной отсталостью (интеллектуальными нарушениями) в зависимости от состояния зрительных функций и уровня развития</a:t>
            </a:r>
            <a:r>
              <a:rPr lang="ru-RU" dirty="0" smtClean="0"/>
              <a:t>.</a:t>
            </a:r>
          </a:p>
          <a:p>
            <a:pPr marL="0" indent="0">
              <a:buNone/>
            </a:pPr>
            <a:endParaRPr lang="ru-RU" dirty="0"/>
          </a:p>
        </p:txBody>
      </p:sp>
      <p:pic>
        <p:nvPicPr>
          <p:cNvPr id="4" name="Рисунок 3"/>
          <p:cNvPicPr>
            <a:picLocks noChangeAspect="1"/>
          </p:cNvPicPr>
          <p:nvPr/>
        </p:nvPicPr>
        <p:blipFill>
          <a:blip r:embed="rId2"/>
          <a:stretch>
            <a:fillRect/>
          </a:stretch>
        </p:blipFill>
        <p:spPr>
          <a:xfrm>
            <a:off x="861264" y="3607724"/>
            <a:ext cx="3709144" cy="2460567"/>
          </a:xfrm>
          <a:prstGeom prst="rect">
            <a:avLst/>
          </a:prstGeom>
        </p:spPr>
      </p:pic>
      <p:pic>
        <p:nvPicPr>
          <p:cNvPr id="2" name="Рисунок 1"/>
          <p:cNvPicPr>
            <a:picLocks noChangeAspect="1"/>
          </p:cNvPicPr>
          <p:nvPr/>
        </p:nvPicPr>
        <p:blipFill>
          <a:blip r:embed="rId3"/>
          <a:stretch>
            <a:fillRect/>
          </a:stretch>
        </p:blipFill>
        <p:spPr>
          <a:xfrm>
            <a:off x="6109856" y="3707476"/>
            <a:ext cx="2880620" cy="2354386"/>
          </a:xfrm>
          <a:prstGeom prst="rect">
            <a:avLst/>
          </a:prstGeom>
        </p:spPr>
      </p:pic>
    </p:spTree>
    <p:extLst>
      <p:ext uri="{BB962C8B-B14F-4D97-AF65-F5344CB8AC3E}">
        <p14:creationId xmlns:p14="http://schemas.microsoft.com/office/powerpoint/2010/main" val="1496554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2148" y="647673"/>
            <a:ext cx="8596668" cy="3880773"/>
          </a:xfrm>
        </p:spPr>
        <p:txBody>
          <a:bodyPr/>
          <a:lstStyle/>
          <a:p>
            <a:pPr marL="0" indent="0">
              <a:buNone/>
            </a:pPr>
            <a:r>
              <a:rPr lang="ru-RU" dirty="0" smtClean="0"/>
              <a:t>    При </a:t>
            </a:r>
            <a:r>
              <a:rPr lang="ru-RU" dirty="0"/>
              <a:t>проведении исследования, </a:t>
            </a:r>
            <a:r>
              <a:rPr lang="ru-RU" dirty="0" err="1"/>
              <a:t>Камиль</a:t>
            </a:r>
            <a:r>
              <a:rPr lang="ru-RU" dirty="0"/>
              <a:t> уверенно проявил себя, объясняя суть </a:t>
            </a:r>
            <a:r>
              <a:rPr lang="ru-RU" dirty="0" smtClean="0"/>
              <a:t>диагностик, </a:t>
            </a:r>
            <a:r>
              <a:rPr lang="ru-RU" dirty="0"/>
              <a:t>по которым они выявляли доминирующее полушарие у ребят. Так же при подготовке результатов диагностик </a:t>
            </a:r>
            <a:r>
              <a:rPr lang="ru-RU" dirty="0" err="1"/>
              <a:t>Айза</a:t>
            </a:r>
            <a:r>
              <a:rPr lang="ru-RU" dirty="0"/>
              <a:t> объясняла </a:t>
            </a:r>
            <a:r>
              <a:rPr lang="ru-RU" dirty="0" err="1"/>
              <a:t>Камилю</a:t>
            </a:r>
            <a:r>
              <a:rPr lang="ru-RU" dirty="0"/>
              <a:t> каким образом можно определить результат. Совместно строили диаграммы. Продуктом совместной деятельности стал разработанный ими буклет на тему взаимосвязи полушарий головного мозга человека</a:t>
            </a:r>
            <a:r>
              <a:rPr lang="ru-RU" dirty="0" smtClean="0"/>
              <a:t>.</a:t>
            </a:r>
          </a:p>
          <a:p>
            <a:pPr marL="0" indent="0">
              <a:buNone/>
            </a:pPr>
            <a:endParaRPr lang="ru-RU" dirty="0"/>
          </a:p>
        </p:txBody>
      </p:sp>
      <p:pic>
        <p:nvPicPr>
          <p:cNvPr id="2" name="video-26-03-24-09-40">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039476" y="2881869"/>
            <a:ext cx="4801899" cy="2720908"/>
          </a:xfrm>
          <a:prstGeom prst="rect">
            <a:avLst/>
          </a:prstGeom>
        </p:spPr>
      </p:pic>
    </p:spTree>
    <p:extLst>
      <p:ext uri="{BB962C8B-B14F-4D97-AF65-F5344CB8AC3E}">
        <p14:creationId xmlns:p14="http://schemas.microsoft.com/office/powerpoint/2010/main" val="38971615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2400" dirty="0"/>
              <a:t>Так же нами был создан буклет для родителей, в котором представлен тест для определения ведущего полушария и упражнения  для развития межполушарного взаимодействия</a:t>
            </a:r>
          </a:p>
        </p:txBody>
      </p:sp>
      <p:pic>
        <p:nvPicPr>
          <p:cNvPr id="4" name="Объект 3"/>
          <p:cNvPicPr>
            <a:picLocks noGrp="1" noChangeAspect="1"/>
          </p:cNvPicPr>
          <p:nvPr>
            <p:ph idx="1"/>
          </p:nvPr>
        </p:nvPicPr>
        <p:blipFill>
          <a:blip r:embed="rId2"/>
          <a:stretch>
            <a:fillRect/>
          </a:stretch>
        </p:blipFill>
        <p:spPr>
          <a:xfrm>
            <a:off x="3512169" y="3258589"/>
            <a:ext cx="2106280" cy="2808374"/>
          </a:xfrm>
          <a:prstGeom prst="rect">
            <a:avLst/>
          </a:prstGeom>
        </p:spPr>
      </p:pic>
    </p:spTree>
    <p:extLst>
      <p:ext uri="{BB962C8B-B14F-4D97-AF65-F5344CB8AC3E}">
        <p14:creationId xmlns:p14="http://schemas.microsoft.com/office/powerpoint/2010/main" val="3582748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351906"/>
            <a:ext cx="8596668" cy="1320800"/>
          </a:xfrm>
        </p:spPr>
        <p:txBody>
          <a:bodyPr>
            <a:noAutofit/>
          </a:bodyPr>
          <a:lstStyle/>
          <a:p>
            <a:r>
              <a:rPr lang="ru-RU" sz="2800" dirty="0"/>
              <a:t>Я думаю, что при организации проектной деятельности обучающихся с ОВЗ, используя метод совместного обучения, были достигнуты цели:</a:t>
            </a:r>
          </a:p>
        </p:txBody>
      </p:sp>
      <p:sp>
        <p:nvSpPr>
          <p:cNvPr id="3" name="Объект 2"/>
          <p:cNvSpPr>
            <a:spLocks noGrp="1"/>
          </p:cNvSpPr>
          <p:nvPr>
            <p:ph idx="1"/>
          </p:nvPr>
        </p:nvSpPr>
        <p:spPr/>
        <p:txBody>
          <a:bodyPr>
            <a:normAutofit fontScale="77500" lnSpcReduction="20000"/>
          </a:bodyPr>
          <a:lstStyle/>
          <a:p>
            <a:r>
              <a:rPr lang="ru-RU" dirty="0" smtClean="0"/>
              <a:t>Развитие </a:t>
            </a:r>
            <a:r>
              <a:rPr lang="ru-RU" dirty="0"/>
              <a:t>внимания возможно на начальном этапе проектной деятельности. С целью развития внимания использую мотивационный приём: постановка цели, показ практической значимости результатов труда. Необходимо заинтересовать детей, сосредоточить их внимание на том, что они делают, для чего они это делают. Развитие умения планировать работу также возможно, на начальном этапе проекта, планирование предстоящей работы является очень сложным для детей с ОВЗ. В процессе работы наблюдала улучшение концентрации, интенсивности, устойчивости внимания у ребенка. </a:t>
            </a:r>
          </a:p>
          <a:p>
            <a:r>
              <a:rPr lang="ru-RU" dirty="0" smtClean="0"/>
              <a:t>Развитие </a:t>
            </a:r>
            <a:r>
              <a:rPr lang="ru-RU" dirty="0"/>
              <a:t>восприятия возможно на основном этапе проектной деятельности. Одним из приёмов, активизирующих процесс восприятия, является сравнение, ученики устанавливают признаки различия и сходства, осуществляя, необходимую аналитическую деятельность. </a:t>
            </a:r>
          </a:p>
          <a:p>
            <a:r>
              <a:rPr lang="ru-RU" dirty="0" smtClean="0"/>
              <a:t>Развитие </a:t>
            </a:r>
            <a:r>
              <a:rPr lang="ru-RU" dirty="0"/>
              <a:t>речи происходит на всех этапах проектной деятельности. В качестве стимуляции к повышению речевой активности, побуждаю учеников к самостоятельным высказываниям о предстоящей и проделанной работе; обсуждению работы; о постановке целей проекта; защите готового проекта. Ребенок был в большей степени замкнут и не общался с детьми, то в процессе работы над проектом уверенно вступал в диалог с одноклассниками.</a:t>
            </a:r>
          </a:p>
          <a:p>
            <a:r>
              <a:rPr lang="ru-RU" dirty="0" smtClean="0"/>
              <a:t>Развитие </a:t>
            </a:r>
            <a:r>
              <a:rPr lang="ru-RU" dirty="0"/>
              <a:t>навыков сотрудничества осуществляется при изготовлении проектов в группах на всех этапах проектной деятельности. Учащиеся в группе осваивают элементы организационной деятельности лидера, сотрудника, исполнителя, получая социальный опыт практической деятельности.</a:t>
            </a:r>
          </a:p>
          <a:p>
            <a:endParaRPr lang="ru-RU" dirty="0"/>
          </a:p>
        </p:txBody>
      </p:sp>
    </p:spTree>
    <p:extLst>
      <p:ext uri="{BB962C8B-B14F-4D97-AF65-F5344CB8AC3E}">
        <p14:creationId xmlns:p14="http://schemas.microsoft.com/office/powerpoint/2010/main" val="3629765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3836" y="2105891"/>
            <a:ext cx="8596668" cy="1320800"/>
          </a:xfrm>
        </p:spPr>
        <p:txBody>
          <a:bodyPr>
            <a:normAutofit fontScale="90000"/>
          </a:bodyPr>
          <a:lstStyle/>
          <a:p>
            <a:r>
              <a:rPr lang="ru-RU" dirty="0" smtClean="0"/>
              <a:t>    Технология </a:t>
            </a:r>
            <a:r>
              <a:rPr lang="ru-RU" dirty="0"/>
              <a:t>инклюзивного обучения – взаимное обучение сделало возможным участие в данном проекте ребенка с ОВЗ,  повысила его самооценку, уверенность в себе,  дети начали больше общаться.</a:t>
            </a:r>
          </a:p>
        </p:txBody>
      </p:sp>
    </p:spTree>
    <p:extLst>
      <p:ext uri="{BB962C8B-B14F-4D97-AF65-F5344CB8AC3E}">
        <p14:creationId xmlns:p14="http://schemas.microsoft.com/office/powerpoint/2010/main" val="3645791418"/>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85</TotalTime>
  <Words>748</Words>
  <Application>Microsoft Office PowerPoint</Application>
  <PresentationFormat>Широкоэкранный</PresentationFormat>
  <Paragraphs>23</Paragraphs>
  <Slides>9</Slides>
  <Notes>0</Notes>
  <HiddenSlides>0</HiddenSlides>
  <MMClips>1</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9</vt:i4>
      </vt:variant>
    </vt:vector>
  </HeadingPairs>
  <TitlesOfParts>
    <vt:vector size="13" baseType="lpstr">
      <vt:lpstr>Arial</vt:lpstr>
      <vt:lpstr>Trebuchet MS</vt:lpstr>
      <vt:lpstr>Wingdings 3</vt:lpstr>
      <vt:lpstr>Аспект</vt:lpstr>
      <vt:lpstr>  Проектный метод в интеграции с технологией взаимного обучения</vt:lpstr>
      <vt:lpstr>Практико-ориентированные технологии сопровождения обучающихся с ограниченными возможностями здоровья в условиях современного образовательного пространства. </vt:lpstr>
      <vt:lpstr>Взаимное обучение, как одна из ведущих технологий инклюзивного образования в школе.</vt:lpstr>
      <vt:lpstr>Опыт создания проекта с учащимися 4 класса, применяя технологию взаимного обучения.</vt:lpstr>
      <vt:lpstr>Презентация PowerPoint</vt:lpstr>
      <vt:lpstr>Презентация PowerPoint</vt:lpstr>
      <vt:lpstr>Так же нами был создан буклет для родителей, в котором представлен тест для определения ведущего полушария и упражнения  для развития межполушарного взаимодействия</vt:lpstr>
      <vt:lpstr>Я думаю, что при организации проектной деятельности обучающихся с ОВЗ, используя метод совместного обучения, были достигнуты цели:</vt:lpstr>
      <vt:lpstr>    Технология инклюзивного обучения – взаимное обучение сделало возможным участие в данном проекте ребенка с ОВЗ,  повысила его самооценку, уверенность в себе,  дети начали больше общаться.</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Номинация: социальный проект  Проектный метод в интеграции с технологией взаимного обучения</dc:title>
  <dc:creator>Учитель</dc:creator>
  <cp:lastModifiedBy>Учитель</cp:lastModifiedBy>
  <cp:revision>10</cp:revision>
  <dcterms:created xsi:type="dcterms:W3CDTF">2024-03-20T12:08:53Z</dcterms:created>
  <dcterms:modified xsi:type="dcterms:W3CDTF">2025-01-29T10:20:07Z</dcterms:modified>
</cp:coreProperties>
</file>