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97" r:id="rId15"/>
    <p:sldId id="271" r:id="rId16"/>
    <p:sldId id="272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274" r:id="rId25"/>
    <p:sldId id="306" r:id="rId26"/>
    <p:sldId id="275" r:id="rId27"/>
    <p:sldId id="305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622" y="692696"/>
            <a:ext cx="889248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Игра </a:t>
            </a:r>
          </a:p>
          <a:p>
            <a:pPr algn="ctr"/>
            <a:r>
              <a:rPr lang="ru-RU" sz="5400" b="1" cap="none" spc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«Экологическое </a:t>
            </a:r>
            <a:r>
              <a:rPr lang="ru-RU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</a:t>
            </a:r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раеведение»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34388" y="4725144"/>
            <a:ext cx="33666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Игра составлена учителем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истории и обществознания</a:t>
            </a:r>
          </a:p>
          <a:p>
            <a:pPr algn="ctr"/>
            <a:r>
              <a:rPr lang="ru-RU" sz="2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МБОУ «ВОК» СП </a:t>
            </a:r>
            <a:r>
              <a:rPr lang="ru-RU" sz="2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Кукетская</a:t>
            </a:r>
            <a:endParaRPr lang="ru-RU" sz="2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2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основная школа</a:t>
            </a:r>
          </a:p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Мошевой Еленой </a:t>
            </a:r>
            <a:r>
              <a:rPr lang="ru-RU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Зотеевной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909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19225" y="13276"/>
            <a:ext cx="16221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раунд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32773" y="521359"/>
            <a:ext cx="5111591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Разминка «В стране загадок»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5688" y="377345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32062575"/>
              </p:ext>
            </p:extLst>
          </p:nvPr>
        </p:nvGraphicFramePr>
        <p:xfrm>
          <a:off x="50532" y="1075357"/>
          <a:ext cx="8880648" cy="549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712"/>
                <a:gridCol w="7594148"/>
                <a:gridCol w="83078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Задание</a:t>
                      </a:r>
                      <a:r>
                        <a:rPr lang="ru-RU" baseline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балл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Кто с высоких тёмных сосен в ребятишек шишку бросил?</a:t>
                      </a:r>
                    </a:p>
                    <a:p>
                      <a:r>
                        <a:rPr lang="ru-RU" dirty="0" smtClean="0"/>
                        <a:t>И в кусты через пенёк промелькнул, как огонёк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Это что за зверь лесной Встал, как столбик, под сосной? </a:t>
                      </a:r>
                    </a:p>
                    <a:p>
                      <a:r>
                        <a:rPr lang="ru-RU" dirty="0" smtClean="0"/>
                        <a:t>И стоит среди травы — Уши больше головы.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Сердитый недотрога Живёт в глуши лесной. </a:t>
                      </a:r>
                    </a:p>
                    <a:p>
                      <a:r>
                        <a:rPr lang="ru-RU" dirty="0" smtClean="0"/>
                        <a:t>Иголок очень много, А нитки ни одной.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Хвост пушистый, Мех золотистый,  В лесу живет, В деревне кур крадет.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Дикий зверь тропой бежит, То как хрюкнет, завизжит. </a:t>
                      </a:r>
                    </a:p>
                    <a:p>
                      <a:r>
                        <a:rPr lang="ru-RU" dirty="0" smtClean="0"/>
                        <a:t>С ним детишек караван,  Этот зверь лесной…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Чернокрылый, Красногрудый и зимой найдёт приют:</a:t>
                      </a:r>
                    </a:p>
                    <a:p>
                      <a:r>
                        <a:rPr lang="ru-RU" dirty="0" smtClean="0"/>
                        <a:t>Не боится он простуды - С первым снегом тут как тут!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 тонкой ниткой я по дереву иду,</a:t>
                      </a:r>
                    </a:p>
                    <a:p>
                      <a:r>
                        <a:rPr lang="ru-RU" dirty="0" smtClean="0"/>
                        <a:t>Для добычи кружевной ковер плету.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Не голос – громкая труба, Большая верхняя губа. На нем – громадные рога, Ему природа дорога.     В лесу крупнее зверя не нашлось Раз он – сохатый, значит – 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9990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38906" y="0"/>
            <a:ext cx="511069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Животные Пермского края, </a:t>
            </a:r>
          </a:p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занесённые в </a:t>
            </a:r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Красную книгу 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51128928"/>
              </p:ext>
            </p:extLst>
          </p:nvPr>
        </p:nvGraphicFramePr>
        <p:xfrm>
          <a:off x="129756" y="1196752"/>
          <a:ext cx="8928991" cy="5547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355"/>
                <a:gridCol w="6840760"/>
                <a:gridCol w="1129876"/>
              </a:tblGrid>
              <a:tr h="427072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балл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рыба, но с чешуйчатым хвостом;</a:t>
                      </a:r>
                    </a:p>
                    <a:p>
                      <a:r>
                        <a:rPr lang="ru-RU" dirty="0" smtClean="0"/>
                        <a:t>Не землеройка, хоть и с хоботком.</a:t>
                      </a:r>
                    </a:p>
                    <a:p>
                      <a:r>
                        <a:rPr lang="ru-RU" dirty="0" smtClean="0"/>
                        <a:t>Роскошный мех ценней, чем у бобра;</a:t>
                      </a:r>
                    </a:p>
                    <a:p>
                      <a:r>
                        <a:rPr lang="ru-RU" dirty="0" smtClean="0"/>
                        <a:t>Ее жилье — прибрежная нора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Есть на речках лесорубы</a:t>
                      </a:r>
                      <a:b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серебристо-бурых шубах.</a:t>
                      </a:r>
                      <a:b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 деревьев, веток, глины</a:t>
                      </a:r>
                      <a:b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Строят прочные плотины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юга птица возвращается, полпути пешком шагает.</a:t>
                      </a:r>
                      <a:b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 эта птица называется, Кто скорее отгадает?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Часто в сказках эта птица  горем борется, с бедой.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 предстанет вдруг девицей, то царевной молодой.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 на вид - с ладонь едва, но, скажу вам по секрету:-</a:t>
                      </a:r>
                      <a:b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это - взрослая сова. меньше сов на свете нету!</a:t>
                      </a:r>
                      <a:b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Мелким птичкам - страшный бич.</a:t>
                      </a:r>
                      <a:b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Это ………………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9571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5736" y="1484784"/>
            <a:ext cx="4886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Сдаём работы 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7890" name="Picture 2" descr="http://iigpune.com/wp-content/uploads/2016/08/huge.15.77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564904"/>
            <a:ext cx="4286250" cy="3886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9560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13384" y="0"/>
            <a:ext cx="507312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Проверяем себя</a:t>
            </a:r>
          </a:p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Разминка «В стране загадок»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65693637"/>
              </p:ext>
            </p:extLst>
          </p:nvPr>
        </p:nvGraphicFramePr>
        <p:xfrm>
          <a:off x="395536" y="1196752"/>
          <a:ext cx="8424936" cy="512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110"/>
                <a:gridCol w="1656184"/>
                <a:gridCol w="1872208"/>
                <a:gridCol w="504056"/>
                <a:gridCol w="1512168"/>
                <a:gridCol w="239021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Портрет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Портрет </a:t>
                      </a:r>
                      <a:endParaRPr lang="ru-RU" dirty="0"/>
                    </a:p>
                  </a:txBody>
                  <a:tcPr/>
                </a:tc>
              </a:tr>
              <a:tr h="106932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Белка </a:t>
                      </a:r>
                    </a:p>
                    <a:p>
                      <a:r>
                        <a:rPr lang="ru-RU" dirty="0" smtClean="0"/>
                        <a:t>( 1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Кабан </a:t>
                      </a:r>
                    </a:p>
                    <a:p>
                      <a:r>
                        <a:rPr lang="ru-RU" dirty="0" smtClean="0"/>
                        <a:t>(1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Заяц</a:t>
                      </a:r>
                    </a:p>
                    <a:p>
                      <a:r>
                        <a:rPr lang="ru-RU" dirty="0" smtClean="0"/>
                        <a:t> (1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Снегирь </a:t>
                      </a:r>
                    </a:p>
                    <a:p>
                      <a:r>
                        <a:rPr lang="ru-RU" dirty="0" smtClean="0"/>
                        <a:t>(1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Ёж </a:t>
                      </a:r>
                    </a:p>
                    <a:p>
                      <a:r>
                        <a:rPr lang="ru-RU" dirty="0" smtClean="0"/>
                        <a:t>( 1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Паук </a:t>
                      </a:r>
                    </a:p>
                    <a:p>
                      <a:r>
                        <a:rPr lang="ru-RU" dirty="0" smtClean="0"/>
                        <a:t>(1</a:t>
                      </a:r>
                      <a:r>
                        <a:rPr lang="ru-RU" baseline="0" dirty="0" smtClean="0"/>
                        <a:t>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Лиса</a:t>
                      </a:r>
                    </a:p>
                    <a:p>
                      <a:r>
                        <a:rPr lang="ru-RU" dirty="0" smtClean="0"/>
                        <a:t>(1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Лось</a:t>
                      </a:r>
                    </a:p>
                    <a:p>
                      <a:r>
                        <a:rPr lang="ru-RU" dirty="0" smtClean="0"/>
                        <a:t>(1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 descr="C:\Users\Ноут1\Desktop\Биологическое краеведение\Загадки\белка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28800"/>
            <a:ext cx="1113547" cy="1010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Заяц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08920"/>
            <a:ext cx="1283712" cy="11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Ноут1\Desktop\Биологическое краеведение\Загадки\ёж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1312540" cy="107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Ноут1\Desktop\Биологическое краеведение\Загадки\лиса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157192"/>
            <a:ext cx="1408669" cy="952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upload.wikimedia.org/wikipedia/commons/thumb/8/...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57192"/>
            <a:ext cx="1368152" cy="1156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s://avatars.mds.yandex.net/i?id=c2439a508f80ea2fdee76fd5bdfe6666c7150130-8486953-images-thumbs&amp;n=13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1628800"/>
            <a:ext cx="136815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avatars.mds.yandex.net/i?id=f9419cb786eb94c3b856b195a9bf1ef4b6a224f1-7662041-images-thumbs&amp;n=13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4005064"/>
            <a:ext cx="14401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avatars.mds.yandex.net/i?id=c2861d107d9f1bb04cdeec24bac13b3737ee6e82-8221537-images-thumbs&amp;n=13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2780928"/>
            <a:ext cx="165618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9226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0"/>
            <a:ext cx="789222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Проверяем себя. </a:t>
            </a:r>
          </a:p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Животные Пермского края, занесённые в Красную книгу 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7299170"/>
              </p:ext>
            </p:extLst>
          </p:nvPr>
        </p:nvGraphicFramePr>
        <p:xfrm>
          <a:off x="395536" y="764704"/>
          <a:ext cx="8352927" cy="592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1"/>
                <a:gridCol w="3794173"/>
                <a:gridCol w="3910683"/>
              </a:tblGrid>
              <a:tr h="427072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Портрет </a:t>
                      </a:r>
                      <a:endParaRPr lang="ru-RU" dirty="0"/>
                    </a:p>
                  </a:txBody>
                  <a:tcPr/>
                </a:tc>
              </a:tr>
              <a:tr h="1013088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Выхухоль ( 1 балл)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Бобёр ( 1 балл)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Заяц</a:t>
                      </a:r>
                      <a:r>
                        <a:rPr lang="ru-RU" baseline="0" dirty="0" smtClean="0"/>
                        <a:t> – русак (1 балл)</a:t>
                      </a:r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Коростель ( 1 балл)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Лебедь-кликун</a:t>
                      </a:r>
                      <a:r>
                        <a:rPr lang="ru-RU" baseline="0" dirty="0" smtClean="0"/>
                        <a:t> (1 балл)</a:t>
                      </a:r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 descr="Невидаль – выхухоль. Новости общества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96752"/>
            <a:ext cx="1152128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Бобр речной, дорожный вредитель – Огонек № 29 (5475) от 24.07.2017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04864"/>
            <a:ext cx="2109711" cy="1108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Заяц-русак (лат. Lepus europaeus)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9000"/>
            <a:ext cx="1531522" cy="1075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Коростель (Crex crex)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81128"/>
            <a:ext cx="1549862" cy="937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Лебедь шипун: описание и характеристика породы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589240"/>
            <a:ext cx="1800200" cy="9361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5411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0"/>
            <a:ext cx="579940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Раун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 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II</a:t>
            </a:r>
            <a:endParaRPr lang="ru-RU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«Там на неведомых дорожках…»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1412776"/>
            <a:ext cx="5090817" cy="12464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5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Собрались звери на лесной поляне</a:t>
            </a:r>
          </a:p>
          <a:p>
            <a:pPr algn="ctr"/>
            <a:r>
              <a:rPr lang="ru-RU" sz="2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Определите кто пришёл в гости</a:t>
            </a:r>
            <a:endParaRPr lang="ru-RU" sz="25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25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5841" name="Object 1"/>
          <p:cNvGraphicFramePr>
            <a:graphicFrameLocks noChangeAspect="1"/>
          </p:cNvGraphicFramePr>
          <p:nvPr/>
        </p:nvGraphicFramePr>
        <p:xfrm>
          <a:off x="2843808" y="2348880"/>
          <a:ext cx="2899503" cy="4149080"/>
        </p:xfrm>
        <a:graphic>
          <a:graphicData uri="http://schemas.openxmlformats.org/presentationml/2006/ole">
            <p:oleObj spid="_x0000_s35855" name="Точечный рисунок" r:id="rId3" imgW="2276793" imgH="3258005" progId="PBrush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699792" y="5661248"/>
            <a:ext cx="1296144" cy="93610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059832" y="5805264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2769" name="Object 1"/>
          <p:cNvGraphicFramePr>
            <a:graphicFrameLocks noChangeAspect="1"/>
          </p:cNvGraphicFramePr>
          <p:nvPr/>
        </p:nvGraphicFramePr>
        <p:xfrm>
          <a:off x="1763688" y="332656"/>
          <a:ext cx="4211960" cy="5796275"/>
        </p:xfrm>
        <a:graphic>
          <a:graphicData uri="http://schemas.openxmlformats.org/presentationml/2006/ole">
            <p:oleObj spid="_x0000_s32783" name="Точечный рисунок" r:id="rId3" imgW="2076740" imgH="2857899" progId="PBrush">
              <p:embed/>
            </p:oleObj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195736" y="4869160"/>
            <a:ext cx="1584176" cy="129614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843808" y="515719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1745" name="Object 1"/>
          <p:cNvGraphicFramePr>
            <a:graphicFrameLocks noChangeAspect="1"/>
          </p:cNvGraphicFramePr>
          <p:nvPr/>
        </p:nvGraphicFramePr>
        <p:xfrm>
          <a:off x="2843808" y="620688"/>
          <a:ext cx="2808312" cy="5400600"/>
        </p:xfrm>
        <a:graphic>
          <a:graphicData uri="http://schemas.openxmlformats.org/presentationml/2006/ole">
            <p:oleObj spid="_x0000_s31759" name="Точечный рисунок" r:id="rId3" imgW="1733333" imgH="3333333" progId="PBrush">
              <p:embed/>
            </p:oleObj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627784" y="5085184"/>
            <a:ext cx="1368152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059832" y="530120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/>
        </p:nvGraphicFramePr>
        <p:xfrm>
          <a:off x="2987824" y="260648"/>
          <a:ext cx="3635896" cy="2873787"/>
        </p:xfrm>
        <a:graphic>
          <a:graphicData uri="http://schemas.openxmlformats.org/presentationml/2006/ole">
            <p:oleObj spid="_x0000_s30750" name="Точечный рисунок" r:id="rId3" imgW="2180952" imgH="1724266" progId="PBrush">
              <p:embed/>
            </p:oleObj>
          </a:graphicData>
        </a:graphic>
      </p:graphicFrame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2915816" y="3573016"/>
          <a:ext cx="3925527" cy="2520280"/>
        </p:xfrm>
        <a:graphic>
          <a:graphicData uri="http://schemas.openxmlformats.org/presentationml/2006/ole">
            <p:oleObj spid="_x0000_s30751" name="Точечный рисунок" r:id="rId4" imgW="2448267" imgH="1571844" progId="PBrush">
              <p:embed/>
            </p:oleObj>
          </a:graphicData>
        </a:graphic>
      </p:graphicFrame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5301208"/>
            <a:ext cx="1224136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259632" y="544522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4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29697" name="Object 1"/>
          <p:cNvGraphicFramePr>
            <a:graphicFrameLocks noChangeAspect="1"/>
          </p:cNvGraphicFramePr>
          <p:nvPr/>
        </p:nvGraphicFramePr>
        <p:xfrm>
          <a:off x="2987824" y="1412775"/>
          <a:ext cx="1440160" cy="3905519"/>
        </p:xfrm>
        <a:graphic>
          <a:graphicData uri="http://schemas.openxmlformats.org/presentationml/2006/ole">
            <p:oleObj spid="_x0000_s29726" name="Точечный рисунок" r:id="rId3" imgW="561905" imgH="1523810" progId="PBrush">
              <p:embed/>
            </p:oleObj>
          </a:graphicData>
        </a:graphic>
      </p:graphicFrame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29699" name="Object 3"/>
          <p:cNvGraphicFramePr>
            <a:graphicFrameLocks noChangeAspect="1"/>
          </p:cNvGraphicFramePr>
          <p:nvPr/>
        </p:nvGraphicFramePr>
        <p:xfrm>
          <a:off x="4572000" y="1340767"/>
          <a:ext cx="1296144" cy="4086149"/>
        </p:xfrm>
        <a:graphic>
          <a:graphicData uri="http://schemas.openxmlformats.org/presentationml/2006/ole">
            <p:oleObj spid="_x0000_s29727" name="Точечный рисунок" r:id="rId4" imgW="561905" imgH="1771429" progId="PBrush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99592" y="4941168"/>
            <a:ext cx="1224136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59632" y="5085184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5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28673" name="Object 1"/>
          <p:cNvGraphicFramePr>
            <a:graphicFrameLocks noChangeAspect="1"/>
          </p:cNvGraphicFramePr>
          <p:nvPr/>
        </p:nvGraphicFramePr>
        <p:xfrm>
          <a:off x="2699792" y="836712"/>
          <a:ext cx="3168352" cy="4794217"/>
        </p:xfrm>
        <a:graphic>
          <a:graphicData uri="http://schemas.openxmlformats.org/presentationml/2006/ole">
            <p:oleObj spid="_x0000_s28687" name="Точечный рисунок" r:id="rId3" imgW="2172003" imgH="3285714" progId="PBrush">
              <p:embed/>
            </p:oleObj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771800" y="4653136"/>
            <a:ext cx="1080120" cy="93610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131840" y="479715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6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8463207" cy="2553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899592" y="5661248"/>
            <a:ext cx="1152128" cy="72008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5805264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7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297323"/>
            <a:ext cx="2448272" cy="1609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827584" y="5229200"/>
            <a:ext cx="1224136" cy="7920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187624" y="537321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8</a:t>
            </a:r>
            <a:endParaRPr lang="ru-RU" sz="2800" b="1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689073"/>
            <a:ext cx="2257425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268760"/>
            <a:ext cx="4886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Сдаём работы 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6626" name="Picture 2" descr="http://iigpune.com/wp-content/uploads/2016/08/huge.15.77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420888"/>
            <a:ext cx="4286250" cy="3886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62346" y="188640"/>
            <a:ext cx="1888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Проверяем себя.</a:t>
            </a:r>
          </a:p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Раунд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II</a:t>
            </a: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29395952"/>
              </p:ext>
            </p:extLst>
          </p:nvPr>
        </p:nvGraphicFramePr>
        <p:xfrm>
          <a:off x="395536" y="1196752"/>
          <a:ext cx="8424936" cy="500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110"/>
                <a:gridCol w="1656184"/>
                <a:gridCol w="1872208"/>
                <a:gridCol w="504056"/>
                <a:gridCol w="1512168"/>
                <a:gridCol w="239021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Портрет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Портрет </a:t>
                      </a:r>
                      <a:endParaRPr lang="ru-RU" dirty="0"/>
                    </a:p>
                  </a:txBody>
                  <a:tcPr/>
                </a:tc>
              </a:tr>
              <a:tr h="106932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Белка ( 2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Лиса</a:t>
                      </a:r>
                    </a:p>
                    <a:p>
                      <a:r>
                        <a:rPr lang="ru-RU" dirty="0" smtClean="0"/>
                        <a:t> (2 балла)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Заяц (2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Волк </a:t>
                      </a:r>
                    </a:p>
                    <a:p>
                      <a:r>
                        <a:rPr lang="ru-RU" dirty="0" smtClean="0"/>
                        <a:t>(2</a:t>
                      </a:r>
                      <a:r>
                        <a:rPr lang="ru-RU" baseline="0" dirty="0" smtClean="0"/>
                        <a:t> балла)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Лось ( 2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Медведь</a:t>
                      </a:r>
                      <a:r>
                        <a:rPr lang="ru-RU" baseline="0" dirty="0" smtClean="0"/>
                        <a:t> </a:t>
                      </a:r>
                    </a:p>
                    <a:p>
                      <a:r>
                        <a:rPr lang="ru-RU" baseline="0" dirty="0" smtClean="0"/>
                        <a:t>(2 балла)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Кабан (2 балл)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Ёж ( 2 балла)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556793"/>
            <a:ext cx="1567061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636912"/>
            <a:ext cx="123022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861048"/>
            <a:ext cx="1264345" cy="1110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5085184"/>
            <a:ext cx="1591444" cy="115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1556792"/>
            <a:ext cx="1646286" cy="1023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2564904"/>
            <a:ext cx="1584176" cy="1328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3861048"/>
            <a:ext cx="1369120" cy="1109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28766" y="5013176"/>
            <a:ext cx="181491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188640"/>
            <a:ext cx="270644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Раунд </a:t>
            </a: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III</a:t>
            </a:r>
            <a:endParaRPr lang="en-US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Гербарий </a:t>
            </a:r>
            <a:endParaRPr lang="en-US" sz="3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58195" y="1484784"/>
            <a:ext cx="61464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Определи по гербарию название трав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 descr="C:\Users\user1\Desktop\В.В\1.jpg"/>
          <p:cNvPicPr/>
          <p:nvPr/>
        </p:nvPicPr>
        <p:blipFill>
          <a:blip r:embed="rId2" cstate="print">
            <a:lum bright="16000" contrast="28000"/>
          </a:blip>
          <a:srcRect l="8133" t="3311" r="8062" b="5828"/>
          <a:stretch>
            <a:fillRect/>
          </a:stretch>
        </p:blipFill>
        <p:spPr bwMode="auto">
          <a:xfrm>
            <a:off x="323528" y="2060848"/>
            <a:ext cx="3312368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1\Desktop\В.В\dFswBYSgTg0.jpg"/>
          <p:cNvPicPr/>
          <p:nvPr/>
        </p:nvPicPr>
        <p:blipFill>
          <a:blip r:embed="rId3" cstate="print">
            <a:lum bright="9000" contrast="29000"/>
          </a:blip>
          <a:srcRect l="10859" t="16058" r="8555" b="10115"/>
          <a:stretch>
            <a:fillRect/>
          </a:stretch>
        </p:blipFill>
        <p:spPr bwMode="auto">
          <a:xfrm rot="5400000">
            <a:off x="4670817" y="2682111"/>
            <a:ext cx="4032449" cy="2933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2569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1\Desktop\В.В\3.jpg"/>
          <p:cNvPicPr/>
          <p:nvPr/>
        </p:nvPicPr>
        <p:blipFill>
          <a:blip r:embed="rId2" cstate="print">
            <a:lum contrast="39000"/>
          </a:blip>
          <a:srcRect l="15395" t="19807" r="9562" b="14551"/>
          <a:stretch>
            <a:fillRect/>
          </a:stretch>
        </p:blipFill>
        <p:spPr bwMode="auto">
          <a:xfrm rot="5400000">
            <a:off x="-360548" y="1664804"/>
            <a:ext cx="475252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user1\Desktop\В.В\vhYHm2wMaXs.jpg"/>
          <p:cNvPicPr/>
          <p:nvPr/>
        </p:nvPicPr>
        <p:blipFill>
          <a:blip r:embed="rId3" cstate="print">
            <a:lum bright="3000" contrast="30000"/>
          </a:blip>
          <a:srcRect l="10391" t="17261" r="9318" b="11876"/>
          <a:stretch>
            <a:fillRect/>
          </a:stretch>
        </p:blipFill>
        <p:spPr bwMode="auto">
          <a:xfrm rot="5400000">
            <a:off x="4402196" y="1654589"/>
            <a:ext cx="4608513" cy="3116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0352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1\Desktop\В.В\CYmGd3xjvoc.jpg"/>
          <p:cNvPicPr/>
          <p:nvPr/>
        </p:nvPicPr>
        <p:blipFill>
          <a:blip r:embed="rId2" cstate="print">
            <a:lum bright="14000" contrast="23000"/>
          </a:blip>
          <a:srcRect l="12656" t="12930" r="2257" b="7925"/>
          <a:stretch>
            <a:fillRect/>
          </a:stretch>
        </p:blipFill>
        <p:spPr bwMode="auto">
          <a:xfrm rot="5400000">
            <a:off x="-324544" y="1628800"/>
            <a:ext cx="504056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user1\Desktop\В.В\HbK4JNDylfI.jpg"/>
          <p:cNvPicPr/>
          <p:nvPr/>
        </p:nvPicPr>
        <p:blipFill>
          <a:blip r:embed="rId3" cstate="print">
            <a:lum contrast="40000"/>
          </a:blip>
          <a:srcRect l="7266" t="10428" r="6435" b="13764"/>
          <a:stretch>
            <a:fillRect/>
          </a:stretch>
        </p:blipFill>
        <p:spPr bwMode="auto">
          <a:xfrm rot="5400000">
            <a:off x="4121987" y="1790780"/>
            <a:ext cx="4968552" cy="320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4203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1\Desktop\В.В\3Fcw3Pw4YpE.jpg"/>
          <p:cNvPicPr/>
          <p:nvPr/>
        </p:nvPicPr>
        <p:blipFill>
          <a:blip r:embed="rId2" cstate="print">
            <a:lum bright="16000" contrast="21000"/>
          </a:blip>
          <a:srcRect l="12539" t="16227" r="9566" b="13872"/>
          <a:stretch>
            <a:fillRect/>
          </a:stretch>
        </p:blipFill>
        <p:spPr bwMode="auto">
          <a:xfrm rot="5400000">
            <a:off x="-108520" y="1412776"/>
            <a:ext cx="504056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user1\Desktop\В.В\8.jpg"/>
          <p:cNvPicPr/>
          <p:nvPr/>
        </p:nvPicPr>
        <p:blipFill>
          <a:blip r:embed="rId3" cstate="print">
            <a:lum contrast="30000"/>
          </a:blip>
          <a:srcRect l="14219" t="20567" r="13245" b="18040"/>
          <a:stretch>
            <a:fillRect/>
          </a:stretch>
        </p:blipFill>
        <p:spPr bwMode="auto">
          <a:xfrm rot="5400000">
            <a:off x="4302568" y="1610201"/>
            <a:ext cx="4968553" cy="3277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6125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1\Desktop\В.В\9.jpg"/>
          <p:cNvPicPr/>
          <p:nvPr/>
        </p:nvPicPr>
        <p:blipFill>
          <a:blip r:embed="rId2" cstate="print">
            <a:lum contrast="35000"/>
          </a:blip>
          <a:srcRect l="17734" t="19917" r="10537" b="19395"/>
          <a:stretch>
            <a:fillRect/>
          </a:stretch>
        </p:blipFill>
        <p:spPr bwMode="auto">
          <a:xfrm rot="5400000">
            <a:off x="-108521" y="1700808"/>
            <a:ext cx="5112568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user1\Desktop\В.В\10.jpg"/>
          <p:cNvPicPr/>
          <p:nvPr/>
        </p:nvPicPr>
        <p:blipFill>
          <a:blip r:embed="rId3" cstate="print">
            <a:lum bright="-3000" contrast="39000"/>
          </a:blip>
          <a:srcRect l="19219" t="17310" r="5422" b="18978"/>
          <a:stretch>
            <a:fillRect/>
          </a:stretch>
        </p:blipFill>
        <p:spPr bwMode="auto">
          <a:xfrm rot="5400000">
            <a:off x="4272258" y="1928542"/>
            <a:ext cx="5184576" cy="300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294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268760"/>
            <a:ext cx="4886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Сдаём работы 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6626" name="Picture 2" descr="http://iigpune.com/wp-content/uploads/2016/08/huge.15.77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420888"/>
            <a:ext cx="4286250" cy="3886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6364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2606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Проверяем себя</a:t>
            </a:r>
          </a:p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Раунд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III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«Гербарий»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85718349"/>
              </p:ext>
            </p:extLst>
          </p:nvPr>
        </p:nvGraphicFramePr>
        <p:xfrm>
          <a:off x="395536" y="1196752"/>
          <a:ext cx="8424936" cy="403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110"/>
                <a:gridCol w="2390210"/>
                <a:gridCol w="1138182"/>
                <a:gridCol w="504056"/>
                <a:gridCol w="2606234"/>
                <a:gridCol w="129614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Балл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Балл</a:t>
                      </a:r>
                      <a:endParaRPr lang="ru-RU" dirty="0"/>
                    </a:p>
                  </a:txBody>
                  <a:tcPr/>
                </a:tc>
              </a:tr>
              <a:tr h="70928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Клевер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6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Пшеница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Хлопушка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7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Берёза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683488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Овёс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8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Папоротник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4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Нивяник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Василёк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5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Душица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Рожь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4080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6709" y="0"/>
            <a:ext cx="4972773" cy="184665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Раунд </a:t>
            </a: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IV</a:t>
            </a:r>
          </a:p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«Экологический ребус»</a:t>
            </a:r>
          </a:p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Расшифруйте высказывание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04864"/>
            <a:ext cx="7490268" cy="3594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268760"/>
            <a:ext cx="4886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Сдаём работы 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6626" name="Picture 2" descr="http://iigpune.com/wp-content/uploads/2016/08/huge.15.77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420888"/>
            <a:ext cx="4286250" cy="3886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6364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7341" y="188640"/>
            <a:ext cx="49727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Проверяем себя</a:t>
            </a:r>
          </a:p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Раунд </a:t>
            </a:r>
            <a:r>
              <a:rPr lang="en-US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IV</a:t>
            </a:r>
            <a:endParaRPr lang="ru-RU" sz="3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«Экологический ребус»</a:t>
            </a:r>
          </a:p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Расшифруйте высказывание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5228" y="2780928"/>
            <a:ext cx="882645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600" b="1" cap="all" spc="0" dirty="0" smtClean="0">
                <a:ln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«Экология  стала  </a:t>
            </a:r>
          </a:p>
          <a:p>
            <a:pPr algn="ctr"/>
            <a:r>
              <a:rPr lang="ru-RU" sz="3600" b="1" cap="all" spc="0" dirty="0" smtClean="0">
                <a:ln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Самым  громким  словом  на  земле, </a:t>
            </a:r>
          </a:p>
          <a:p>
            <a:pPr algn="ctr"/>
            <a:r>
              <a:rPr lang="ru-RU" sz="3600" b="1" cap="all" dirty="0" smtClean="0">
                <a:ln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Громче  войны  и  стихии»</a:t>
            </a:r>
          </a:p>
          <a:p>
            <a:pPr algn="r"/>
            <a:r>
              <a:rPr lang="ru-RU" sz="3600" b="1" cap="all" spc="0" dirty="0" smtClean="0">
                <a:ln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В. Распутин</a:t>
            </a:r>
            <a:endParaRPr lang="ru-RU" sz="3600" b="1" cap="all" spc="0" dirty="0">
              <a:ln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7407" y="0"/>
            <a:ext cx="5019003" cy="184665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Раунд </a:t>
            </a: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</a:t>
            </a:r>
            <a:endParaRPr lang="ru-RU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«Венгерский кроссворд»</a:t>
            </a:r>
          </a:p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Найди спрятавшихся  зверей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4420532"/>
              </p:ext>
            </p:extLst>
          </p:nvPr>
        </p:nvGraphicFramePr>
        <p:xfrm>
          <a:off x="1687407" y="2132856"/>
          <a:ext cx="5619959" cy="45259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4483"/>
                <a:gridCol w="374483"/>
                <a:gridCol w="374483"/>
                <a:gridCol w="374483"/>
                <a:gridCol w="374483"/>
                <a:gridCol w="374483"/>
                <a:gridCol w="374483"/>
                <a:gridCol w="374483"/>
                <a:gridCol w="374483"/>
                <a:gridCol w="374483"/>
                <a:gridCol w="374483"/>
                <a:gridCol w="374483"/>
                <a:gridCol w="329963"/>
                <a:gridCol w="421717"/>
                <a:gridCol w="374483"/>
              </a:tblGrid>
              <a:tr h="3064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ю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ш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щ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з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ч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ф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3064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ё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ж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п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ч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3064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п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ж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ъ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н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з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ж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ш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3064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з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ф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ё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ш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299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п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п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щ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ъ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  <a:tr h="3064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ж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д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р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г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т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ю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2" marR="63522" marT="0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871192" y="166732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Слова могут ломаться под прямым углом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620688"/>
            <a:ext cx="751199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Поздравляем!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  успешно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прошли все испытания!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5298" name="Picture 2" descr="https://sun6-21.userapi.com/s/v1/ig2/--A_2vtk1PzBGnE6TcVMg-dD4rhtpWC3UkFee3Y2TqRyptbmiqBdy6QfveOd0rxQaJbmthk1593k2SnecM9MsNFd.jpg?size=748x748&amp;quality=96&amp;crop=26,26,748,748&amp;ava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501008"/>
            <a:ext cx="3169717" cy="31697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836712"/>
            <a:ext cx="72859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Вам понравилась игра?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2706" name="AutoShape 2" descr="https://fsd.videouroki.net/html/2021/05/11/v_609ab0fc8da42/99769893_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2708" name="AutoShape 4" descr="https://fsd.videouroki.net/html/2021/05/11/v_609ab0fc8da42/99769893_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270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44824"/>
            <a:ext cx="5894611" cy="4123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8064" y="83671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Приложение № 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79712" y="1097113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Бланки ответов для команд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57352816"/>
              </p:ext>
            </p:extLst>
          </p:nvPr>
        </p:nvGraphicFramePr>
        <p:xfrm>
          <a:off x="611561" y="1876300"/>
          <a:ext cx="7992887" cy="45259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3920"/>
                <a:gridCol w="5798847"/>
                <a:gridCol w="1080120"/>
              </a:tblGrid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</a:rPr>
                        <a:t>№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</a:rPr>
                        <a:t>ответ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балл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10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11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12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13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  <a:tr h="30173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</a:rPr>
                        <a:t>Итого количество баллов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286000" y="1447906"/>
            <a:ext cx="457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Раунд 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3689380"/>
              </p:ext>
            </p:extLst>
          </p:nvPr>
        </p:nvGraphicFramePr>
        <p:xfrm>
          <a:off x="323528" y="1268760"/>
          <a:ext cx="8280920" cy="3505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2088"/>
                <a:gridCol w="6408712"/>
                <a:gridCol w="108012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ответ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балл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Итого количество баллов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096" y="60811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Раунд 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7054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27220484"/>
              </p:ext>
            </p:extLst>
          </p:nvPr>
        </p:nvGraphicFramePr>
        <p:xfrm>
          <a:off x="323528" y="620689"/>
          <a:ext cx="8208912" cy="43597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6104"/>
                <a:gridCol w="6336704"/>
                <a:gridCol w="936104"/>
              </a:tblGrid>
              <a:tr h="5040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Ответ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балл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Итого баллов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81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Раунд 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III 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07732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908720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Раунд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«_____________________________________________________________________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87623488"/>
              </p:ext>
            </p:extLst>
          </p:nvPr>
        </p:nvGraphicFramePr>
        <p:xfrm>
          <a:off x="755576" y="2978077"/>
          <a:ext cx="7704856" cy="3154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86124"/>
                <a:gridCol w="2261235"/>
                <a:gridCol w="2757497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72008" y="210904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Раунд 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91760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6056" y="83671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№2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556792"/>
            <a:ext cx="82809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Пояснительная записка</a:t>
            </a:r>
          </a:p>
          <a:p>
            <a:r>
              <a:rPr lang="ru-RU" dirty="0" smtClean="0"/>
              <a:t>	Игра направлена на воспитание патриотизма и гражданственности, актуальность и важность которого возрастает с каждым днём, являясь задачей государственной важности. В «Концепции модернизации российского образования на период до 2020 года» отводится большая роль региональному компоненту. Он позволяет «обеспечить историческую преемственность поколений; сохранение, распространение и развитие национальной культуры, воспитать патриотов России, граждан, обладающих высокой толерантностью». 	Образовательным организациям государство ставит одной из наиболее важных задач формирование с самого раннего детства базовой культуры личности: основ гражданственности, любви к Родине, бережного отношения к её историческому и культурному наследию, культуре и традициям других народов.</a:t>
            </a:r>
          </a:p>
          <a:p>
            <a:r>
              <a:rPr lang="ru-RU" dirty="0" smtClean="0"/>
              <a:t>В основу данной интеллектуальной игры лег национально-региональный компонент.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989095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80648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Актуальность</a:t>
            </a:r>
            <a:endParaRPr lang="ru-RU" dirty="0" smtClean="0"/>
          </a:p>
          <a:p>
            <a:pPr lvl="0"/>
            <a:r>
              <a:rPr lang="ru-RU" dirty="0" smtClean="0"/>
              <a:t>	Интеллектуальная игра способствует формированию патриотизма у подрастающего поколения. Она ориентировано на широкий возрастной диапазон учащихся. Содержание игры носит </a:t>
            </a:r>
            <a:r>
              <a:rPr lang="ru-RU" dirty="0" err="1" smtClean="0"/>
              <a:t>деятельностный</a:t>
            </a:r>
            <a:r>
              <a:rPr lang="ru-RU" dirty="0" smtClean="0"/>
              <a:t> характер.</a:t>
            </a:r>
          </a:p>
          <a:p>
            <a:pPr lvl="0"/>
            <a:r>
              <a:rPr lang="ru-RU" dirty="0" smtClean="0"/>
              <a:t>Задания станций разрабатывались с учетом зоны ближайшего развития участника.</a:t>
            </a:r>
          </a:p>
          <a:p>
            <a:r>
              <a:rPr lang="ru-RU" dirty="0" smtClean="0"/>
              <a:t>	Проведение игры приурочено к Юбилею Пермского края. Также </a:t>
            </a:r>
            <a:r>
              <a:rPr lang="ru-RU" dirty="0" smtClean="0"/>
              <a:t>к </a:t>
            </a:r>
            <a:r>
              <a:rPr lang="ru-RU" dirty="0" smtClean="0"/>
              <a:t>ежегодной памятной дате Референдума по образованию Пермского края.</a:t>
            </a:r>
          </a:p>
          <a:p>
            <a:r>
              <a:rPr lang="ru-RU" b="1" dirty="0" smtClean="0"/>
              <a:t>	Цель </a:t>
            </a:r>
            <a:r>
              <a:rPr lang="ru-RU" dirty="0" smtClean="0"/>
              <a:t>- формирование мотивации у обучающихся  к изучению и познанию Пермского края</a:t>
            </a:r>
          </a:p>
          <a:p>
            <a:r>
              <a:rPr lang="ru-RU" b="1" dirty="0" smtClean="0"/>
              <a:t>	Задачи</a:t>
            </a:r>
            <a:r>
              <a:rPr lang="ru-RU" dirty="0" smtClean="0"/>
              <a:t>:</a:t>
            </a:r>
          </a:p>
          <a:p>
            <a:pPr lvl="0"/>
            <a:r>
              <a:rPr lang="ru-RU" dirty="0" smtClean="0"/>
              <a:t>	Способствовать </a:t>
            </a:r>
            <a:r>
              <a:rPr lang="ru-RU" dirty="0" smtClean="0"/>
              <a:t>развитию  у учащихся интерес к познанию малой Родины.</a:t>
            </a:r>
          </a:p>
          <a:p>
            <a:pPr lvl="0"/>
            <a:r>
              <a:rPr lang="ru-RU" dirty="0" smtClean="0"/>
              <a:t>	Актуализировать </a:t>
            </a:r>
            <a:r>
              <a:rPr lang="ru-RU" dirty="0" smtClean="0"/>
              <a:t>у учащихся потребность в защите красоты и величия природы  родных мест, заботе об экологии Пермского края.</a:t>
            </a:r>
          </a:p>
          <a:p>
            <a:pPr lvl="0"/>
            <a:r>
              <a:rPr lang="ru-RU" dirty="0" smtClean="0"/>
              <a:t>Продемонстрировать учащимся уникальность и разнообразие растительного и животного мира.</a:t>
            </a:r>
          </a:p>
          <a:p>
            <a:pPr lvl="0"/>
            <a:r>
              <a:rPr lang="ru-RU" smtClean="0"/>
              <a:t>	Подвести </a:t>
            </a:r>
            <a:r>
              <a:rPr lang="ru-RU" dirty="0" smtClean="0"/>
              <a:t>участников игры к пониманию: любить Родину - значит знать заботиться об экологии родных просторов.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836712"/>
            <a:ext cx="7632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Формируемые УУД</a:t>
            </a:r>
          </a:p>
          <a:p>
            <a:r>
              <a:rPr lang="ru-RU" u="sng" dirty="0" smtClean="0"/>
              <a:t>Познавательные:</a:t>
            </a:r>
          </a:p>
          <a:p>
            <a:pPr>
              <a:buFontTx/>
              <a:buChar char="-"/>
            </a:pPr>
            <a:r>
              <a:rPr lang="ru-RU" dirty="0" smtClean="0"/>
              <a:t>умение извлекать информацию из схем, иллюстраций, текста;</a:t>
            </a:r>
          </a:p>
          <a:p>
            <a:pPr>
              <a:buFontTx/>
              <a:buChar char="-"/>
            </a:pPr>
            <a:r>
              <a:rPr lang="ru-RU" dirty="0" smtClean="0"/>
              <a:t> умение на основе анализа объектов делать вывод;</a:t>
            </a:r>
          </a:p>
          <a:p>
            <a:pPr>
              <a:buFontTx/>
              <a:buChar char="-"/>
            </a:pPr>
            <a:r>
              <a:rPr lang="ru-RU" dirty="0" smtClean="0"/>
              <a:t> умение обобщать и классифицировать по признакам.</a:t>
            </a:r>
          </a:p>
          <a:p>
            <a:r>
              <a:rPr lang="ru-RU" u="sng" dirty="0" smtClean="0"/>
              <a:t>Регулятивные:</a:t>
            </a:r>
          </a:p>
          <a:p>
            <a:pPr>
              <a:buFontTx/>
              <a:buChar char="-"/>
            </a:pPr>
            <a:r>
              <a:rPr lang="ru-RU" dirty="0" smtClean="0"/>
              <a:t>умение осуществлять познавательную и личностную рефлексию.</a:t>
            </a:r>
          </a:p>
          <a:p>
            <a:r>
              <a:rPr lang="ru-RU" u="sng" dirty="0" smtClean="0"/>
              <a:t>Коммуникативные:</a:t>
            </a:r>
          </a:p>
          <a:p>
            <a:pPr>
              <a:buFontTx/>
              <a:buChar char="-"/>
            </a:pPr>
            <a:r>
              <a:rPr lang="ru-RU" dirty="0" smtClean="0"/>
              <a:t>умение слушать и понимать других;</a:t>
            </a:r>
          </a:p>
          <a:p>
            <a:pPr>
              <a:buFontTx/>
              <a:buChar char="-"/>
            </a:pPr>
            <a:r>
              <a:rPr lang="ru-RU" dirty="0" smtClean="0"/>
              <a:t> умение совместной деятельности;</a:t>
            </a:r>
          </a:p>
          <a:p>
            <a:pPr>
              <a:buFontTx/>
              <a:buChar char="-"/>
            </a:pPr>
            <a:r>
              <a:rPr lang="ru-RU" dirty="0" smtClean="0"/>
              <a:t> умение строить речевое высказывание в соответствие с поставленными задачами;</a:t>
            </a:r>
          </a:p>
          <a:p>
            <a:pPr>
              <a:buFontTx/>
              <a:buChar char="-"/>
            </a:pPr>
            <a:r>
              <a:rPr lang="ru-RU" dirty="0" smtClean="0"/>
              <a:t> умение  оформить свои мысли в устной и письменной форме.</a:t>
            </a:r>
          </a:p>
          <a:p>
            <a:r>
              <a:rPr lang="ru-RU" u="sng" dirty="0" smtClean="0"/>
              <a:t>Личностные:</a:t>
            </a:r>
          </a:p>
          <a:p>
            <a:r>
              <a:rPr lang="ru-RU" dirty="0" smtClean="0"/>
              <a:t>- Формирование мотивации к обучению и целенаправленной познавательной деятельности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1013</Words>
  <Application>Microsoft Office PowerPoint</Application>
  <PresentationFormat>Экран (4:3)</PresentationFormat>
  <Paragraphs>634</Paragraphs>
  <Slides>36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8" baseType="lpstr">
      <vt:lpstr>Тема Office</vt:lpstr>
      <vt:lpstr>Точечный рисунок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Ноут1</dc:creator>
  <cp:lastModifiedBy>User</cp:lastModifiedBy>
  <cp:revision>57</cp:revision>
  <dcterms:created xsi:type="dcterms:W3CDTF">2023-03-14T03:52:13Z</dcterms:created>
  <dcterms:modified xsi:type="dcterms:W3CDTF">2023-04-10T17:55:15Z</dcterms:modified>
</cp:coreProperties>
</file>