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5"/>
  </p:notesMasterIdLst>
  <p:sldIdLst>
    <p:sldId id="311" r:id="rId2"/>
    <p:sldId id="312" r:id="rId3"/>
    <p:sldId id="257" r:id="rId4"/>
    <p:sldId id="260" r:id="rId5"/>
    <p:sldId id="258" r:id="rId6"/>
    <p:sldId id="259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3300"/>
    <a:srgbClr val="FF6600"/>
    <a:srgbClr val="808000"/>
    <a:srgbClr val="996633"/>
    <a:srgbClr val="FF66FF"/>
    <a:srgbClr val="CC0099"/>
    <a:srgbClr val="CC6600"/>
    <a:srgbClr val="F8A714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5C706-3467-4705-BC0C-04BEE152FCBA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95851-6CBA-4570-81B8-0798EB5BE6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17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7.xml"/><Relationship Id="rId7" Type="http://schemas.openxmlformats.org/officeDocument/2006/relationships/slide" Target="slide4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slide" Target="slide6.xml"/><Relationship Id="rId4" Type="http://schemas.openxmlformats.org/officeDocument/2006/relationships/image" Target="../media/image5.jpeg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8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12" Type="http://schemas.openxmlformats.org/officeDocument/2006/relationships/slide" Target="slide1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5.xml"/><Relationship Id="rId5" Type="http://schemas.openxmlformats.org/officeDocument/2006/relationships/slide" Target="slide10.xml"/><Relationship Id="rId1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3.xml"/><Relationship Id="rId14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30.xml"/><Relationship Id="rId3" Type="http://schemas.openxmlformats.org/officeDocument/2006/relationships/slide" Target="slide20.xml"/><Relationship Id="rId7" Type="http://schemas.openxmlformats.org/officeDocument/2006/relationships/slide" Target="slide24.xml"/><Relationship Id="rId12" Type="http://schemas.openxmlformats.org/officeDocument/2006/relationships/slide" Target="slide29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27.xml"/><Relationship Id="rId5" Type="http://schemas.openxmlformats.org/officeDocument/2006/relationships/slide" Target="slide22.xml"/><Relationship Id="rId15" Type="http://schemas.openxmlformats.org/officeDocument/2006/relationships/slide" Target="slide3.xml"/><Relationship Id="rId10" Type="http://schemas.openxmlformats.org/officeDocument/2006/relationships/slide" Target="slide26.xml"/><Relationship Id="rId4" Type="http://schemas.openxmlformats.org/officeDocument/2006/relationships/slide" Target="slide21.xml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42.xml"/><Relationship Id="rId3" Type="http://schemas.openxmlformats.org/officeDocument/2006/relationships/slide" Target="slide32.xml"/><Relationship Id="rId7" Type="http://schemas.openxmlformats.org/officeDocument/2006/relationships/slide" Target="slide36.xml"/><Relationship Id="rId12" Type="http://schemas.openxmlformats.org/officeDocument/2006/relationships/slide" Target="slide4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11" Type="http://schemas.openxmlformats.org/officeDocument/2006/relationships/slide" Target="slide39.xml"/><Relationship Id="rId5" Type="http://schemas.openxmlformats.org/officeDocument/2006/relationships/slide" Target="slide34.xml"/><Relationship Id="rId15" Type="http://schemas.openxmlformats.org/officeDocument/2006/relationships/slide" Target="slide3.xml"/><Relationship Id="rId10" Type="http://schemas.openxmlformats.org/officeDocument/2006/relationships/slide" Target="slide38.xml"/><Relationship Id="rId4" Type="http://schemas.openxmlformats.org/officeDocument/2006/relationships/slide" Target="slide33.xml"/><Relationship Id="rId9" Type="http://schemas.openxmlformats.org/officeDocument/2006/relationships/slide" Target="slide37.xml"/><Relationship Id="rId14" Type="http://schemas.openxmlformats.org/officeDocument/2006/relationships/slide" Target="slide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291397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Природа Томской области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-26842" y="4913784"/>
            <a:ext cx="9324528" cy="1944216"/>
          </a:xfrm>
        </p:spPr>
        <p:txBody>
          <a:bodyPr>
            <a:noAutofit/>
          </a:bodyPr>
          <a:lstStyle/>
          <a:p>
            <a:br>
              <a:rPr lang="ru-RU" sz="2800" dirty="0"/>
            </a:br>
            <a:r>
              <a:rPr lang="ru-RU" sz="2800" dirty="0"/>
              <a:t>Автор: Беззубенко С.А., учитель </a:t>
            </a:r>
            <a:r>
              <a:rPr lang="ru-RU" sz="2800"/>
              <a:t>географии </a:t>
            </a:r>
            <a:br>
              <a:rPr lang="ru-RU" sz="2800"/>
            </a:br>
            <a:r>
              <a:rPr lang="ru-RU" sz="2800"/>
              <a:t>МАОУ </a:t>
            </a:r>
            <a:r>
              <a:rPr lang="ru-RU" sz="2800" dirty="0"/>
              <a:t>СОШ №19 </a:t>
            </a:r>
            <a:r>
              <a:rPr lang="ru-RU" sz="2800" dirty="0" err="1"/>
              <a:t>г.Томска</a:t>
            </a:r>
            <a:r>
              <a:rPr lang="ru-RU" sz="2800" dirty="0"/>
              <a:t>                         </a:t>
            </a:r>
          </a:p>
        </p:txBody>
      </p:sp>
      <p:pic>
        <p:nvPicPr>
          <p:cNvPr id="55298" name="Picture 2" descr="Герб Томской области 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1907704" cy="2083593"/>
          </a:xfrm>
          <a:prstGeom prst="rect">
            <a:avLst/>
          </a:prstGeom>
          <a:noFill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0"/>
            <a:ext cx="1331640" cy="1633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547664" y="1768177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о растительном и животном мире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3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556792"/>
            <a:ext cx="496855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Ценное хвойное дерево, которое называют «хлебным деревом Сибири». Плодоносит  каждые 5 лет, начиная с 20-летнего возраста.    </a:t>
            </a:r>
            <a:br>
              <a:rPr lang="ru-RU" sz="2000" b="1" dirty="0"/>
            </a:br>
            <a:endParaRPr lang="ru-RU" dirty="0"/>
          </a:p>
        </p:txBody>
      </p:sp>
      <p:pic>
        <p:nvPicPr>
          <p:cNvPr id="47106" name="Picture 2" descr="Алтайский кедр - Исто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24744"/>
            <a:ext cx="3235542" cy="431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403648" y="5805264"/>
            <a:ext cx="172819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Кедр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/>
              <a:t>Вопрос 4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041023"/>
            <a:ext cx="518457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Древесина этого дерева очень прочная, широко используется в различных отраслях народного хозяйства, начиная от строительства жилых домов  до самолетостроения. Из смолы получают скипидар и канифоль. Самое распространенное хвойное дерево.   </a:t>
            </a:r>
            <a:br>
              <a:rPr lang="ru-RU" sz="2800" b="1" dirty="0"/>
            </a:br>
            <a:br>
              <a:rPr lang="ru-RU" b="1" dirty="0"/>
            </a:br>
            <a:endParaRPr lang="ru-RU" dirty="0"/>
          </a:p>
        </p:txBody>
      </p:sp>
      <p:pic>
        <p:nvPicPr>
          <p:cNvPr id="46082" name="Picture 2" descr="http://www.turizm.ru/hotels/gallery/56700/1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1" y="836712"/>
            <a:ext cx="3012503" cy="453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5877272"/>
            <a:ext cx="201622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Сосна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5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5854718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0648"/>
            <a:ext cx="51845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  <a:p>
            <a:endParaRPr lang="ru-RU" sz="2800" dirty="0"/>
          </a:p>
          <a:p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дерево издавна "предсказывало" людям погоду. К влаге ветки и хвоя его распрямляются, топорщатся кверху ; на сушь поникают. Его древесина идёт на изготовление музыкальных дек - усилителей звука. Рояль, скрипка и гитара-все обязаны  своей славой этому дереву. </a:t>
            </a:r>
          </a:p>
        </p:txBody>
      </p:sp>
      <p:pic>
        <p:nvPicPr>
          <p:cNvPr id="45058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24744"/>
            <a:ext cx="3348880" cy="4597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943708" y="6053011"/>
            <a:ext cx="1944216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Ель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6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6024" y="1556792"/>
            <a:ext cx="48600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растение украшает осенью леса и парки своей листвой. А в русских народных песнях о нём поют с грустью как о символе неразделённой любви. </a:t>
            </a:r>
          </a:p>
        </p:txBody>
      </p:sp>
      <p:pic>
        <p:nvPicPr>
          <p:cNvPr id="44034" name="Picture 2" descr="Рябина сибирская (Sorbus sibirica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8"/>
            <a:ext cx="3851920" cy="3214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547664" y="5949280"/>
            <a:ext cx="216024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Рябина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7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147248" cy="5040560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548680"/>
            <a:ext cx="8460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/>
          </a:p>
          <a:p>
            <a:endParaRPr lang="ru-RU" sz="2800" b="1" dirty="0"/>
          </a:p>
          <a:p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1864" y="1628800"/>
            <a:ext cx="4886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По старинной легенде это растение цветёт в ночь на Ивана Купала. Нашедший его получит силу, здоровье, найдёт клад.</a:t>
            </a:r>
          </a:p>
        </p:txBody>
      </p:sp>
      <p:pic>
        <p:nvPicPr>
          <p:cNvPr id="43010" name="Picture 2" descr="Изображение растения Diplazium sibiricum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268760"/>
            <a:ext cx="3744416" cy="4404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115616" y="5877272"/>
            <a:ext cx="3024336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Папоротник</a:t>
            </a: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092132"/>
            <a:ext cx="46805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Во времена Ивана Грозного за плоды этого растения можно было выменять большой отрез парчи или шкуру соболя. Это ценное витаминное средство добавляют в чай. </a:t>
            </a:r>
          </a:p>
        </p:txBody>
      </p:sp>
      <p:pic>
        <p:nvPicPr>
          <p:cNvPr id="41986" name="Picture 2" descr="http://www.botanichka.ru/wp-content/uploads/2010/09/Hips-520x3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922" y="1559035"/>
            <a:ext cx="377991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475656" y="5877272"/>
            <a:ext cx="252028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Шиповник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25963"/>
          </a:xfrm>
        </p:spPr>
        <p:txBody>
          <a:bodyPr/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Это слово в переводе с тюркского означает «хвойный лес».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40962" name="Picture 2" descr="1119827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250758"/>
            <a:ext cx="5304590" cy="3978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5877272"/>
            <a:ext cx="208823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Тайга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560" y="1674474"/>
            <a:ext cx="4546848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Это растение следует за человеком всюду. Второе название - "след белого человека". Им лечат раны.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39938" name="Picture 2" descr="http://newaysuspech.ru/wp-content/uploads/2012/05/Podolrozhnik_poleznyie_-svoystv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556792"/>
            <a:ext cx="3649588" cy="3430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5877272"/>
            <a:ext cx="309634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Подорожник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11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3891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83882" y="1832630"/>
            <a:ext cx="557969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Хвойное дерево с необычайно твёрдой древесиной. </a:t>
            </a:r>
            <a:r>
              <a:rPr lang="ru-RU" sz="2800" dirty="0">
                <a:latin typeface="Tahoma" pitchFamily="34" charset="0"/>
                <a:ea typeface="Calibri" pitchFamily="34" charset="0"/>
                <a:cs typeface="Tahoma" pitchFamily="34" charset="0"/>
              </a:rPr>
              <a:t>С</a:t>
            </a:r>
            <a:r>
              <a:rPr kumimoji="0" lang="ru-RU" sz="2800" i="0" u="none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брасывает свою хвою каждый год. Гниль ей нипочем, даже в воде. На сваях из этого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i="0" u="none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дерева стоят портовые города всей Европы.</a:t>
            </a:r>
            <a:r>
              <a:rPr kumimoji="0" lang="ru-RU" sz="2800" i="0" u="sng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Растения тай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3574" y="1118650"/>
            <a:ext cx="3404678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5877272"/>
            <a:ext cx="295232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Лиственница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/>
              <a:t>Вопрос 12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23528" y="931193"/>
            <a:ext cx="518457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Храмы в Древней Руси покрывали дранкой из древесины это </a:t>
            </a:r>
            <a:b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дерева, и маковки церквей серебрились под луной.  Легкость, мягкость,</a:t>
            </a:r>
            <a:b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эластичность, долговечность - основные качества древесины. Основное </a:t>
            </a:r>
            <a:b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2800" i="0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сырье для производства спичек. </a:t>
            </a:r>
            <a:endParaRPr kumimoji="0" lang="ru-RU" sz="6600" i="0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1720" y="5877272"/>
            <a:ext cx="187220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Осина</a:t>
            </a:r>
          </a:p>
        </p:txBody>
      </p:sp>
      <p:pic>
        <p:nvPicPr>
          <p:cNvPr id="1026" name="Picture 2" descr="Развивашка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8693" y="1412776"/>
            <a:ext cx="359545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2" name="Picture 6" descr="http://baikal24.ru/public/images/upload/fullc37c1d2f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03486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15816" y="1628800"/>
            <a:ext cx="6084168" cy="3196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Живи, родная Томская Земля!</a:t>
            </a:r>
          </a:p>
          <a:p>
            <a:pPr>
              <a:buNone/>
            </a:pPr>
            <a:r>
              <a:rPr lang="ru-RU" b="1" dirty="0"/>
              <a:t>Тайга без края, реки и поля!</a:t>
            </a:r>
          </a:p>
          <a:p>
            <a:pPr>
              <a:buNone/>
            </a:pPr>
            <a:r>
              <a:rPr lang="ru-RU" b="1" dirty="0"/>
              <a:t>Для нас нет Родины иной,</a:t>
            </a:r>
          </a:p>
          <a:p>
            <a:pPr>
              <a:buNone/>
            </a:pPr>
            <a:r>
              <a:rPr lang="ru-RU" b="1" dirty="0"/>
              <a:t>И знай, гордимся мы тобой.</a:t>
            </a:r>
          </a:p>
          <a:p>
            <a:pPr algn="r">
              <a:buNone/>
            </a:pPr>
            <a:r>
              <a:rPr lang="ru-RU" sz="2800" b="1" i="1" dirty="0" err="1"/>
              <a:t>С.В.Шаляпин</a:t>
            </a:r>
            <a:endParaRPr lang="ru-RU" sz="2800" b="1" i="1" dirty="0"/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988840"/>
            <a:ext cx="45365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Крупный полуводный грызун, который был полностью уничтожен, а сейчас его численность восстановлена.Любимое занятие - строить хатки.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1720" y="5877272"/>
            <a:ext cx="1183337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Бобр</a:t>
            </a:r>
          </a:p>
        </p:txBody>
      </p:sp>
      <p:pic>
        <p:nvPicPr>
          <p:cNvPr id="24580" name="Picture 4" descr="Pictures of Beaver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700808"/>
            <a:ext cx="3612654" cy="352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484784"/>
            <a:ext cx="34563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Это зверек отряда рукокрылых. Ведет активный образ жизни ночью, а днем спит, повиснув головой вниз.</a:t>
            </a:r>
          </a:p>
        </p:txBody>
      </p:sp>
      <p:pic>
        <p:nvPicPr>
          <p:cNvPr id="23554" name="Picture 2" descr="http://retina.news.mail.ru/prev670x400/pic/a3/f1/image10432659_c8e7fbe559beb98bfe633c242a96774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535529"/>
            <a:ext cx="5427603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39552" y="5877272"/>
            <a:ext cx="331236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Летучая мышь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69507"/>
            <a:ext cx="3898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Какой маленький зверек с ценным мехом становится на зиму весь белый, кроме кончика хвоста? </a:t>
            </a:r>
          </a:p>
        </p:txBody>
      </p:sp>
      <p:pic>
        <p:nvPicPr>
          <p:cNvPr id="22530" name="Picture 2" descr="На территории завода «Сибэлектромотор» поселился горностай (фото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00200"/>
            <a:ext cx="4579209" cy="3434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5877272"/>
            <a:ext cx="288032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 Горностай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5868144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Крупный грызун, длина его тела до 60см, длина хвоста до 13см, любит стоять столбиком. Редкий, реликтовый вид. В Томской области встречается только на юге. Внесен в Красную книгу.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21506" name="Picture 2" descr="http://dinoanimals.pl/wp-content/uploads/2013/06/%C5%9Awistak-DinoAnimals.pl_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980728"/>
            <a:ext cx="2664296" cy="44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91680" y="5949280"/>
            <a:ext cx="208823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 Сурок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4572000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Крупный грызун, который зимой становится весь белый кроме кончиков ушей. Встречается повсеместно.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20482" name="Picture 2" descr="large_animals_0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0639" y="1772816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979712" y="5877272"/>
            <a:ext cx="144016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Заяц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6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942" y="1916832"/>
            <a:ext cx="5410944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Наиболее крупный хищник нашей фауны. Живет до 40 лет, зимой впадает в спячку. Становится редким в Томской области.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19458" name="Picture 2" descr="Голодный медведь гонялся за машинами на трасс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052736"/>
            <a:ext cx="2952328" cy="4428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11560" y="5877272"/>
            <a:ext cx="381642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 Бурый медведь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7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4867386" cy="4525963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Единственный представитель семейства кошачьих Томской области. Хищник. Питается зайцами, настигая жертву прыжками по 3-4м длиной.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35696" y="5877272"/>
            <a:ext cx="1584176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Рысь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890" y="1392736"/>
            <a:ext cx="4090764" cy="40907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74474"/>
            <a:ext cx="5122912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Томской области обитает 4 вида копытных. Какой вид копытных занесен в Красную книгу, так как  численность невелика. Населяет южные районы области.  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5877272"/>
            <a:ext cx="223224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Косуля</a:t>
            </a:r>
          </a:p>
        </p:txBody>
      </p:sp>
      <p:pic>
        <p:nvPicPr>
          <p:cNvPr id="17410" name="Picture 2" descr="http://fedpress.ru/sites/fedpress/files/oksjumoron/news/495_7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551" y="1556792"/>
            <a:ext cx="4056449" cy="3407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80" y="5877272"/>
            <a:ext cx="244827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Выхухоль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736519"/>
            <a:ext cx="51845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Какой реликтовый зверь (ровесник мамонта) акклиматизирован в Томской области, внесен в Красную книгу. Длина тела 20 см. Между пальцами  имеется кожистая перепонка.</a:t>
            </a:r>
          </a:p>
        </p:txBody>
      </p:sp>
      <p:pic>
        <p:nvPicPr>
          <p:cNvPr id="16386" name="Picture 2" descr="http://lib.podelise.ru/tw_files2/urls_17/7/d-6263/img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9434" y="2276871"/>
            <a:ext cx="3938679" cy="2633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62439"/>
            <a:ext cx="3538736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Самый ценный пушной зверь в Томской области.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35696" y="5949280"/>
            <a:ext cx="18002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Соболь</a:t>
            </a:r>
          </a:p>
        </p:txBody>
      </p:sp>
      <p:pic>
        <p:nvPicPr>
          <p:cNvPr id="15363" name="Picture 3" descr="Z:\8А\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8829" y="1916832"/>
            <a:ext cx="505879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map-1.gif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120272"/>
            <a:ext cx="7128792" cy="5222080"/>
          </a:xfrm>
        </p:spPr>
      </p:pic>
      <p:sp>
        <p:nvSpPr>
          <p:cNvPr id="4" name="Прямоугольник 3"/>
          <p:cNvSpPr/>
          <p:nvPr/>
        </p:nvSpPr>
        <p:spPr>
          <a:xfrm>
            <a:off x="587642" y="332656"/>
            <a:ext cx="8069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Природа Томской области</a:t>
            </a:r>
          </a:p>
        </p:txBody>
      </p:sp>
      <p:pic>
        <p:nvPicPr>
          <p:cNvPr id="8" name="Рисунок 7" descr="i (1)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2060848"/>
            <a:ext cx="1456311" cy="1038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 (2)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3789040"/>
            <a:ext cx="1428750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>
            <a:hlinkClick r:id="rId7" action="ppaction://hlinksldjump"/>
          </p:cNvPr>
          <p:cNvSpPr/>
          <p:nvPr/>
        </p:nvSpPr>
        <p:spPr>
          <a:xfrm>
            <a:off x="179512" y="6021288"/>
            <a:ext cx="1512168" cy="6206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Правила игры</a:t>
            </a:r>
          </a:p>
        </p:txBody>
      </p:sp>
      <p:pic>
        <p:nvPicPr>
          <p:cNvPr id="12" name="Рисунок 11" descr="р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652120" y="2492896"/>
            <a:ext cx="167161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4499992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Самый крупный представитель среди наших копытных, достигающий 500 кг. Рога </a:t>
            </a:r>
            <a:r>
              <a:rPr lang="ru-RU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лопатообразной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 формы несут только самцы. Важный промысловый вид наших лесов.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23728" y="5949280"/>
            <a:ext cx="151216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Лось</a:t>
            </a:r>
          </a:p>
        </p:txBody>
      </p:sp>
      <p:pic>
        <p:nvPicPr>
          <p:cNvPr id="7" name="Рисунок 6" descr="лось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1886031"/>
            <a:ext cx="4716016" cy="336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99" y="1997640"/>
            <a:ext cx="5040560" cy="4525963"/>
          </a:xfrm>
        </p:spPr>
        <p:txBody>
          <a:bodyPr/>
          <a:lstStyle/>
          <a:p>
            <a:pPr indent="0">
              <a:buNone/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Пушной зверек. Для этого грызуна характерен разный цвет хвоста: черный, бурый, красный, серый. 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6" name="Рисунок 5" descr="белка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618" y="1700808"/>
            <a:ext cx="3611870" cy="3401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267744" y="5877272"/>
            <a:ext cx="136815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Белка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7638"/>
            <a:ext cx="4942384" cy="4377085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Для этой птицы характерно шумное поведение и способность одинаково ловко сновать вверх и вниз головой по стволам деревьев.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8" name="Рисунок 7" descr="поползень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334239" y="1417638"/>
            <a:ext cx="3630249" cy="33843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87624" y="6021288"/>
            <a:ext cx="244827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Поползень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5"/>
            <a:ext cx="4042792" cy="36724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Всю ночь летает-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Мышей добывает,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А станет светло-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Летит спать в дупло.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6" name="Рисунок 5" descr="сова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72" y="1578497"/>
            <a:ext cx="4317685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331640" y="5805264"/>
            <a:ext cx="136815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Сова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34" y="1602811"/>
            <a:ext cx="4968552" cy="44930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Кто в лесу деревья лечит,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Не жалея головы?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Тяжела его работа-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Целый день долбить стволы.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6" name="Рисунок 5" descr="дятел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699965"/>
            <a:ext cx="4248472" cy="3186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5805264"/>
            <a:ext cx="18002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Дятел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" y="1908515"/>
            <a:ext cx="4186808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Какие птицы прилетают к нам с юга первыми?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6" name="Рисунок 5" descr="гра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916832"/>
            <a:ext cx="418006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95736" y="5877272"/>
            <a:ext cx="136815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Грач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92632" y="1146746"/>
            <a:ext cx="5096679" cy="4929411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 этой красивой птичкой легче всего познакомиться осенью или зимой. Основной корм их в это время — семена сорных и огородных растений (репейника, чертополоха, лопуха).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5696" y="5877272"/>
            <a:ext cx="1584176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Щегол</a:t>
            </a:r>
          </a:p>
        </p:txBody>
      </p:sp>
      <p:pic>
        <p:nvPicPr>
          <p:cNvPr id="8195" name="Picture 3" descr="Z:\8А\щегол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9353" y="1417638"/>
            <a:ext cx="4314647" cy="3595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6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" y="1268760"/>
            <a:ext cx="4186808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Какая красивая белая птица весной и осенью пересекает нашу область по пути пролета из Индии на нижнюю Обь? Живёт у воды, питается мелкими грызунами и рыбой. Внесена в Красную книгу.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229200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229200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7169" name="Picture 1" descr="Z:\8А\стерх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1905" y="1988840"/>
            <a:ext cx="5034881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475656" y="6211669"/>
            <a:ext cx="640871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Стерх</a:t>
            </a:r>
            <a:r>
              <a:rPr lang="ru-RU" sz="3600" b="1" dirty="0">
                <a:solidFill>
                  <a:schemeClr val="bg1"/>
                </a:solidFill>
              </a:rPr>
              <a:t> или белый журавль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7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662069"/>
            <a:ext cx="3600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Крупный сокол с очень высокой скоростью «в пике»(100м/с). Внесён в Красную книгу России и Томской области. </a:t>
            </a:r>
          </a:p>
        </p:txBody>
      </p:sp>
      <p:pic>
        <p:nvPicPr>
          <p:cNvPr id="6145" name="Picture 1" descr="Z:\8А\сапс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628800"/>
            <a:ext cx="4863678" cy="3242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835696" y="5877272"/>
            <a:ext cx="187220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Сапсан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550" y="1307090"/>
            <a:ext cx="4609458" cy="4525963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Самая крупная птица наших лесов. На подбородке чёрные пёрышки образуют «бороду». Большую часть времени проводит на земле. Необходимое условие выбора территории- наличие поблизости песка или мелких камешков.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5877272"/>
            <a:ext cx="18002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Глухарь</a:t>
            </a:r>
          </a:p>
        </p:txBody>
      </p:sp>
      <p:pic>
        <p:nvPicPr>
          <p:cNvPr id="5121" name="Picture 1" descr="Z:\8А\глухар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00808"/>
            <a:ext cx="441345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11970"/>
            <a:ext cx="8712968" cy="574603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ru-RU" sz="2800" dirty="0"/>
              <a:t>1.</a:t>
            </a:r>
            <a:r>
              <a:rPr lang="ru-RU" dirty="0"/>
              <a:t> Выберите ячейку с номером и щёлкните по ней мышкой.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800" dirty="0"/>
              <a:t>2.</a:t>
            </a:r>
            <a:r>
              <a:rPr lang="ru-RU" dirty="0"/>
              <a:t> Прочитайте вопрос.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800" dirty="0"/>
              <a:t>3.</a:t>
            </a:r>
            <a:r>
              <a:rPr lang="ru-RU" dirty="0"/>
              <a:t> Чтобы узнать правильный ответ, щёлкните мышкой по кнопке  . 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800" dirty="0"/>
              <a:t>4.</a:t>
            </a:r>
            <a:r>
              <a:rPr lang="ru-RU" dirty="0"/>
              <a:t> Чтобы продолжить игру, щёлкните мышкой 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dirty="0"/>
              <a:t>по кнопке.</a:t>
            </a:r>
            <a:br>
              <a:rPr lang="ru-RU" dirty="0"/>
            </a:br>
            <a:r>
              <a:rPr lang="ru-RU" dirty="0"/>
              <a:t>5.Вопрос с номером и ! знаком оценивается в  3 балла, вопрос с ? знаком  оценивается в 2 балла, вопрос без какого-либо знака оценивается в 1 балл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88640"/>
            <a:ext cx="2811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7092280" y="6237312"/>
            <a:ext cx="1800200" cy="4320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Начать игру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31640" y="3429000"/>
            <a:ext cx="648072" cy="28803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Ответ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763688" y="4509120"/>
            <a:ext cx="1035900" cy="43204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Продолжить игру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3610744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Какая птица быстрее всех летает? «Птица года-2014». Спит и ест на лету.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4097" name="Picture 1" descr="Z:\8А\стри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268760"/>
            <a:ext cx="5159226" cy="3451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5877272"/>
            <a:ext cx="165618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Стриж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4211960" cy="4525963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Очень редкий вид птицы. Внесён в Красную книгу России и Томской области. Имеет длинный загнутый клюв. Живёт в устьях и долинах рек.  На зиму улетает на побережье Средиземного моря.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6021288"/>
            <a:ext cx="237626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Кроншнеп</a:t>
            </a:r>
          </a:p>
        </p:txBody>
      </p:sp>
      <p:pic>
        <p:nvPicPr>
          <p:cNvPr id="3074" name="Picture 2" descr="Z:\8А\кроншнеп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628800"/>
            <a:ext cx="4891109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6857" y="1311282"/>
            <a:ext cx="4771835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Осёдлый вид птицы Томской области. Имеет пёстрый окрас. Питается кедровыми орешками, что способствует распространению хвойных деревьев.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5949280"/>
            <a:ext cx="223224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Кедровка</a:t>
            </a:r>
          </a:p>
        </p:txBody>
      </p:sp>
      <p:pic>
        <p:nvPicPr>
          <p:cNvPr id="2049" name="Picture 1" descr="Z:\8А\кедровка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979" y="1484784"/>
            <a:ext cx="441902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34" y="225217"/>
            <a:ext cx="7061246" cy="1143000"/>
          </a:xfrm>
        </p:spPr>
        <p:txBody>
          <a:bodyPr/>
          <a:lstStyle/>
          <a:p>
            <a:r>
              <a:rPr lang="ru-RU" dirty="0"/>
              <a:t>Вопрос 12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" y="1775374"/>
            <a:ext cx="5565304" cy="3517851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Птица с ярким оперением. Любит ягоды рябины. У этого вида птиц поют и самка и самец. Неповоротливый и медлительный.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1025" name="Picture 1" descr="Z:\8А\снегири-11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5648" y="1124744"/>
            <a:ext cx="3168352" cy="4526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5949280"/>
            <a:ext cx="244827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  Снегирь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Продуктовым брендом Прибайкалья станет кедровая ши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611560" y="9087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627784" y="9087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4788024" y="9087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6876256" y="9087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4?</a:t>
            </a:r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611560" y="27089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5 !</a:t>
            </a:r>
          </a:p>
        </p:txBody>
      </p:sp>
      <p:sp>
        <p:nvSpPr>
          <p:cNvPr id="20" name="Прямоугольник 19">
            <a:hlinkClick r:id="rId8" action="ppaction://hlinksldjump"/>
          </p:cNvPr>
          <p:cNvSpPr/>
          <p:nvPr/>
        </p:nvSpPr>
        <p:spPr>
          <a:xfrm>
            <a:off x="611560" y="45091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9</a:t>
            </a:r>
          </a:p>
        </p:txBody>
      </p:sp>
      <p:sp>
        <p:nvSpPr>
          <p:cNvPr id="21" name="Прямоугольник 20">
            <a:hlinkClick r:id="rId9" action="ppaction://hlinksldjump"/>
          </p:cNvPr>
          <p:cNvSpPr/>
          <p:nvPr/>
        </p:nvSpPr>
        <p:spPr>
          <a:xfrm>
            <a:off x="2627784" y="27089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6 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>
            <a:off x="4788024" y="27089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7?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>
            <a:off x="6876256" y="27089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>
            <a:off x="2627784" y="45091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10</a:t>
            </a:r>
          </a:p>
        </p:txBody>
      </p:sp>
      <p:sp>
        <p:nvSpPr>
          <p:cNvPr id="25" name="Прямоугольник 24">
            <a:hlinkClick r:id="rId13" action="ppaction://hlinksldjump"/>
          </p:cNvPr>
          <p:cNvSpPr/>
          <p:nvPr/>
        </p:nvSpPr>
        <p:spPr>
          <a:xfrm>
            <a:off x="4788024" y="45091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11</a:t>
            </a:r>
          </a:p>
        </p:txBody>
      </p:sp>
      <p:sp>
        <p:nvSpPr>
          <p:cNvPr id="26" name="Прямоугольник 25">
            <a:hlinkClick r:id="rId14" action="ppaction://hlinksldjump"/>
          </p:cNvPr>
          <p:cNvSpPr/>
          <p:nvPr/>
        </p:nvSpPr>
        <p:spPr>
          <a:xfrm>
            <a:off x="6876256" y="4509120"/>
            <a:ext cx="1728192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B050"/>
                </a:solidFill>
              </a:rPr>
              <a:t>12!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86429" y="0"/>
            <a:ext cx="8127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Растения Томской области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>
            <a:off x="7164288" y="6309320"/>
            <a:ext cx="1728192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Категории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ыбор РИА Новости: &quot;пушистые&quot; итоги 2013 г в Томске GB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364" y="0"/>
            <a:ext cx="92516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611560" y="9087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627784" y="908720"/>
            <a:ext cx="1728192" cy="151216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4788024" y="9087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3!</a:t>
            </a: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6876256" y="9087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611560" y="27089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20" name="Прямоугольник 19">
            <a:hlinkClick r:id="rId8" action="ppaction://hlinksldjump"/>
          </p:cNvPr>
          <p:cNvSpPr/>
          <p:nvPr/>
        </p:nvSpPr>
        <p:spPr>
          <a:xfrm>
            <a:off x="611560" y="45091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9!</a:t>
            </a:r>
          </a:p>
        </p:txBody>
      </p:sp>
      <p:sp>
        <p:nvSpPr>
          <p:cNvPr id="21" name="Прямоугольник 20">
            <a:hlinkClick r:id="rId9" action="ppaction://hlinksldjump"/>
          </p:cNvPr>
          <p:cNvSpPr/>
          <p:nvPr/>
        </p:nvSpPr>
        <p:spPr>
          <a:xfrm>
            <a:off x="2627784" y="27089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6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>
            <a:off x="4788024" y="27089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7?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>
            <a:off x="6876256" y="27089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8?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>
            <a:off x="2627784" y="45091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10</a:t>
            </a:r>
          </a:p>
        </p:txBody>
      </p:sp>
      <p:sp>
        <p:nvSpPr>
          <p:cNvPr id="25" name="Прямоугольник 24">
            <a:hlinkClick r:id="rId13" action="ppaction://hlinksldjump"/>
          </p:cNvPr>
          <p:cNvSpPr/>
          <p:nvPr/>
        </p:nvSpPr>
        <p:spPr>
          <a:xfrm>
            <a:off x="4788024" y="45091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11</a:t>
            </a:r>
          </a:p>
        </p:txBody>
      </p:sp>
      <p:sp>
        <p:nvSpPr>
          <p:cNvPr id="26" name="Прямоугольник 25">
            <a:hlinkClick r:id="rId14" action="ppaction://hlinksldjump"/>
          </p:cNvPr>
          <p:cNvSpPr/>
          <p:nvPr/>
        </p:nvSpPr>
        <p:spPr>
          <a:xfrm>
            <a:off x="6876256" y="4509120"/>
            <a:ext cx="1728192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12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65313" y="0"/>
            <a:ext cx="8569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rgbClr val="663300"/>
                  </a:solidFill>
                  <a:prstDash val="solid"/>
                </a:ln>
                <a:solidFill>
                  <a:srgbClr val="FF66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Животные Томской области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>
            <a:off x="7164288" y="6309320"/>
            <a:ext cx="1728192" cy="36004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Категории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лухарь. Записи Планета Земля - наш дом. УО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2824" y="34566"/>
            <a:ext cx="9236824" cy="682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611560" y="9087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1!</a:t>
            </a: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627784" y="908720"/>
            <a:ext cx="1728192" cy="151216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4788024" y="9087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6876256" y="9087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611560" y="27089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>
                <a:solidFill>
                  <a:srgbClr val="0070C0"/>
                </a:solidFill>
              </a:rPr>
              <a:t>5?</a:t>
            </a:r>
            <a:endParaRPr lang="ru-RU" sz="8000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>
            <a:hlinkClick r:id="rId8" action="ppaction://hlinksldjump"/>
          </p:cNvPr>
          <p:cNvSpPr/>
          <p:nvPr/>
        </p:nvSpPr>
        <p:spPr>
          <a:xfrm>
            <a:off x="611560" y="45091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9</a:t>
            </a:r>
          </a:p>
        </p:txBody>
      </p:sp>
      <p:sp>
        <p:nvSpPr>
          <p:cNvPr id="21" name="Прямоугольник 20">
            <a:hlinkClick r:id="rId9" action="ppaction://hlinksldjump"/>
          </p:cNvPr>
          <p:cNvSpPr/>
          <p:nvPr/>
        </p:nvSpPr>
        <p:spPr>
          <a:xfrm>
            <a:off x="2627784" y="27089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>
            <a:off x="4788024" y="27089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7?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>
            <a:off x="6876256" y="27089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>
            <a:off x="2627784" y="45091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10!</a:t>
            </a:r>
          </a:p>
        </p:txBody>
      </p:sp>
      <p:sp>
        <p:nvSpPr>
          <p:cNvPr id="25" name="Прямоугольник 24">
            <a:hlinkClick r:id="rId13" action="ppaction://hlinksldjump"/>
          </p:cNvPr>
          <p:cNvSpPr/>
          <p:nvPr/>
        </p:nvSpPr>
        <p:spPr>
          <a:xfrm>
            <a:off x="4788024" y="45091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11</a:t>
            </a:r>
          </a:p>
        </p:txBody>
      </p:sp>
      <p:sp>
        <p:nvSpPr>
          <p:cNvPr id="26" name="Прямоугольник 25">
            <a:hlinkClick r:id="rId14" action="ppaction://hlinksldjump"/>
          </p:cNvPr>
          <p:cNvSpPr/>
          <p:nvPr/>
        </p:nvSpPr>
        <p:spPr>
          <a:xfrm>
            <a:off x="6876256" y="4509120"/>
            <a:ext cx="172819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70C0"/>
                </a:solidFill>
              </a:rPr>
              <a:t>12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47584" y="0"/>
            <a:ext cx="7205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Птицы Томской области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>
            <a:off x="7164288" y="6309320"/>
            <a:ext cx="1728192" cy="3600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Категории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1634796"/>
            <a:ext cx="5832648" cy="403244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Томской области произрастает 5 видов этого дерева. Используется кора, сок и  древесина. Из него изготавливают лыжи, мебель, ружейные ложа, посуду, лапти.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5877272"/>
            <a:ext cx="2016224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Береза</a:t>
            </a:r>
          </a:p>
        </p:txBody>
      </p:sp>
      <p:pic>
        <p:nvPicPr>
          <p:cNvPr id="8" name="Рисунок 7" descr="береза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412776"/>
            <a:ext cx="3258362" cy="4344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5544616" cy="44644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Болот полукустарник скромный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Природой щедро наделен,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Он северянами по праву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Зовется «северный лимон».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Не ягода, а целая аптека,</a:t>
            </a:r>
          </a:p>
          <a:p>
            <a:pPr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Ценный витамин для человека.  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020272" y="5805264"/>
            <a:ext cx="1944216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Продолжить игру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5805264"/>
            <a:ext cx="194421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Ответ</a:t>
            </a:r>
          </a:p>
        </p:txBody>
      </p:sp>
      <p:pic>
        <p:nvPicPr>
          <p:cNvPr id="8" name="Рисунок 7" descr="клюк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1838" y="1772816"/>
            <a:ext cx="3572162" cy="260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907704" y="5877272"/>
            <a:ext cx="187220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Клюква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вил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вил</Template>
  <TotalTime>768</TotalTime>
  <Words>1230</Words>
  <Application>Microsoft Office PowerPoint</Application>
  <PresentationFormat>Экран (4:3)</PresentationFormat>
  <Paragraphs>265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8" baseType="lpstr">
      <vt:lpstr>Arial</vt:lpstr>
      <vt:lpstr>Calibri</vt:lpstr>
      <vt:lpstr>Cambria</vt:lpstr>
      <vt:lpstr>Tahoma</vt:lpstr>
      <vt:lpstr>вил</vt:lpstr>
      <vt:lpstr>Природа Томской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Ольга Петровна Бутакова</cp:lastModifiedBy>
  <cp:revision>99</cp:revision>
  <dcterms:created xsi:type="dcterms:W3CDTF">2014-11-27T07:38:35Z</dcterms:created>
  <dcterms:modified xsi:type="dcterms:W3CDTF">2019-04-26T09:42:17Z</dcterms:modified>
</cp:coreProperties>
</file>