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096" r:id="rId2"/>
    <p:sldMasterId id="2147484208" r:id="rId3"/>
  </p:sldMasterIdLst>
  <p:notesMasterIdLst>
    <p:notesMasterId r:id="rId60"/>
  </p:notesMasterIdLst>
  <p:handoutMasterIdLst>
    <p:handoutMasterId r:id="rId61"/>
  </p:handoutMasterIdLst>
  <p:sldIdLst>
    <p:sldId id="2104" r:id="rId4"/>
    <p:sldId id="2535" r:id="rId5"/>
    <p:sldId id="2567" r:id="rId6"/>
    <p:sldId id="2568" r:id="rId7"/>
    <p:sldId id="2618" r:id="rId8"/>
    <p:sldId id="2569" r:id="rId9"/>
    <p:sldId id="2617" r:id="rId10"/>
    <p:sldId id="2570" r:id="rId11"/>
    <p:sldId id="2619" r:id="rId12"/>
    <p:sldId id="2571" r:id="rId13"/>
    <p:sldId id="2572" r:id="rId14"/>
    <p:sldId id="2573" r:id="rId15"/>
    <p:sldId id="2574" r:id="rId16"/>
    <p:sldId id="2575" r:id="rId17"/>
    <p:sldId id="2576" r:id="rId18"/>
    <p:sldId id="2577" r:id="rId19"/>
    <p:sldId id="2578" r:id="rId20"/>
    <p:sldId id="2579" r:id="rId21"/>
    <p:sldId id="2580" r:id="rId22"/>
    <p:sldId id="2581" r:id="rId23"/>
    <p:sldId id="2582" r:id="rId24"/>
    <p:sldId id="2583" r:id="rId25"/>
    <p:sldId id="2584" r:id="rId26"/>
    <p:sldId id="2585" r:id="rId27"/>
    <p:sldId id="2586" r:id="rId28"/>
    <p:sldId id="2587" r:id="rId29"/>
    <p:sldId id="2588" r:id="rId30"/>
    <p:sldId id="2589" r:id="rId31"/>
    <p:sldId id="2590" r:id="rId32"/>
    <p:sldId id="2591" r:id="rId33"/>
    <p:sldId id="2592" r:id="rId34"/>
    <p:sldId id="2593" r:id="rId35"/>
    <p:sldId id="2594" r:id="rId36"/>
    <p:sldId id="2595" r:id="rId37"/>
    <p:sldId id="2596" r:id="rId38"/>
    <p:sldId id="2597" r:id="rId39"/>
    <p:sldId id="2598" r:id="rId40"/>
    <p:sldId id="2599" r:id="rId41"/>
    <p:sldId id="2600" r:id="rId42"/>
    <p:sldId id="2601" r:id="rId43"/>
    <p:sldId id="2602" r:id="rId44"/>
    <p:sldId id="2603" r:id="rId45"/>
    <p:sldId id="2604" r:id="rId46"/>
    <p:sldId id="2605" r:id="rId47"/>
    <p:sldId id="2606" r:id="rId48"/>
    <p:sldId id="2607" r:id="rId49"/>
    <p:sldId id="2608" r:id="rId50"/>
    <p:sldId id="2609" r:id="rId51"/>
    <p:sldId id="2610" r:id="rId52"/>
    <p:sldId id="2611" r:id="rId53"/>
    <p:sldId id="2612" r:id="rId54"/>
    <p:sldId id="2613" r:id="rId55"/>
    <p:sldId id="2614" r:id="rId56"/>
    <p:sldId id="2615" r:id="rId57"/>
    <p:sldId id="2616" r:id="rId58"/>
    <p:sldId id="848" r:id="rId59"/>
  </p:sldIdLst>
  <p:sldSz cx="9144000" cy="6858000" type="screen4x3"/>
  <p:notesSz cx="69469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66"/>
    <a:srgbClr val="000000"/>
    <a:srgbClr val="FFFFFF"/>
    <a:srgbClr val="EC4D06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600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fld id="{FB03B521-E7A8-4850-B5E9-A05B1349EC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0774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fld id="{00B640C1-2F6B-405D-A835-B394D6DB2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664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5420">
              <a:defRPr sz="2400" b="1">
                <a:solidFill>
                  <a:schemeClr val="tx1"/>
                </a:solidFill>
                <a:latin typeface="Arial" charset="0"/>
              </a:defRPr>
            </a:lvl1pPr>
            <a:lvl2pPr marL="742875" indent="-285721" defTabSz="925420">
              <a:defRPr sz="2400" b="1">
                <a:solidFill>
                  <a:schemeClr val="tx1"/>
                </a:solidFill>
                <a:latin typeface="Arial" charset="0"/>
              </a:defRPr>
            </a:lvl2pPr>
            <a:lvl3pPr marL="1142886" indent="-228577" defTabSz="925420"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600039" indent="-228577" defTabSz="925420">
              <a:defRPr sz="2400" b="1">
                <a:solidFill>
                  <a:schemeClr val="tx1"/>
                </a:solidFill>
                <a:latin typeface="Arial" charset="0"/>
              </a:defRPr>
            </a:lvl4pPr>
            <a:lvl5pPr marL="2057194" indent="-228577" defTabSz="925420"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2514348" indent="-228577" defTabSz="92542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2971503" indent="-228577" defTabSz="92542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3428656" indent="-228577" defTabSz="92542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3885811" indent="-228577" defTabSz="92542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71CC05A8-669A-4AEF-934B-C5CD14FB3FC5}" type="slidenum">
              <a:rPr lang="ru-RU" altLang="ru-RU" sz="1200" b="0">
                <a:solidFill>
                  <a:srgbClr val="000000"/>
                </a:solidFill>
                <a:latin typeface="Times New Roman" pitchFamily="18" charset="0"/>
              </a:rPr>
              <a:pPr/>
              <a:t>1</a:t>
            </a:fld>
            <a:endParaRPr lang="ru-RU" altLang="ru-RU" sz="1200" b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5513">
              <a:defRPr sz="2400"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25513">
              <a:defRPr sz="2400"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25513"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25513">
              <a:defRPr sz="2400"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25513"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64E7EDF5-6069-4C37-94B2-02C854946DBE}" type="slidenum">
              <a:rPr lang="ru-RU" altLang="ru-RU" sz="1200" b="0" smtClean="0">
                <a:solidFill>
                  <a:srgbClr val="000000"/>
                </a:solidFill>
                <a:latin typeface="Times New Roman" pitchFamily="18" charset="0"/>
              </a:rPr>
              <a:pPr/>
              <a:t>4</a:t>
            </a:fld>
            <a:endParaRPr lang="ru-RU" altLang="ru-RU" sz="1200" b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760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72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5513" eaLnBrk="0" hangingPunct="0">
              <a:defRPr sz="2400"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925513" eaLnBrk="0" hangingPunct="0">
              <a:defRPr sz="2400"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25513" eaLnBrk="0" hangingPunct="0"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25513" eaLnBrk="0" hangingPunct="0">
              <a:defRPr sz="2400"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25513" eaLnBrk="0" hangingPunct="0"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FDD479EA-D68B-4A87-9C33-5C1C51FF5DB3}" type="slidenum">
              <a:rPr lang="ru-RU" sz="1200" b="0" smtClean="0">
                <a:solidFill>
                  <a:prstClr val="black"/>
                </a:solidFill>
                <a:latin typeface="Times New Roman" pitchFamily="18" charset="0"/>
              </a:rPr>
              <a:pPr/>
              <a:t>56</a:t>
            </a:fld>
            <a:endParaRPr lang="ru-RU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9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2438400" y="2133600"/>
            <a:ext cx="5562600" cy="1774825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89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438400" y="3962400"/>
            <a:ext cx="5562600" cy="990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B4ABA-92AA-45D8-A5EA-869002DB6C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002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4FFE3-F33B-40BB-A057-410D1DB0D3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805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396B1-DCBC-40D6-82CF-DE2F6FB9B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28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74638"/>
            <a:ext cx="7848600" cy="11731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66800" y="1600200"/>
            <a:ext cx="73152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>
          <a:xfrm>
            <a:off x="2286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590800" y="6400800"/>
            <a:ext cx="48768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696200" y="6400800"/>
            <a:ext cx="12954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87497-5D7F-4F4E-9AEF-578CED4C26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853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2438400" y="2133600"/>
            <a:ext cx="5562600" cy="1774825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89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438400" y="3962400"/>
            <a:ext cx="5562600" cy="990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A5090-5221-4A1F-95EC-7C4B838ED2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7795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A5B94-9042-47FE-980E-E44303C49BB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270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06D80-4078-435E-A55A-FCD25A181E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801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94951-E1E0-4644-90FC-D521698AC1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2191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F6074-A06D-4055-91CF-233CD942EC9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2130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4CC9AD-54B5-4312-995F-185ADCB1A44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5839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5077A-5A59-4236-8D71-72EA33724C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4800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F8728-2BE9-4239-8C36-0DC6BA6E4D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011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AE0A0-6ACD-4D92-8B07-4CAEA3CD530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65999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4F82D-7F01-4445-9DBB-2EA7B1453B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70884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3250" y="274638"/>
            <a:ext cx="196215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274638"/>
            <a:ext cx="573405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B29F3-D4DC-4CEE-A2FC-2B51FAE10DB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3874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2438400" y="2133600"/>
            <a:ext cx="5562600" cy="1774825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89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438400" y="3962400"/>
            <a:ext cx="5562600" cy="990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9860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7216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9826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342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9438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42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976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387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4646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665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3250" y="274638"/>
            <a:ext cx="196215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274638"/>
            <a:ext cx="573405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8E4B7C-499E-43A2-ACA9-3DEEBCA37EF5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305BB-0001-489E-B5C3-52B6BD21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938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784860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90800" y="6400800"/>
            <a:ext cx="48768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4008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CE83F293-477A-4F7D-B27A-0217A08AF2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42" r:id="rId1"/>
    <p:sldLayoutId id="2147484032" r:id="rId2"/>
    <p:sldLayoutId id="2147484232" r:id="rId3"/>
    <p:sldLayoutId id="2147484233" r:id="rId4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60000"/>
        </a:spcBef>
        <a:spcAft>
          <a:spcPct val="0"/>
        </a:spcAft>
        <a:buClr>
          <a:srgbClr val="000000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24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•"/>
        <a:defRPr sz="20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16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784860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90800" y="6400800"/>
            <a:ext cx="48768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4008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solidFill>
                  <a:srgbClr val="000000"/>
                </a:solidFill>
                <a:latin typeface="Garamond" pitchFamily="18" charset="0"/>
              </a:defRPr>
            </a:lvl1pPr>
          </a:lstStyle>
          <a:p>
            <a:pPr>
              <a:defRPr/>
            </a:pPr>
            <a:fld id="{AD7AA60B-8ED6-4746-955A-B7E16B3031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473727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097" r:id="rId1"/>
    <p:sldLayoutId id="2147484098" r:id="rId2"/>
    <p:sldLayoutId id="2147484099" r:id="rId3"/>
    <p:sldLayoutId id="2147484100" r:id="rId4"/>
    <p:sldLayoutId id="2147484101" r:id="rId5"/>
    <p:sldLayoutId id="2147484102" r:id="rId6"/>
    <p:sldLayoutId id="2147484103" r:id="rId7"/>
    <p:sldLayoutId id="2147484104" r:id="rId8"/>
    <p:sldLayoutId id="2147484105" r:id="rId9"/>
    <p:sldLayoutId id="2147484106" r:id="rId10"/>
    <p:sldLayoutId id="2147484107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60000"/>
        </a:spcBef>
        <a:spcAft>
          <a:spcPct val="0"/>
        </a:spcAft>
        <a:buClr>
          <a:srgbClr val="000000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24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•"/>
        <a:defRPr sz="20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16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784860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E8E4B7C-499E-43A2-ACA9-3DEEBCA37EF5}" type="datetimeFigureOut">
              <a:rPr lang="ru-RU" smtClean="0"/>
              <a:pPr fontAlgn="auto">
                <a:spcBef>
                  <a:spcPts val="0"/>
                </a:spcBef>
                <a:spcAft>
                  <a:spcPts val="0"/>
                </a:spcAft>
              </a:pPr>
              <a:t>23.06.2022</a:t>
            </a:fld>
            <a:endParaRPr lang="ru-RU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90800" y="6400800"/>
            <a:ext cx="48768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1" sz="1200" b="0">
                <a:solidFill>
                  <a:srgbClr val="000000"/>
                </a:solidFill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4008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solidFill>
                  <a:srgbClr val="000000"/>
                </a:solidFill>
                <a:latin typeface="Garamond" pitchFamily="18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3F305BB-0001-489E-B5C3-52B6BD2171D0}" type="slidenum">
              <a:rPr lang="ru-RU" smtClean="0"/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85918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  <p:sldLayoutId id="2147484219" r:id="rId11"/>
  </p:sldLayoutIdLst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60000"/>
        </a:spcBef>
        <a:spcAft>
          <a:spcPct val="0"/>
        </a:spcAft>
        <a:buClr>
          <a:srgbClr val="000000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24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20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16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zh.wikipedia.org/wiki/%E5%AE%9D%E6%B8%85%E5%8E%BF" TargetMode="External"/><Relationship Id="rId2" Type="http://schemas.openxmlformats.org/officeDocument/2006/relationships/hyperlink" Target="http://ru.wikipedia.org/w/index.php?title=%D0%91%D0%B0%D0%BE%D1%86%D0%B8%D0%BD&amp;action=edit&amp;redlink=1" TargetMode="Externa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C%D0%B5%D0%B4%D0%B0%D0%BB%D1%8C_%C2%AB%D0%97%D0%B0_%D0%BE%D1%82%D0%B2%D0%B0%D0%B3%D1%83%C2%BB" TargetMode="External"/><Relationship Id="rId3" Type="http://schemas.openxmlformats.org/officeDocument/2006/relationships/hyperlink" Target="http://ru.wikipedia.org/wiki/%D0%A1%D1%82%D1%80%D0%B5%D0%BB%D1%8C%D0%BD%D0%B8%D0%BA%D0%BE%D0%B2,_%D0%98%D0%B2%D0%B0%D0%BD_%D0%98%D0%B2%D0%B0%D0%BD%D0%BE%D0%B2%D0%B8%D1%87" TargetMode="External"/><Relationship Id="rId7" Type="http://schemas.openxmlformats.org/officeDocument/2006/relationships/hyperlink" Target="http://ru.wikipedia.org/wiki/%D0%9E%D1%80%D0%B4%D0%B5%D0%BD_%D0%A1%D0%BB%D0%B0%D0%B2%D1%8B" TargetMode="External"/><Relationship Id="rId2" Type="http://schemas.openxmlformats.org/officeDocument/2006/relationships/hyperlink" Target="http://ru.wikipedia.org/wiki/%D0%93%D0%B5%D1%80%D0%BE%D0%B9_%D0%A1%D0%BE%D0%B2%D0%B5%D1%82%D1%81%D0%BA%D0%BE%D0%B3%D0%BE_%D0%A1%D0%BE%D1%8E%D0%B7%D0%B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ru.wikipedia.org/wiki/%D0%9E%D1%80%D0%B4%D0%B5%D0%BD_%D0%9A%D1%80%D0%B0%D1%81%D0%BD%D0%BE%D0%B9_%D0%97%D0%B2%D0%B5%D0%B7%D0%B4%D1%8B" TargetMode="External"/><Relationship Id="rId5" Type="http://schemas.openxmlformats.org/officeDocument/2006/relationships/hyperlink" Target="http://ru.wikipedia.org/wiki/%D0%9E%D1%80%D0%B4%D0%B5%D0%BD_%D0%9A%D1%80%D0%B0%D1%81%D0%BD%D0%BE%D0%B3%D0%BE_%D0%97%D0%BD%D0%B0%D0%BC%D0%B5%D0%BD%D0%B8" TargetMode="External"/><Relationship Id="rId4" Type="http://schemas.openxmlformats.org/officeDocument/2006/relationships/hyperlink" Target="http://ru.wikipedia.org/wiki/%D0%9E%D1%80%D0%B4%D0%B5%D0%BD_%D0%9B%D0%B5%D0%BD%D0%B8%D0%BD%D0%B0" TargetMode="External"/><Relationship Id="rId9" Type="http://schemas.openxmlformats.org/officeDocument/2006/relationships/hyperlink" Target="http://ru.wikipedia.org/wiki/%D0%9C%D0%B5%D0%B4%D0%B0%D0%BB%D1%8C_%C2%AB%D0%97%D0%B0_%D0%B1%D0%BE%D0%B5%D0%B2%D1%8B%D0%B5_%D0%B7%D0%B0%D1%81%D0%BB%D1%83%D0%B3%D0%B8%C2%BB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1%D1%82%D1%80%D0%B5%D0%BB%D1%8C%D0%BD%D0%B8%D0%BA%D0%BE%D0%B2,_%D0%98%D0%B2%D0%B0%D0%BD_%D0%98%D0%B2%D0%B0%D0%BD%D0%BE%D0%B2%D0%B8%D1%87" TargetMode="External"/><Relationship Id="rId2" Type="http://schemas.openxmlformats.org/officeDocument/2006/relationships/hyperlink" Target="http://ru.wikipedia.org/wiki/%D0%93%D0%B5%D1%80%D0%BE%D0%B9_%D0%A1%D0%BE%D0%B2%D0%B5%D1%82%D1%81%D0%BA%D0%BE%D0%B3%D0%BE_%D0%A1%D0%BE%D1%8E%D0%B7%D0%B0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hyperlink" Target="http://dvmolodo.ru/uploads/img/doklad/domansky/b/02.jpg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pics.livejournal.com/drugoi/pic/00ckxaz6.jpg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hrivnac.free.fr/wordpress/wp-content/uploads/2008/08/srpen68.gif" TargetMode="Externa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img-fotki.yandex.ru/get/13/polk07.0/0_74fd_7c9e3f42_XL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eg"/><Relationship Id="rId4" Type="http://schemas.openxmlformats.org/officeDocument/2006/relationships/hyperlink" Target="http://img-fotki.yandex.ru/get/13/polk07.0/0_74fc_ca1ad06c_XL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starodub.org.ua/wp-content/uploads/2009/08/Prague-1968-029.jpg" TargetMode="Externa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enc.lib.rus.ec/bse/009/001/239974111.jpg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fotosoyuz.ru/preview/600x600-p2owd7/di/27ef5i/600x600,fs-gostev-02,03,Gost-0276.jpg?eg6bn2j7" TargetMode="Externa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www.ves.lv/article/img.php?image=54d2d10822ea47f64edaa52fa184dfb0&amp;w=400" TargetMode="Externa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rum.komitet.net.ua/files/photos/157137975.jpg" TargetMode="Externa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i064.radikal.ru/0806/fe/9aa3e7bac5e3.jpg" TargetMode="Externa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МоскваWEB.::.Фотогалерея.::.Москва в XX веке.::.Москва 80-х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71550" y="87313"/>
            <a:ext cx="7345363" cy="3744912"/>
          </a:xfrm>
        </p:spPr>
        <p:txBody>
          <a:bodyPr/>
          <a:lstStyle/>
          <a:p>
            <a:pPr algn="ctr" eaLnBrk="1" hangingPunct="1"/>
            <a:r>
              <a:rPr lang="ru-RU" altLang="ru-RU" sz="8800" b="1">
                <a:solidFill>
                  <a:srgbClr val="1E12B6"/>
                </a:solidFill>
              </a:rPr>
              <a:t>История</a:t>
            </a:r>
            <a:br>
              <a:rPr lang="ru-RU" altLang="ru-RU" sz="8800" b="1">
                <a:solidFill>
                  <a:srgbClr val="1E12B6"/>
                </a:solidFill>
              </a:rPr>
            </a:br>
            <a:r>
              <a:rPr lang="ru-RU" altLang="ru-RU" sz="8800" b="1">
                <a:solidFill>
                  <a:srgbClr val="1E12B6"/>
                </a:solidFill>
              </a:rPr>
              <a:t>России </a:t>
            </a:r>
            <a:br>
              <a:rPr lang="ru-RU" altLang="ru-RU" sz="8800" b="1">
                <a:solidFill>
                  <a:srgbClr val="1E12B6"/>
                </a:solidFill>
              </a:rPr>
            </a:br>
            <a:r>
              <a:rPr lang="en-US" altLang="ru-RU" sz="5400" b="1">
                <a:solidFill>
                  <a:srgbClr val="1E12B6"/>
                </a:solidFill>
              </a:rPr>
              <a:t>XX</a:t>
            </a:r>
            <a:r>
              <a:rPr lang="ru-RU" altLang="ru-RU" sz="5400" b="1">
                <a:solidFill>
                  <a:srgbClr val="1E12B6"/>
                </a:solidFill>
              </a:rPr>
              <a:t>- начало </a:t>
            </a:r>
            <a:r>
              <a:rPr lang="en-US" altLang="ru-RU" sz="5400" b="1">
                <a:solidFill>
                  <a:srgbClr val="1E12B6"/>
                </a:solidFill>
              </a:rPr>
              <a:t>XXI </a:t>
            </a:r>
            <a:r>
              <a:rPr lang="ru-RU" altLang="ru-RU" sz="5400" b="1">
                <a:solidFill>
                  <a:srgbClr val="1E12B6"/>
                </a:solidFill>
              </a:rPr>
              <a:t>века</a:t>
            </a:r>
          </a:p>
        </p:txBody>
      </p:sp>
      <p:sp>
        <p:nvSpPr>
          <p:cNvPr id="14340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92275" y="3860800"/>
            <a:ext cx="5562600" cy="18002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endParaRPr lang="ru-RU" altLang="ru-RU" sz="4400" b="1" dirty="0">
              <a:solidFill>
                <a:srgbClr val="1E12B6"/>
              </a:solidFill>
            </a:endParaRPr>
          </a:p>
          <a:p>
            <a:pPr algn="ctr" eaLnBrk="1" hangingPunct="1">
              <a:lnSpc>
                <a:spcPct val="90000"/>
              </a:lnSpc>
            </a:pPr>
            <a:r>
              <a:rPr lang="ru-RU" altLang="ru-RU" sz="4400" b="1" dirty="0">
                <a:solidFill>
                  <a:srgbClr val="1E12B6"/>
                </a:solidFill>
              </a:rPr>
              <a:t>10 класс</a:t>
            </a:r>
          </a:p>
          <a:p>
            <a:pPr algn="ctr" eaLnBrk="1" hangingPunct="1">
              <a:lnSpc>
                <a:spcPct val="90000"/>
              </a:lnSpc>
            </a:pPr>
            <a:r>
              <a:rPr lang="ru-RU" altLang="ru-RU" sz="4000" b="1" dirty="0">
                <a:solidFill>
                  <a:srgbClr val="1E12B6"/>
                </a:solidFill>
              </a:rPr>
              <a:t>2021/22 учебный год</a:t>
            </a:r>
          </a:p>
        </p:txBody>
      </p:sp>
      <p:pic>
        <p:nvPicPr>
          <p:cNvPr id="14341" name="Picture 8" descr="http://img0.liveinternet.ru/images/attach/c/1/55/912/55912596_OFICIALNUYE_DOKUMENTU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508500"/>
            <a:ext cx="14287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 descr="C:\Users\Евщений\Desktop\Ист.Р.-9кл\0_509e8_c38fa2dd_XL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48525" y="87313"/>
            <a:ext cx="1776413" cy="1109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8" name="Picture 10" descr="C:\Users\Евщений\Desktop\Ист.Р.-9кл\39595044[1]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87313"/>
            <a:ext cx="1752600" cy="1076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6773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Золотое время Брежневского &quot;застоя&quot; Midgard.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39"/>
            <a:ext cx="8928992" cy="1255149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Х. Стагнация советской системы</a:t>
            </a:r>
            <a:br>
              <a:rPr lang="ru-RU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78" y="4725144"/>
            <a:ext cx="9144000" cy="1257003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Общественная жизнь в середине 60-х – середине 80-х гг. ХХ в.</a:t>
            </a:r>
            <a:endParaRPr lang="ru-RU" sz="4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2AAB4F-0039-CAA4-137D-5CF188526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5540430"/>
            <a:ext cx="1008112" cy="1257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0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21cc417a73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864235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79388" y="5516563"/>
            <a:ext cx="8785225" cy="1150937"/>
          </a:xfrm>
        </p:spPr>
        <p:txBody>
          <a:bodyPr/>
          <a:lstStyle/>
          <a:p>
            <a:pPr algn="ctr" eaLnBrk="1" hangingPunct="1"/>
            <a:r>
              <a:rPr lang="ru-RU" altLang="ru-RU" sz="3600" b="1">
                <a:latin typeface="Arial" charset="0"/>
              </a:rPr>
              <a:t>Внешняя политика СССР под руководством Л.И. Брежнева:</a:t>
            </a:r>
            <a:br>
              <a:rPr lang="ru-RU" altLang="ru-RU" sz="3600" b="1">
                <a:latin typeface="Arial" charset="0"/>
              </a:rPr>
            </a:br>
            <a:r>
              <a:rPr lang="ru-RU" altLang="ru-RU" sz="3600" b="1">
                <a:solidFill>
                  <a:srgbClr val="FF0000"/>
                </a:solidFill>
                <a:latin typeface="Arial" charset="0"/>
              </a:rPr>
              <a:t>шаг вперёд</a:t>
            </a:r>
            <a:r>
              <a:rPr lang="ru-RU" altLang="ru-RU" sz="3600" b="1">
                <a:latin typeface="Arial" charset="0"/>
              </a:rPr>
              <a:t> или </a:t>
            </a:r>
            <a:r>
              <a:rPr lang="ru-RU" altLang="ru-RU" sz="3600" b="1">
                <a:solidFill>
                  <a:srgbClr val="0000CC"/>
                </a:solidFill>
                <a:latin typeface="Arial" charset="0"/>
              </a:rPr>
              <a:t>два шага назад?</a:t>
            </a:r>
          </a:p>
        </p:txBody>
      </p:sp>
    </p:spTree>
    <p:extLst>
      <p:ext uri="{BB962C8B-B14F-4D97-AF65-F5344CB8AC3E}">
        <p14:creationId xmlns:p14="http://schemas.microsoft.com/office/powerpoint/2010/main" val="2294535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title"/>
          </p:nvPr>
        </p:nvSpPr>
        <p:spPr>
          <a:xfrm>
            <a:off x="239712" y="116632"/>
            <a:ext cx="8664575" cy="633412"/>
          </a:xfrm>
        </p:spPr>
        <p:txBody>
          <a:bodyPr/>
          <a:lstStyle/>
          <a:p>
            <a:pPr algn="ctr" eaLnBrk="1" hangingPunct="1"/>
            <a:r>
              <a:rPr lang="ru-RU" altLang="ru-RU" sz="3600" b="1" dirty="0">
                <a:solidFill>
                  <a:srgbClr val="000066"/>
                </a:solidFill>
                <a:latin typeface="Arial" charset="0"/>
              </a:rPr>
              <a:t>Домашнее задание 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512" y="836712"/>
            <a:ext cx="4613898" cy="2088232"/>
          </a:xfrm>
        </p:spPr>
        <p:txBody>
          <a:bodyPr/>
          <a:lstStyle/>
          <a:p>
            <a:pPr marL="533400" lvl="0" indent="-533400" algn="just" eaLnBrk="1" hangingPunct="1">
              <a:defRPr/>
            </a:pPr>
            <a:r>
              <a:rPr lang="ru-RU" sz="3200" b="1" dirty="0">
                <a:latin typeface="Arial" charset="0"/>
                <a:cs typeface="Arial" charset="0"/>
              </a:rPr>
              <a:t>§ 45</a:t>
            </a:r>
          </a:p>
          <a:p>
            <a:pPr marL="533400" lvl="0" indent="-533400" algn="just" eaLnBrk="1" hangingPunct="1">
              <a:defRPr/>
            </a:pPr>
            <a:r>
              <a:rPr lang="ru-RU" sz="3200" b="1" dirty="0">
                <a:latin typeface="Arial" charset="0"/>
                <a:cs typeface="Arial" charset="0"/>
              </a:rPr>
              <a:t>Записи в тетради</a:t>
            </a:r>
          </a:p>
          <a:p>
            <a:pPr marL="0" lvl="0" indent="0" algn="just" eaLnBrk="1" hangingPunct="1">
              <a:buNone/>
              <a:defRPr/>
            </a:pPr>
            <a:endParaRPr lang="ru-RU" sz="3200" b="1" dirty="0">
              <a:latin typeface="Arial" charset="0"/>
              <a:cs typeface="Arial" charset="0"/>
            </a:endParaRPr>
          </a:p>
          <a:p>
            <a:pPr marL="533400" indent="-533400" algn="just" eaLnBrk="1" hangingPunct="1">
              <a:defRPr/>
            </a:pPr>
            <a:endParaRPr lang="ru-RU" sz="3200" b="1" dirty="0">
              <a:latin typeface="Arial" charset="0"/>
              <a:cs typeface="Arial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en-US" sz="400000" b="1" dirty="0"/>
          </a:p>
          <a:p>
            <a:pPr marL="0" indent="0" algn="ctr" eaLnBrk="1" hangingPunct="1">
              <a:buFontTx/>
              <a:buNone/>
              <a:defRPr/>
            </a:pPr>
            <a:endParaRPr lang="ru-RU" sz="4000" b="1" dirty="0">
              <a:latin typeface="Arial" charset="0"/>
            </a:endParaRPr>
          </a:p>
        </p:txBody>
      </p:sp>
      <p:pic>
        <p:nvPicPr>
          <p:cNvPr id="1026" name="Picture 2" descr="Читать &quot;Ким Ир Сен&quot; - Балканский Андрей - Страница 74 - ЛитМир.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53136"/>
            <a:ext cx="3787180" cy="203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vyukovematerialy.cz/dejepis/rocnik9/foto/soucasnost/sa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81" y="2204863"/>
            <a:ext cx="3901956" cy="248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сегодня завтра станет вчера - 32 года назад, вместе со смертью Брежнева стал разваливаться СССР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692" y="4333075"/>
            <a:ext cx="3503712" cy="234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Фотография Леонид Брежнев (Photo of Leonid Brejnev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240" y="2204863"/>
            <a:ext cx="3454683" cy="229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Плакат / Постер No.599. . Ленинская внешняя политика КПСС - политика мира и безопасности народов! . Художник В.Сурьянинов (1903-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03" y="2132855"/>
            <a:ext cx="2158380" cy="456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964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74638"/>
            <a:ext cx="8520112" cy="633412"/>
          </a:xfrm>
        </p:spPr>
        <p:txBody>
          <a:bodyPr/>
          <a:lstStyle/>
          <a:p>
            <a:pPr algn="ctr"/>
            <a:r>
              <a:rPr lang="ru-RU" altLang="ru-RU" b="1" dirty="0">
                <a:latin typeface="Arial" charset="0"/>
              </a:rPr>
              <a:t>Как Вы </a:t>
            </a:r>
            <a:r>
              <a:rPr lang="ru-RU" altLang="ru-RU" b="1" dirty="0" err="1">
                <a:latin typeface="Arial" charset="0"/>
              </a:rPr>
              <a:t>думате</a:t>
            </a:r>
            <a:r>
              <a:rPr lang="ru-RU" altLang="ru-RU" b="1" dirty="0">
                <a:latin typeface="Arial" charset="0"/>
              </a:rPr>
              <a:t>?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05815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4000" b="1" dirty="0">
                <a:solidFill>
                  <a:srgbClr val="0000CC"/>
                </a:solidFill>
                <a:latin typeface="Arial" charset="0"/>
              </a:rPr>
              <a:t>Проблема</a:t>
            </a:r>
          </a:p>
          <a:p>
            <a:pPr algn="ctr">
              <a:buFontTx/>
              <a:buNone/>
            </a:pPr>
            <a:r>
              <a:rPr lang="ru-RU" altLang="ru-RU" sz="4000" b="1" dirty="0">
                <a:solidFill>
                  <a:srgbClr val="0000CC"/>
                </a:solidFill>
                <a:latin typeface="Arial" charset="0"/>
              </a:rPr>
              <a:t>В целом внешняя политика СССР (1964-1982 гг.) более способствовала обострению </a:t>
            </a:r>
            <a:r>
              <a:rPr lang="ru-RU" altLang="ru-RU" sz="4000" b="1" dirty="0">
                <a:latin typeface="Arial" charset="0"/>
              </a:rPr>
              <a:t>«холодной войны»</a:t>
            </a:r>
            <a:r>
              <a:rPr lang="ru-RU" altLang="ru-RU" sz="4000" b="1" dirty="0">
                <a:solidFill>
                  <a:srgbClr val="0000CC"/>
                </a:solidFill>
                <a:latin typeface="Arial" charset="0"/>
              </a:rPr>
              <a:t> или была политикой </a:t>
            </a:r>
            <a:r>
              <a:rPr lang="ru-RU" altLang="ru-RU" sz="4000" b="1" dirty="0">
                <a:solidFill>
                  <a:srgbClr val="FF0000"/>
                </a:solidFill>
                <a:latin typeface="Arial" charset="0"/>
              </a:rPr>
              <a:t>«разрядки»?</a:t>
            </a:r>
          </a:p>
        </p:txBody>
      </p:sp>
    </p:spTree>
    <p:extLst>
      <p:ext uri="{BB962C8B-B14F-4D97-AF65-F5344CB8AC3E}">
        <p14:creationId xmlns:p14="http://schemas.microsoft.com/office/powerpoint/2010/main" val="196704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74638"/>
            <a:ext cx="8520112" cy="633412"/>
          </a:xfrm>
        </p:spPr>
        <p:txBody>
          <a:bodyPr/>
          <a:lstStyle/>
          <a:p>
            <a:pPr algn="ctr"/>
            <a:r>
              <a:rPr lang="ru-RU" altLang="ru-RU" b="1" dirty="0">
                <a:solidFill>
                  <a:srgbClr val="0000CC"/>
                </a:solidFill>
                <a:latin typeface="Arial" charset="0"/>
              </a:rPr>
              <a:t>Цель урока: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05815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4000" b="1" dirty="0">
                <a:solidFill>
                  <a:srgbClr val="0000CC"/>
                </a:solidFill>
                <a:latin typeface="Arial" charset="0"/>
              </a:rPr>
              <a:t>выяснить, что представляла собой в целом внешняя политика СССР</a:t>
            </a:r>
          </a:p>
          <a:p>
            <a:pPr algn="ctr">
              <a:buFontTx/>
              <a:buNone/>
            </a:pPr>
            <a:r>
              <a:rPr lang="ru-RU" altLang="ru-RU" sz="4000" b="1" dirty="0">
                <a:solidFill>
                  <a:srgbClr val="0000CC"/>
                </a:solidFill>
                <a:latin typeface="Arial" charset="0"/>
              </a:rPr>
              <a:t> (1964-1982 гг.)</a:t>
            </a:r>
          </a:p>
          <a:p>
            <a:pPr algn="ctr">
              <a:buFontTx/>
              <a:buNone/>
            </a:pPr>
            <a:r>
              <a:rPr lang="ru-RU" altLang="ru-RU" sz="4000" b="1" dirty="0">
                <a:solidFill>
                  <a:srgbClr val="0000CC"/>
                </a:solidFill>
                <a:latin typeface="Arial" charset="0"/>
              </a:rPr>
              <a:t>под руководством Л. И. Брежнева?</a:t>
            </a:r>
            <a:endParaRPr lang="ru-RU" altLang="ru-RU" sz="4000" b="1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0"/>
            <a:ext cx="7848600" cy="1173163"/>
          </a:xfrm>
        </p:spPr>
        <p:txBody>
          <a:bodyPr/>
          <a:lstStyle/>
          <a:p>
            <a:pPr algn="ctr"/>
            <a:r>
              <a:rPr lang="ru-RU" altLang="ru-RU" b="1" dirty="0">
                <a:latin typeface="Arial" charset="0"/>
              </a:rPr>
              <a:t>Л. И. Брежнев </a:t>
            </a:r>
            <a:br>
              <a:rPr lang="ru-RU" altLang="ru-RU" b="1" dirty="0">
                <a:latin typeface="Arial" charset="0"/>
              </a:rPr>
            </a:br>
            <a:r>
              <a:rPr lang="ru-RU" altLang="ru-RU" b="1" dirty="0">
                <a:latin typeface="Arial" charset="0"/>
              </a:rPr>
              <a:t>(???-??? гг.)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30725" name="Picture 5" descr="d16f41fa22e484c44061ba3af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8208962" cy="5400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535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0"/>
            <a:ext cx="7848600" cy="1173163"/>
          </a:xfrm>
        </p:spPr>
        <p:txBody>
          <a:bodyPr/>
          <a:lstStyle/>
          <a:p>
            <a:pPr algn="ctr"/>
            <a:r>
              <a:rPr lang="ru-RU" altLang="ru-RU" b="1">
                <a:latin typeface="Arial" charset="0"/>
              </a:rPr>
              <a:t>Л. И. Брежнев </a:t>
            </a:r>
            <a:br>
              <a:rPr lang="ru-RU" altLang="ru-RU" b="1">
                <a:latin typeface="Arial" charset="0"/>
              </a:rPr>
            </a:br>
            <a:r>
              <a:rPr lang="ru-RU" altLang="ru-RU" b="1">
                <a:latin typeface="Arial" charset="0"/>
              </a:rPr>
              <a:t>(1964-1982 гг.)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30725" name="Picture 5" descr="d16f41fa22e484c44061ba3af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8208962" cy="5400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76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74638"/>
            <a:ext cx="8520112" cy="633412"/>
          </a:xfrm>
        </p:spPr>
        <p:txBody>
          <a:bodyPr/>
          <a:lstStyle/>
          <a:p>
            <a:pPr algn="ctr"/>
            <a:r>
              <a:rPr lang="ru-RU" altLang="ru-RU" b="1" dirty="0">
                <a:solidFill>
                  <a:srgbClr val="0000CC"/>
                </a:solidFill>
                <a:latin typeface="Arial" charset="0"/>
              </a:rPr>
              <a:t>Задача урока: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504" y="1052736"/>
            <a:ext cx="8807896" cy="5073427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b="1" dirty="0">
                <a:solidFill>
                  <a:srgbClr val="0000CC"/>
                </a:solidFill>
                <a:latin typeface="Arial" charset="0"/>
              </a:rPr>
              <a:t>активно слушая о событиях   внешней политики СССР</a:t>
            </a:r>
          </a:p>
          <a:p>
            <a:pPr algn="ctr">
              <a:buFontTx/>
              <a:buNone/>
            </a:pPr>
            <a:r>
              <a:rPr lang="ru-RU" altLang="ru-RU" b="1" dirty="0">
                <a:solidFill>
                  <a:srgbClr val="0000CC"/>
                </a:solidFill>
                <a:latin typeface="Arial" charset="0"/>
              </a:rPr>
              <a:t> (1964-1982 гг.)</a:t>
            </a:r>
          </a:p>
          <a:p>
            <a:pPr algn="ctr">
              <a:buFontTx/>
              <a:buNone/>
            </a:pPr>
            <a:r>
              <a:rPr lang="ru-RU" altLang="ru-RU" b="1" dirty="0">
                <a:solidFill>
                  <a:srgbClr val="0000CC"/>
                </a:solidFill>
                <a:latin typeface="Arial" charset="0"/>
              </a:rPr>
              <a:t>под руководством Л. И. Брежнева, разделяя их по таблице, сделать в конце урока, аргументированный вывод по проблеме, поставленной вначале: в целом внешняя политика СССР (1964-1982 гг.) более способствовала обострению «холодной войны» или была политикой «разрядки»?</a:t>
            </a:r>
          </a:p>
          <a:p>
            <a:pPr algn="ctr">
              <a:buFontTx/>
              <a:buNone/>
            </a:pPr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 </a:t>
            </a:r>
            <a:endParaRPr lang="ru-RU" altLang="ru-RU" sz="3200" b="1" dirty="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76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ru-RU" altLang="ru-RU" sz="2400" b="1">
                <a:solidFill>
                  <a:srgbClr val="0000CC"/>
                </a:solidFill>
                <a:latin typeface="Arial" charset="0"/>
              </a:rPr>
              <a:t>Проблема</a:t>
            </a:r>
            <a:br>
              <a:rPr lang="ru-RU" altLang="ru-RU" sz="2400" b="1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400" b="1">
                <a:solidFill>
                  <a:srgbClr val="0000CC"/>
                </a:solidFill>
                <a:latin typeface="Arial" charset="0"/>
              </a:rPr>
              <a:t>В целом внешняя политика СССР (1964-1982 гг.) более способствовала обострению </a:t>
            </a:r>
            <a:r>
              <a:rPr lang="ru-RU" altLang="ru-RU" sz="2400" b="1">
                <a:latin typeface="Arial" charset="0"/>
              </a:rPr>
              <a:t>«холодной войны»</a:t>
            </a:r>
            <a:r>
              <a:rPr lang="ru-RU" altLang="ru-RU" sz="2400" b="1">
                <a:solidFill>
                  <a:srgbClr val="0000CC"/>
                </a:solidFill>
                <a:latin typeface="Arial" charset="0"/>
              </a:rPr>
              <a:t> или была политикой </a:t>
            </a:r>
            <a:r>
              <a:rPr lang="ru-RU" altLang="ru-RU" sz="2400" b="1">
                <a:solidFill>
                  <a:srgbClr val="FF0000"/>
                </a:solidFill>
                <a:latin typeface="Arial" charset="0"/>
              </a:rPr>
              <a:t>«разрядки»?</a:t>
            </a:r>
          </a:p>
        </p:txBody>
      </p:sp>
      <p:graphicFrame>
        <p:nvGraphicFramePr>
          <p:cNvPr id="34856" name="Group 40"/>
          <p:cNvGraphicFramePr>
            <a:graphicFrameLocks noGrp="1"/>
          </p:cNvGraphicFramePr>
          <p:nvPr>
            <p:ph idx="4294967295"/>
          </p:nvPr>
        </p:nvGraphicFramePr>
        <p:xfrm>
          <a:off x="468313" y="1600200"/>
          <a:ext cx="8351837" cy="4625468"/>
        </p:xfrm>
        <a:graphic>
          <a:graphicData uri="http://schemas.openxmlformats.org/drawingml/2006/table">
            <a:tbl>
              <a:tblPr/>
              <a:tblGrid>
                <a:gridCol w="417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5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1888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«+»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События, способствующие «разрядке»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«-»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События, способствующие «холодной войне»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8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0300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1888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3…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3…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8096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4638"/>
            <a:ext cx="8208962" cy="633412"/>
          </a:xfrm>
        </p:spPr>
        <p:txBody>
          <a:bodyPr/>
          <a:lstStyle/>
          <a:p>
            <a:pPr algn="ctr" eaLnBrk="1" hangingPunct="1"/>
            <a:r>
              <a:rPr lang="en-US" altLang="ru-RU" b="1">
                <a:solidFill>
                  <a:srgbClr val="FF0000"/>
                </a:solidFill>
                <a:latin typeface="Arial" charset="0"/>
              </a:rPr>
              <a:t>XXIII</a:t>
            </a:r>
            <a:r>
              <a:rPr lang="ru-RU" altLang="ru-RU" b="1">
                <a:solidFill>
                  <a:srgbClr val="FF0000"/>
                </a:solidFill>
                <a:latin typeface="Arial" charset="0"/>
              </a:rPr>
              <a:t> съезд КПСС 1966 г.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149725"/>
            <a:ext cx="7848600" cy="22320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400" b="1">
                <a:solidFill>
                  <a:srgbClr val="0000CC"/>
                </a:solidFill>
              </a:rPr>
              <a:t>Концепция мирного сосуществования 2-х различных политических систем – отход от марксизма-ленинизма, уступка пацифизму.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3600" b="1">
                <a:solidFill>
                  <a:srgbClr val="0000CC"/>
                </a:solidFill>
              </a:rPr>
              <a:t>Курс на достижение </a:t>
            </a:r>
            <a:r>
              <a:rPr lang="ru-RU" altLang="ru-RU" sz="3600" b="1">
                <a:solidFill>
                  <a:srgbClr val="FF0000"/>
                </a:solidFill>
              </a:rPr>
              <a:t>военного паритета</a:t>
            </a:r>
            <a:r>
              <a:rPr lang="ru-RU" altLang="ru-RU" sz="3600" b="1">
                <a:solidFill>
                  <a:srgbClr val="0000CC"/>
                </a:solidFill>
              </a:rPr>
              <a:t> с Западом</a:t>
            </a:r>
          </a:p>
        </p:txBody>
      </p:sp>
      <p:pic>
        <p:nvPicPr>
          <p:cNvPr id="4102" name="Picture 6" descr="023115316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350000" cy="2952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114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600" b="1">
                <a:solidFill>
                  <a:srgbClr val="FF0000"/>
                </a:solidFill>
                <a:latin typeface="Arial" charset="0"/>
              </a:rPr>
              <a:t>Внешняя политика СССР 1964-82 гг.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/>
            <a:r>
              <a:rPr lang="ru-RU" altLang="ru-RU" sz="3200" b="1" dirty="0"/>
              <a:t>Возобновление контактов с руководством КНР</a:t>
            </a:r>
          </a:p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</a:rPr>
              <a:t>1963 г.</a:t>
            </a:r>
            <a:r>
              <a:rPr lang="ru-RU" altLang="ru-RU" sz="3200" b="1" dirty="0"/>
              <a:t> – США поддерживали Южный Вьетнам, а СССР и КНР Северный Вьетнам (</a:t>
            </a:r>
            <a:r>
              <a:rPr lang="ru-RU" altLang="ru-RU" sz="3200" b="1" dirty="0">
                <a:solidFill>
                  <a:srgbClr val="FF0000"/>
                </a:solidFill>
              </a:rPr>
              <a:t>1964 г.</a:t>
            </a:r>
            <a:r>
              <a:rPr lang="ru-RU" altLang="ru-RU" sz="3200" b="1" dirty="0"/>
              <a:t> – США – прямые военные действия во Вьетнаме)</a:t>
            </a:r>
          </a:p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</a:rPr>
              <a:t>1969 г.</a:t>
            </a:r>
            <a:r>
              <a:rPr lang="ru-RU" altLang="ru-RU" sz="3200" b="1" dirty="0"/>
              <a:t> –инциденты на советско-китайской границе (о. Даманский, Приморский край)</a:t>
            </a:r>
          </a:p>
        </p:txBody>
      </p:sp>
    </p:spTree>
    <p:extLst>
      <p:ext uri="{BB962C8B-B14F-4D97-AF65-F5344CB8AC3E}">
        <p14:creationId xmlns:p14="http://schemas.microsoft.com/office/powerpoint/2010/main" val="3282890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о. Даманский Приморский край Пожарский район р. Уссури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6151" name="Picture 7" descr="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8857109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743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о.</a:t>
            </a:r>
            <a:r>
              <a:rPr lang="ru-RU" altLang="ru-RU" sz="3600" b="1">
                <a:solidFill>
                  <a:srgbClr val="0000CC"/>
                </a:solidFill>
                <a:ea typeface="新細明體" charset="-120"/>
              </a:rPr>
              <a:t>珍宝, </a:t>
            </a:r>
            <a:r>
              <a:rPr lang="ru-RU" altLang="ru-RU" sz="3600" b="1" i="1">
                <a:solidFill>
                  <a:srgbClr val="0000CC"/>
                </a:solidFill>
                <a:ea typeface="新細明體" charset="-120"/>
              </a:rPr>
              <a:t>Чжэньбао</a:t>
            </a:r>
            <a:r>
              <a:rPr lang="ru-RU" altLang="ru-RU" sz="3600" b="1">
                <a:solidFill>
                  <a:srgbClr val="0000CC"/>
                </a:solidFill>
                <a:ea typeface="新細明體" charset="-120"/>
              </a:rPr>
              <a:t>, «Драгоценный»</a:t>
            </a:r>
            <a:br>
              <a:rPr lang="ru-RU" altLang="ru-RU" sz="3600" b="1">
                <a:solidFill>
                  <a:srgbClr val="0000CC"/>
                </a:solidFill>
              </a:rPr>
            </a:b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 КНР, р. Уссури</a:t>
            </a: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48132" name="Picture 4" descr="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857109" cy="5616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276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о. Даманский Приморский край Пожарский район р. Уссури</a:t>
            </a: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5538"/>
            <a:ext cx="8785671" cy="5615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8262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503237"/>
          </a:xfrm>
        </p:spPr>
        <p:txBody>
          <a:bodyPr/>
          <a:lstStyle/>
          <a:p>
            <a:pPr algn="ctr" eaLnBrk="1" hangingPunct="1"/>
            <a:r>
              <a:rPr lang="ru-RU" altLang="ru-RU" sz="2400" b="1" dirty="0">
                <a:solidFill>
                  <a:srgbClr val="0000CC"/>
                </a:solidFill>
                <a:latin typeface="Arial" charset="0"/>
              </a:rPr>
              <a:t>о. Даманский, погранзастава Нижне-Михайловка</a:t>
            </a:r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08720"/>
            <a:ext cx="4537075" cy="5400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908721"/>
            <a:ext cx="4032696" cy="532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85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0"/>
            <a:ext cx="8424863" cy="503237"/>
          </a:xfrm>
        </p:spPr>
        <p:txBody>
          <a:bodyPr/>
          <a:lstStyle/>
          <a:p>
            <a:pPr algn="ctr" eaLnBrk="1" hangingPunct="1"/>
            <a:r>
              <a:rPr lang="ru-RU" altLang="ru-RU" sz="2400" b="1" dirty="0">
                <a:solidFill>
                  <a:srgbClr val="0000CC"/>
                </a:solidFill>
                <a:latin typeface="Arial" charset="0"/>
              </a:rPr>
              <a:t>о. Даманский, погранзастава Нижне-Михайловка</a:t>
            </a: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928992" cy="6192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374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0"/>
            <a:ext cx="8424863" cy="503237"/>
          </a:xfrm>
        </p:spPr>
        <p:txBody>
          <a:bodyPr/>
          <a:lstStyle/>
          <a:p>
            <a:pPr algn="ctr" eaLnBrk="1" hangingPunct="1"/>
            <a:r>
              <a:rPr lang="ru-RU" altLang="ru-RU" sz="2400" b="1" dirty="0">
                <a:solidFill>
                  <a:srgbClr val="0000CC"/>
                </a:solidFill>
                <a:latin typeface="Arial" charset="0"/>
              </a:rPr>
              <a:t>о. Даманский, погранзастава Нижне-Михайловка</a:t>
            </a:r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63494" name="Picture 6" descr="ind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8928992" cy="6264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883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287759"/>
          </a:xfrm>
        </p:spPr>
        <p:txBody>
          <a:bodyPr/>
          <a:lstStyle/>
          <a:p>
            <a:pPr algn="ctr" eaLnBrk="1" hangingPunct="1"/>
            <a:r>
              <a:rPr lang="ru-RU" altLang="ru-RU" sz="2400" b="1" dirty="0">
                <a:solidFill>
                  <a:srgbClr val="0000CC"/>
                </a:solidFill>
                <a:latin typeface="Arial" charset="0"/>
              </a:rPr>
              <a:t>о. Даманский, погранзастава Нижне-Михайловка</a:t>
            </a: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672"/>
            <a:ext cx="8928992" cy="6264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3107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32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о. Даманский 2, 15 марта 1969 г.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84313"/>
            <a:ext cx="3671888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59"/>
            <a:ext cx="4608512" cy="5325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365625"/>
            <a:ext cx="381000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77488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056" y="3582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32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о. Даманский 2, 15 марта 1969 г. 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32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8928992" cy="5832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380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Вооружённый конфликт: Китай и СССР. </a:t>
            </a:r>
            <a:br>
              <a:rPr lang="ru-RU" altLang="ru-RU" sz="3200" b="1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о. </a:t>
            </a:r>
            <a:r>
              <a:rPr lang="ru-RU" altLang="ru-RU" sz="3600" b="1" i="1">
                <a:solidFill>
                  <a:srgbClr val="0000CC"/>
                </a:solidFill>
                <a:ea typeface="新細明體" charset="-120"/>
              </a:rPr>
              <a:t>Чжэньбао</a:t>
            </a:r>
            <a:r>
              <a:rPr lang="ru-RU" altLang="ru-RU" sz="3600" b="1" i="1">
                <a:solidFill>
                  <a:srgbClr val="0000CC"/>
                </a:solidFill>
              </a:rPr>
              <a:t> -</a:t>
            </a: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 2, 15 марта 1969 г. 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4277" name="Picture 5" descr="0834fddc050f52bdbc660020cd5addf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856984" cy="5616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176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Вооружённый конфликт: Китай и СССР. </a:t>
            </a:r>
            <a:br>
              <a:rPr lang="ru-RU" altLang="ru-RU" sz="3200" b="1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о. </a:t>
            </a:r>
            <a:r>
              <a:rPr lang="ru-RU" altLang="ru-RU" sz="3600" b="1" i="1">
                <a:solidFill>
                  <a:srgbClr val="0000CC"/>
                </a:solidFill>
                <a:ea typeface="新細明體" charset="-120"/>
              </a:rPr>
              <a:t>Чжэньбао</a:t>
            </a:r>
            <a:r>
              <a:rPr lang="ru-RU" altLang="ru-RU" sz="3600" b="1" i="1">
                <a:solidFill>
                  <a:srgbClr val="0000CC"/>
                </a:solidFill>
              </a:rPr>
              <a:t> -</a:t>
            </a: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 2, 15 марта 1969 г. 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5301" name="Picture 5" descr="31925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3910012" cy="498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2" name="Picture 6" descr="2900538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268413"/>
            <a:ext cx="3671888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0154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Вооружённый конфликт: Китай и СССР. </a:t>
            </a:r>
            <a:br>
              <a:rPr lang="ru-RU" altLang="ru-RU" sz="3200" b="1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о. </a:t>
            </a:r>
            <a:r>
              <a:rPr lang="ru-RU" altLang="ru-RU" sz="3600" b="1" i="1">
                <a:solidFill>
                  <a:srgbClr val="0000CC"/>
                </a:solidFill>
                <a:ea typeface="新細明體" charset="-120"/>
              </a:rPr>
              <a:t>Чжэньбао</a:t>
            </a:r>
            <a:r>
              <a:rPr lang="ru-RU" altLang="ru-RU" sz="3600" b="1" i="1">
                <a:solidFill>
                  <a:srgbClr val="0000CC"/>
                </a:solidFill>
              </a:rPr>
              <a:t> -</a:t>
            </a: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 2, 15 марта 1969 г.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8928992" cy="5688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91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Вооружённый конфликт: Китай и СССР. </a:t>
            </a:r>
            <a:br>
              <a:rPr lang="ru-RU" altLang="ru-RU" sz="3200" b="1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о. </a:t>
            </a:r>
            <a:r>
              <a:rPr lang="ru-RU" altLang="ru-RU" sz="3600" b="1" i="1">
                <a:solidFill>
                  <a:srgbClr val="0000CC"/>
                </a:solidFill>
                <a:ea typeface="新細明體" charset="-120"/>
              </a:rPr>
              <a:t>Чжэньбао</a:t>
            </a:r>
            <a:r>
              <a:rPr lang="ru-RU" altLang="ru-RU" sz="3600" b="1" i="1">
                <a:solidFill>
                  <a:srgbClr val="0000CC"/>
                </a:solidFill>
              </a:rPr>
              <a:t> -</a:t>
            </a:r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 2, 15 марта 1969 г. 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7349" name="Picture 5" descr="3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052513"/>
            <a:ext cx="830580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7626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863600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32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о. Даманский 2, 15 марта 1969 г. 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/>
            <a:endParaRPr lang="ru-RU" altLang="ru-RU" b="1"/>
          </a:p>
        </p:txBody>
      </p:sp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413"/>
            <a:ext cx="8712968" cy="542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508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28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о. Даманский 2, 15 марта 1969 г.</a:t>
            </a:r>
          </a:p>
        </p:txBody>
      </p:sp>
      <p:sp>
        <p:nvSpPr>
          <p:cNvPr id="5939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1052737"/>
            <a:ext cx="8785101" cy="5616352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ru-RU" altLang="ru-RU" sz="2400" b="1" dirty="0">
                <a:solidFill>
                  <a:srgbClr val="FF0000"/>
                </a:solidFill>
              </a:rPr>
              <a:t>2 марта 1969 г.</a:t>
            </a:r>
            <a:r>
              <a:rPr lang="ru-RU" altLang="ru-RU" sz="2400" b="1" dirty="0"/>
              <a:t> китайскими пограничниками были в упор расстреляны начальник погранзаставы Нижне-Михайловка ст. лейтенант Стрельников и семь советских пограничников.</a:t>
            </a:r>
            <a:r>
              <a:rPr lang="ru-RU" altLang="ru-RU" sz="2400" dirty="0"/>
              <a:t> 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altLang="ru-RU" sz="2400" b="1" dirty="0"/>
              <a:t>В развернувшемся бою за остров Даманский погибли </a:t>
            </a:r>
            <a:r>
              <a:rPr lang="ru-RU" altLang="ru-RU" sz="2400" b="1" dirty="0">
                <a:solidFill>
                  <a:srgbClr val="FF0000"/>
                </a:solidFill>
              </a:rPr>
              <a:t>32 советских пограничника</a:t>
            </a:r>
            <a:r>
              <a:rPr lang="ru-RU" altLang="ru-RU" sz="2400" b="1" dirty="0"/>
              <a:t>, но китайцам закрепиться на острове не удалось.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altLang="ru-RU" sz="2400" b="1" dirty="0"/>
              <a:t> 15 марта китайской стороной была предпринята новая попытка захватить о-в Даманский, которая также </a:t>
            </a:r>
            <a:r>
              <a:rPr lang="ru-RU" altLang="ru-RU" sz="2400" b="1" dirty="0">
                <a:solidFill>
                  <a:srgbClr val="FF0000"/>
                </a:solidFill>
              </a:rPr>
              <a:t>была отбита</a:t>
            </a:r>
            <a:r>
              <a:rPr lang="ru-RU" altLang="ru-RU" sz="2400" b="1" dirty="0"/>
              <a:t>. В сражении с обеих сторон принимали участие не только пограничные, но и регулярные войска, задействованы артиллерия, танки, ракетные установки.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br>
              <a:rPr lang="ru-RU" altLang="ru-RU" sz="2400" b="1" dirty="0"/>
            </a:br>
            <a:endParaRPr lang="ru-RU" alt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0762396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28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о. Даманский 2, 15 марта 1969 г.</a:t>
            </a:r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052736"/>
            <a:ext cx="8640763" cy="5255989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ru-RU" altLang="ru-RU" b="1" dirty="0"/>
              <a:t>По последним опубликованным данным со 2 по 21 марта в советско-китайском конфликте погибло на всей границе </a:t>
            </a:r>
            <a:r>
              <a:rPr lang="ru-RU" altLang="ru-RU" b="1" dirty="0">
                <a:solidFill>
                  <a:srgbClr val="FF0000"/>
                </a:solidFill>
              </a:rPr>
              <a:t>58 человек, ранено 94 человека. 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altLang="ru-RU" b="1" dirty="0"/>
              <a:t>Потери китайской стороны до сих пор являются закрытой информацией и составляют по разным оценкам </a:t>
            </a:r>
            <a:r>
              <a:rPr lang="ru-RU" altLang="ru-RU" b="1" dirty="0">
                <a:solidFill>
                  <a:srgbClr val="0000CC"/>
                </a:solidFill>
              </a:rPr>
              <a:t>от 100—150 до 800 и даже 3000 человек.</a:t>
            </a:r>
            <a:r>
              <a:rPr lang="ru-RU" altLang="ru-RU" b="1" dirty="0"/>
              <a:t> В уезде </a:t>
            </a:r>
            <a:r>
              <a:rPr lang="ru-RU" altLang="ru-RU" b="1" dirty="0" err="1">
                <a:hlinkClick r:id="rId2" tooltip="Баоцин (страница отсутствует)"/>
              </a:rPr>
              <a:t>Баоцин</a:t>
            </a:r>
            <a:r>
              <a:rPr lang="ru-RU" altLang="ru-RU" b="1" dirty="0"/>
              <a:t> (</a:t>
            </a:r>
            <a:r>
              <a:rPr lang="ru-RU" altLang="ru-RU" b="1" dirty="0" err="1">
                <a:hlinkClick r:id="rId3" tooltip="zh:宝清县"/>
              </a:rPr>
              <a:t>宝清</a:t>
            </a:r>
            <a:r>
              <a:rPr lang="ru-RU" altLang="ru-RU" b="1" dirty="0"/>
              <a:t>) расположено мемориальное кладбище, где находится прах 68 китайских военнослужащих, погибших 2 и 15 марта 1969 года. Информация, полученная от китайского перебежчика, позволяет считать, что существуют и другие захоронения.</a:t>
            </a:r>
            <a:br>
              <a:rPr lang="ru-RU" altLang="ru-RU" b="1" dirty="0"/>
            </a:br>
            <a:br>
              <a:rPr lang="ru-RU" altLang="ru-RU" sz="2400" b="1" dirty="0"/>
            </a:br>
            <a:endParaRPr lang="ru-RU" alt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66712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28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о. Даманский 2, 15 марта 1969 г.</a:t>
            </a:r>
          </a:p>
        </p:txBody>
      </p:sp>
      <p:sp>
        <p:nvSpPr>
          <p:cNvPr id="6144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07504" y="1052736"/>
            <a:ext cx="8857109" cy="5255989"/>
          </a:xfrm>
        </p:spPr>
        <p:txBody>
          <a:bodyPr/>
          <a:lstStyle/>
          <a:p>
            <a:pPr algn="just" eaLnBrk="1" hangingPunct="1"/>
            <a:r>
              <a:rPr lang="ru-RU" altLang="ru-RU" sz="2400" b="1" dirty="0"/>
              <a:t>За проявленный героизм пятеро военнослужащих получили звание </a:t>
            </a:r>
            <a:r>
              <a:rPr lang="ru-RU" altLang="ru-RU" sz="2400" b="1" dirty="0">
                <a:hlinkClick r:id="rId2" tooltip="Герой Советского Союза"/>
              </a:rPr>
              <a:t>Героя Советского Союза</a:t>
            </a:r>
            <a:r>
              <a:rPr lang="ru-RU" altLang="ru-RU" sz="2400" b="1" dirty="0"/>
              <a:t>: полковник Д. Леонов (посмертно), старший лейтенант </a:t>
            </a:r>
            <a:r>
              <a:rPr lang="ru-RU" altLang="ru-RU" sz="2400" b="1" dirty="0">
                <a:hlinkClick r:id="rId3" tooltip="Стрельников, Иван Иванович"/>
              </a:rPr>
              <a:t>И. Стрельников</a:t>
            </a:r>
            <a:r>
              <a:rPr lang="ru-RU" altLang="ru-RU" sz="2400" b="1" dirty="0"/>
              <a:t> (посмертно), младший сержант В. Орехов (посмертно), старший лейтенант В. </a:t>
            </a:r>
            <a:r>
              <a:rPr lang="ru-RU" altLang="ru-RU" sz="2400" b="1" dirty="0" err="1"/>
              <a:t>Бубенин</a:t>
            </a:r>
            <a:r>
              <a:rPr lang="ru-RU" altLang="ru-RU" sz="2400" b="1" dirty="0"/>
              <a:t>, младший сержант Ю. </a:t>
            </a:r>
            <a:r>
              <a:rPr lang="ru-RU" altLang="ru-RU" sz="2400" b="1" dirty="0" err="1"/>
              <a:t>Бабанский</a:t>
            </a:r>
            <a:r>
              <a:rPr lang="ru-RU" altLang="ru-RU" sz="2400" b="1" dirty="0"/>
              <a:t>.</a:t>
            </a:r>
          </a:p>
          <a:p>
            <a:pPr algn="just" eaLnBrk="1" hangingPunct="1"/>
            <a:r>
              <a:rPr lang="ru-RU" altLang="ru-RU" sz="2400" b="1" dirty="0"/>
              <a:t> Многие пограничники и военнослужащие Советской Армии награждены государственными наградами: 3 — </a:t>
            </a:r>
            <a:r>
              <a:rPr lang="ru-RU" altLang="ru-RU" sz="2400" b="1" dirty="0">
                <a:hlinkClick r:id="rId4" tooltip="Орден Ленина"/>
              </a:rPr>
              <a:t>орденами Ленина</a:t>
            </a:r>
            <a:r>
              <a:rPr lang="ru-RU" altLang="ru-RU" sz="2400" b="1" dirty="0"/>
              <a:t>, 10 — </a:t>
            </a:r>
            <a:r>
              <a:rPr lang="ru-RU" altLang="ru-RU" sz="2400" b="1" dirty="0">
                <a:hlinkClick r:id="rId5" tooltip="Орден Красного Знамени"/>
              </a:rPr>
              <a:t>орденами Красного Знамени</a:t>
            </a:r>
            <a:r>
              <a:rPr lang="ru-RU" altLang="ru-RU" sz="2400" b="1" dirty="0"/>
              <a:t>, 31 — </a:t>
            </a:r>
            <a:r>
              <a:rPr lang="ru-RU" altLang="ru-RU" sz="2400" b="1" dirty="0">
                <a:hlinkClick r:id="rId6" tooltip="Орден Красной Звезды"/>
              </a:rPr>
              <a:t>орденами Красной Звезды</a:t>
            </a:r>
            <a:r>
              <a:rPr lang="ru-RU" altLang="ru-RU" sz="2400" b="1" dirty="0"/>
              <a:t>, 10 — </a:t>
            </a:r>
            <a:r>
              <a:rPr lang="ru-RU" altLang="ru-RU" sz="2400" b="1" dirty="0">
                <a:hlinkClick r:id="rId7" tooltip="Орден Славы"/>
              </a:rPr>
              <a:t>орденами Славы III степени</a:t>
            </a:r>
            <a:r>
              <a:rPr lang="ru-RU" altLang="ru-RU" sz="2400" b="1" dirty="0"/>
              <a:t>, 63 — </a:t>
            </a:r>
            <a:r>
              <a:rPr lang="ru-RU" altLang="ru-RU" sz="2400" b="1" dirty="0">
                <a:hlinkClick r:id="rId8" tooltip="Медаль «За отвагу»"/>
              </a:rPr>
              <a:t>медалями «За отвагу»</a:t>
            </a:r>
            <a:r>
              <a:rPr lang="ru-RU" altLang="ru-RU" sz="2400" b="1" dirty="0"/>
              <a:t>, 31 — </a:t>
            </a:r>
            <a:r>
              <a:rPr lang="ru-RU" altLang="ru-RU" sz="2400" b="1" dirty="0">
                <a:hlinkClick r:id="rId9" tooltip="Медаль «За боевые заслуги»"/>
              </a:rPr>
              <a:t>медалями «За боевые заслуги»</a:t>
            </a:r>
            <a:r>
              <a:rPr lang="ru-RU" altLang="ru-RU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50114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28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о. Даманский 2, 15 марта 1969 г.</a:t>
            </a:r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284663" y="1340768"/>
            <a:ext cx="4679950" cy="4967957"/>
          </a:xfrm>
        </p:spPr>
        <p:txBody>
          <a:bodyPr/>
          <a:lstStyle/>
          <a:p>
            <a:pPr eaLnBrk="1" hangingPunct="1"/>
            <a:r>
              <a:rPr lang="ru-RU" altLang="ru-RU" b="1" dirty="0"/>
              <a:t>За проявленный героизм пятеро военнослужащих получили звание </a:t>
            </a:r>
            <a:r>
              <a:rPr lang="ru-RU" altLang="ru-RU" b="1" dirty="0">
                <a:hlinkClick r:id="rId2" tooltip="Герой Советского Союза"/>
              </a:rPr>
              <a:t>Героя Советского Союза</a:t>
            </a:r>
            <a:r>
              <a:rPr lang="ru-RU" altLang="ru-RU" b="1" dirty="0"/>
              <a:t>: </a:t>
            </a:r>
          </a:p>
          <a:p>
            <a:pPr eaLnBrk="1" hangingPunct="1"/>
            <a:r>
              <a:rPr lang="ru-RU" altLang="ru-RU" b="1" dirty="0"/>
              <a:t>старший лейтенант </a:t>
            </a:r>
            <a:r>
              <a:rPr lang="ru-RU" altLang="ru-RU" b="1" dirty="0">
                <a:hlinkClick r:id="rId3" tooltip="Стрельников, Иван Иванович"/>
              </a:rPr>
              <a:t>Иван  Стрельников</a:t>
            </a:r>
            <a:r>
              <a:rPr lang="ru-RU" altLang="ru-RU" b="1" dirty="0"/>
              <a:t> (посмертно) </a:t>
            </a:r>
          </a:p>
          <a:p>
            <a:pPr algn="ctr" eaLnBrk="1" hangingPunct="1">
              <a:buFontTx/>
              <a:buNone/>
            </a:pPr>
            <a:r>
              <a:rPr lang="ru-RU" altLang="ru-RU" b="1" dirty="0">
                <a:solidFill>
                  <a:srgbClr val="FF0000"/>
                </a:solidFill>
              </a:rPr>
              <a:t>Вечная память героям!</a:t>
            </a:r>
          </a:p>
        </p:txBody>
      </p:sp>
      <p:pic>
        <p:nvPicPr>
          <p:cNvPr id="64516" name="Picture 4" descr="Картинка 5 из 1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7" y="1196752"/>
            <a:ext cx="4072575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712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Вооружённый конфликт:  СССР и Китай.</a:t>
            </a:r>
            <a:br>
              <a:rPr lang="ru-RU" altLang="ru-RU" sz="2800" b="1" dirty="0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о. Даманский 2, 15 марта 1969 г.</a:t>
            </a:r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>
              <a:buFontTx/>
              <a:buNone/>
            </a:pPr>
            <a:br>
              <a:rPr lang="ru-RU" altLang="ru-RU" b="1"/>
            </a:br>
            <a:br>
              <a:rPr lang="ru-RU" altLang="ru-RU" b="1"/>
            </a:br>
            <a:endParaRPr lang="ru-RU" altLang="ru-RU" b="1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539750" y="1477834"/>
            <a:ext cx="8135938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 dirty="0">
                <a:solidFill>
                  <a:srgbClr val="FFFFFF"/>
                </a:solidFill>
              </a:rPr>
              <a:t>  </a:t>
            </a:r>
            <a:r>
              <a:rPr lang="ru-RU" altLang="ru-RU" sz="3200" dirty="0">
                <a:solidFill>
                  <a:srgbClr val="FFFFFF"/>
                </a:solidFill>
              </a:rPr>
              <a:t>  </a:t>
            </a:r>
            <a:r>
              <a:rPr lang="ru-RU" altLang="ru-RU" sz="3200" dirty="0">
                <a:solidFill>
                  <a:srgbClr val="000000"/>
                </a:solidFill>
              </a:rPr>
              <a:t>По Соглашению между</a:t>
            </a:r>
            <a:r>
              <a:rPr lang="ru-RU" altLang="ru-RU" sz="3200" dirty="0">
                <a:solidFill>
                  <a:srgbClr val="FFFFFF"/>
                </a:solidFill>
              </a:rPr>
              <a:t> </a:t>
            </a:r>
            <a:r>
              <a:rPr lang="ru-RU" altLang="ru-RU" sz="3200" dirty="0">
                <a:solidFill>
                  <a:srgbClr val="000000"/>
                </a:solidFill>
              </a:rPr>
              <a:t>СССР и КНР о советско-китайской границе   ее восточной части от 19 мая 1991 г. граница проведена по фарватеру</a:t>
            </a:r>
          </a:p>
          <a:p>
            <a:pPr algn="ctr" eaLnBrk="0" hangingPunct="0"/>
            <a:r>
              <a:rPr lang="ru-RU" altLang="ru-RU" sz="3200" dirty="0">
                <a:solidFill>
                  <a:srgbClr val="000000"/>
                </a:solidFill>
              </a:rPr>
              <a:t> р. Уссури, </a:t>
            </a:r>
          </a:p>
          <a:p>
            <a:pPr algn="ctr" eaLnBrk="0" hangingPunct="0"/>
            <a:r>
              <a:rPr lang="ru-RU" altLang="ru-RU" sz="3200" dirty="0">
                <a:solidFill>
                  <a:srgbClr val="000000"/>
                </a:solidFill>
              </a:rPr>
              <a:t>о-в Даманский (о. </a:t>
            </a:r>
            <a:r>
              <a:rPr lang="ru-RU" altLang="ru-RU" sz="3200" i="1" dirty="0" err="1">
                <a:solidFill>
                  <a:srgbClr val="000000"/>
                </a:solidFill>
              </a:rPr>
              <a:t>Чжэньбао</a:t>
            </a:r>
            <a:r>
              <a:rPr lang="ru-RU" altLang="ru-RU" sz="3200" i="1" dirty="0">
                <a:solidFill>
                  <a:srgbClr val="000000"/>
                </a:solidFill>
              </a:rPr>
              <a:t> )</a:t>
            </a:r>
          </a:p>
          <a:p>
            <a:pPr algn="ctr" eaLnBrk="0" hangingPunct="0"/>
            <a:r>
              <a:rPr lang="ru-RU" altLang="ru-RU" sz="3200" dirty="0">
                <a:solidFill>
                  <a:srgbClr val="000000"/>
                </a:solidFill>
              </a:rPr>
              <a:t> отошел </a:t>
            </a:r>
          </a:p>
          <a:p>
            <a:pPr algn="ctr" eaLnBrk="0" hangingPunct="0"/>
            <a:r>
              <a:rPr lang="ru-RU" altLang="ru-RU" sz="3200" dirty="0">
                <a:solidFill>
                  <a:srgbClr val="000000"/>
                </a:solidFill>
              </a:rPr>
              <a:t>Китаю. </a:t>
            </a:r>
            <a:br>
              <a:rPr lang="ru-RU" altLang="ru-RU" sz="3200" dirty="0">
                <a:solidFill>
                  <a:srgbClr val="000000"/>
                </a:solidFill>
              </a:rPr>
            </a:br>
            <a:br>
              <a:rPr lang="ru-RU" altLang="ru-RU" sz="3200" dirty="0">
                <a:solidFill>
                  <a:srgbClr val="FFFFFF"/>
                </a:solidFill>
              </a:rPr>
            </a:br>
            <a:endParaRPr lang="ru-RU" altLang="ru-RU" sz="3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8625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0000CC"/>
                </a:solidFill>
                <a:latin typeface="Arial" charset="0"/>
              </a:rPr>
              <a:t>«Пражская весна» 1968 г.</a:t>
            </a:r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>
              <a:buFontTx/>
              <a:buNone/>
            </a:pPr>
            <a:br>
              <a:rPr lang="ru-RU" altLang="ru-RU" b="1"/>
            </a:br>
            <a:br>
              <a:rPr lang="ru-RU" altLang="ru-RU" b="1"/>
            </a:br>
            <a:endParaRPr lang="ru-RU" altLang="ru-RU" b="1"/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0" y="1852613"/>
            <a:ext cx="8675688" cy="503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>
                <a:solidFill>
                  <a:srgbClr val="FFFFFF"/>
                </a:solidFill>
              </a:rPr>
              <a:t>  - </a:t>
            </a:r>
            <a:r>
              <a:rPr lang="ru-RU" altLang="ru-RU" sz="3200">
                <a:solidFill>
                  <a:srgbClr val="FFFFFF"/>
                </a:solidFill>
              </a:rPr>
              <a:t>  </a:t>
            </a:r>
            <a:r>
              <a:rPr lang="ru-RU" altLang="ru-RU" sz="3600">
                <a:solidFill>
                  <a:srgbClr val="000000"/>
                </a:solidFill>
              </a:rPr>
              <a:t>Ген. секретарь КПЧ А. Дубчек отменил цензуру</a:t>
            </a:r>
          </a:p>
          <a:p>
            <a:pPr algn="ctr" eaLnBrk="0" hangingPunct="0"/>
            <a:r>
              <a:rPr lang="ru-RU" altLang="ru-RU" sz="3600">
                <a:solidFill>
                  <a:srgbClr val="000000"/>
                </a:solidFill>
              </a:rPr>
              <a:t>- СМИ вышли из-под контроля КПЧ</a:t>
            </a:r>
          </a:p>
          <a:p>
            <a:pPr algn="ctr" eaLnBrk="0" hangingPunct="0">
              <a:buFontTx/>
              <a:buChar char="-"/>
            </a:pPr>
            <a:r>
              <a:rPr lang="ru-RU" altLang="ru-RU" sz="3600">
                <a:solidFill>
                  <a:srgbClr val="000000"/>
                </a:solidFill>
              </a:rPr>
              <a:t>ОВД вводит в ЧССР союзные войска</a:t>
            </a:r>
            <a:br>
              <a:rPr lang="ru-RU" altLang="ru-RU" sz="3600">
                <a:solidFill>
                  <a:srgbClr val="FFFFFF"/>
                </a:solidFill>
              </a:rPr>
            </a:br>
            <a:endParaRPr lang="ru-RU" altLang="ru-RU" sz="3600">
              <a:solidFill>
                <a:srgbClr val="FFFFFF"/>
              </a:solidFill>
            </a:endParaRPr>
          </a:p>
          <a:p>
            <a:pPr algn="ctr" eaLnBrk="0" hangingPunct="0"/>
            <a:r>
              <a:rPr lang="ru-RU" altLang="ru-RU" sz="3600">
                <a:solidFill>
                  <a:srgbClr val="FFFFFF"/>
                </a:solidFill>
              </a:rPr>
              <a:t> </a:t>
            </a:r>
            <a:r>
              <a:rPr lang="ru-RU" altLang="ru-RU" sz="3600">
                <a:solidFill>
                  <a:srgbClr val="FF0000"/>
                </a:solidFill>
              </a:rPr>
              <a:t>21 августа 1968 г. – войска СССР, ПНР, ВНР, БНР, ГДР вступили на территорию ЧССР</a:t>
            </a:r>
          </a:p>
        </p:txBody>
      </p:sp>
      <p:sp>
        <p:nvSpPr>
          <p:cNvPr id="65541" name="Line 5"/>
          <p:cNvSpPr>
            <a:spLocks noChangeShapeType="1"/>
          </p:cNvSpPr>
          <p:nvPr/>
        </p:nvSpPr>
        <p:spPr bwMode="auto">
          <a:xfrm>
            <a:off x="4356100" y="4724400"/>
            <a:ext cx="0" cy="4333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3713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424863" cy="503783"/>
          </a:xfrm>
        </p:spPr>
        <p:txBody>
          <a:bodyPr/>
          <a:lstStyle/>
          <a:p>
            <a:pPr algn="ctr" eaLnBrk="1" hangingPunct="1"/>
            <a:r>
              <a:rPr lang="ru-RU" altLang="ru-RU" sz="3600" b="1" dirty="0">
                <a:solidFill>
                  <a:srgbClr val="0000CC"/>
                </a:solidFill>
                <a:latin typeface="Arial" charset="0"/>
              </a:rPr>
              <a:t>«Пражская весна» 1968 г.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b="1"/>
          </a:p>
          <a:p>
            <a:pPr eaLnBrk="1" hangingPunct="1"/>
            <a:endParaRPr lang="ru-RU" altLang="ru-RU" b="1"/>
          </a:p>
        </p:txBody>
      </p:sp>
      <p:pic>
        <p:nvPicPr>
          <p:cNvPr id="8200" name="Picture 8" descr="Картинка 3 из 20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928992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103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431775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«Пражская весна» 1968 г.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b="1"/>
          </a:p>
          <a:p>
            <a:pPr eaLnBrk="1" hangingPunct="1"/>
            <a:endParaRPr lang="ru-RU" altLang="ru-RU" b="1"/>
          </a:p>
        </p:txBody>
      </p:sp>
      <p:pic>
        <p:nvPicPr>
          <p:cNvPr id="66566" name="Picture 6" descr="Картинка 4 из 20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784976" cy="61206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5773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431775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«Пражская весна» 1968 г.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b="1"/>
          </a:p>
          <a:p>
            <a:pPr eaLnBrk="1" hangingPunct="1"/>
            <a:endParaRPr lang="ru-RU" altLang="ru-RU" b="1"/>
          </a:p>
        </p:txBody>
      </p:sp>
      <p:pic>
        <p:nvPicPr>
          <p:cNvPr id="67590" name="Picture 6" descr="Картинка 17 из 20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4320480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92" name="Picture 8" descr="Картинка 15 из 205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2" y="692696"/>
            <a:ext cx="4248025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9957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88913"/>
            <a:ext cx="8424863" cy="431775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0000CC"/>
                </a:solidFill>
                <a:latin typeface="Arial" charset="0"/>
              </a:rPr>
              <a:t>«Пражская весна» 1968 г.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175" y="1628775"/>
            <a:ext cx="4681538" cy="49688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b="1"/>
          </a:p>
          <a:p>
            <a:pPr eaLnBrk="1" hangingPunct="1"/>
            <a:endParaRPr lang="ru-RU" altLang="ru-RU" b="1"/>
          </a:p>
        </p:txBody>
      </p:sp>
      <p:pic>
        <p:nvPicPr>
          <p:cNvPr id="68614" name="Picture 6" descr="Картинка 16 из 20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928992" cy="6192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5804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260350"/>
            <a:ext cx="8351838" cy="633413"/>
          </a:xfrm>
        </p:spPr>
        <p:txBody>
          <a:bodyPr/>
          <a:lstStyle/>
          <a:p>
            <a:pPr algn="ctr" eaLnBrk="1" hangingPunct="1"/>
            <a:r>
              <a:rPr lang="ru-RU" altLang="ru-RU" sz="3600" b="1">
                <a:solidFill>
                  <a:srgbClr val="0000CC"/>
                </a:solidFill>
                <a:latin typeface="Arial" charset="0"/>
              </a:rPr>
              <a:t>«Доктрина Брежнева»</a:t>
            </a:r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>
              <a:buFontTx/>
              <a:buNone/>
            </a:pPr>
            <a:br>
              <a:rPr lang="ru-RU" altLang="ru-RU" b="1"/>
            </a:br>
            <a:br>
              <a:rPr lang="ru-RU" altLang="ru-RU" b="1"/>
            </a:br>
            <a:endParaRPr lang="ru-RU" altLang="ru-RU" b="1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539750" y="2481263"/>
            <a:ext cx="8135938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ru-RU">
                <a:solidFill>
                  <a:srgbClr val="000000"/>
                </a:solidFill>
              </a:rPr>
              <a:t>  </a:t>
            </a:r>
            <a:r>
              <a:rPr lang="ru-RU" altLang="ru-RU" sz="3200">
                <a:solidFill>
                  <a:srgbClr val="000000"/>
                </a:solidFill>
              </a:rPr>
              <a:t>Политика </a:t>
            </a:r>
            <a:r>
              <a:rPr lang="ru-RU" altLang="ru-RU" sz="3200">
                <a:solidFill>
                  <a:srgbClr val="FF0000"/>
                </a:solidFill>
              </a:rPr>
              <a:t>«ограниченного суверенитета»,</a:t>
            </a:r>
            <a:r>
              <a:rPr lang="ru-RU" altLang="ru-RU" sz="3200">
                <a:solidFill>
                  <a:srgbClr val="000000"/>
                </a:solidFill>
              </a:rPr>
              <a:t> т.е. права вмешательства в дела любого социалистического государства в случае отступления от советской модели социализма</a:t>
            </a:r>
          </a:p>
        </p:txBody>
      </p:sp>
      <p:sp>
        <p:nvSpPr>
          <p:cNvPr id="69637" name="Line 5"/>
          <p:cNvSpPr>
            <a:spLocks noChangeShapeType="1"/>
          </p:cNvSpPr>
          <p:nvPr/>
        </p:nvSpPr>
        <p:spPr bwMode="auto">
          <a:xfrm>
            <a:off x="4500563" y="908050"/>
            <a:ext cx="0" cy="1368425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3349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274638"/>
            <a:ext cx="8208962" cy="633412"/>
          </a:xfrm>
        </p:spPr>
        <p:txBody>
          <a:bodyPr/>
          <a:lstStyle/>
          <a:p>
            <a:pPr algn="ctr" eaLnBrk="1" hangingPunct="1"/>
            <a:r>
              <a:rPr lang="en-US" altLang="ru-RU" b="1">
                <a:solidFill>
                  <a:srgbClr val="FF0000"/>
                </a:solidFill>
                <a:latin typeface="Arial" charset="0"/>
              </a:rPr>
              <a:t>XXIV</a:t>
            </a:r>
            <a:r>
              <a:rPr lang="ru-RU" altLang="ru-RU" b="1">
                <a:solidFill>
                  <a:srgbClr val="FF0000"/>
                </a:solidFill>
                <a:latin typeface="Arial" charset="0"/>
              </a:rPr>
              <a:t> съезд КПСС 1971 г.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59113" y="1196975"/>
            <a:ext cx="5689600" cy="51847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b="1">
                <a:solidFill>
                  <a:srgbClr val="0000CC"/>
                </a:solidFill>
              </a:rPr>
              <a:t>Достижение паритета между СССР и США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b="1">
                <a:solidFill>
                  <a:srgbClr val="0000CC"/>
                </a:solidFill>
              </a:rPr>
              <a:t>СССР – предложения о разрядке международной напряжённости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solidFill>
                  <a:srgbClr val="0000CC"/>
                </a:solidFill>
              </a:rPr>
              <a:t>Понимание бессмысленности гонки вооружений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solidFill>
                  <a:srgbClr val="0000CC"/>
                </a:solidFill>
              </a:rPr>
              <a:t>Заинтересованность в западных технологиях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solidFill>
                  <a:srgbClr val="0000CC"/>
                </a:solidFill>
              </a:rPr>
              <a:t>Возможность американо-китайского сговора против СССР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ru-RU" altLang="ru-RU" sz="2400" b="1">
              <a:solidFill>
                <a:srgbClr val="0000CC"/>
              </a:solidFill>
            </a:endParaRPr>
          </a:p>
        </p:txBody>
      </p:sp>
      <p:pic>
        <p:nvPicPr>
          <p:cNvPr id="70661" name="Picture 5" descr="f_4b44c04288d3f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268413"/>
            <a:ext cx="2457450" cy="50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62" name="Line 6"/>
          <p:cNvSpPr>
            <a:spLocks noChangeShapeType="1"/>
          </p:cNvSpPr>
          <p:nvPr/>
        </p:nvSpPr>
        <p:spPr bwMode="auto">
          <a:xfrm>
            <a:off x="5795963" y="3429000"/>
            <a:ext cx="0" cy="288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>
            <a:off x="5795963" y="4292600"/>
            <a:ext cx="0" cy="288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70664" name="Line 8"/>
          <p:cNvSpPr>
            <a:spLocks noChangeShapeType="1"/>
          </p:cNvSpPr>
          <p:nvPr/>
        </p:nvSpPr>
        <p:spPr bwMode="auto">
          <a:xfrm>
            <a:off x="5795963" y="4292600"/>
            <a:ext cx="0" cy="288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5795963" y="5157788"/>
            <a:ext cx="0" cy="288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00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600" b="1">
                <a:solidFill>
                  <a:srgbClr val="FF0000"/>
                </a:solidFill>
                <a:latin typeface="Arial" charset="0"/>
              </a:rPr>
              <a:t>Внешняя политика СССР 1964-82 гг.</a:t>
            </a:r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/>
            <a:r>
              <a:rPr lang="ru-RU" altLang="ru-RU" b="1"/>
              <a:t>1970 г. - подписание Московского договора (признание ГДР и ФРГ – нерушимость послевоенных границ)</a:t>
            </a:r>
          </a:p>
          <a:p>
            <a:pPr eaLnBrk="1" hangingPunct="1"/>
            <a:r>
              <a:rPr lang="ru-RU" altLang="ru-RU" b="1">
                <a:solidFill>
                  <a:srgbClr val="FF0000"/>
                </a:solidFill>
              </a:rPr>
              <a:t>1972 г.</a:t>
            </a:r>
            <a:r>
              <a:rPr lang="ru-RU" altLang="ru-RU" b="1"/>
              <a:t> – визит в СССР президента США Р. Никсона – подписание двусторонних соглашений об ограничении </a:t>
            </a:r>
            <a:r>
              <a:rPr lang="ru-RU" altLang="ru-RU" b="1">
                <a:solidFill>
                  <a:srgbClr val="FF0000"/>
                </a:solidFill>
              </a:rPr>
              <a:t>ПРО</a:t>
            </a:r>
            <a:r>
              <a:rPr lang="ru-RU" altLang="ru-RU" b="1"/>
              <a:t> и Договор  </a:t>
            </a:r>
            <a:r>
              <a:rPr lang="ru-RU" altLang="ru-RU" b="1">
                <a:solidFill>
                  <a:srgbClr val="FF0000"/>
                </a:solidFill>
              </a:rPr>
              <a:t>ОСВ-1</a:t>
            </a:r>
            <a:r>
              <a:rPr lang="ru-RU" altLang="ru-RU" b="1"/>
              <a:t>)</a:t>
            </a:r>
          </a:p>
          <a:p>
            <a:pPr eaLnBrk="1" hangingPunct="1"/>
            <a:r>
              <a:rPr lang="ru-RU" altLang="ru-RU" b="1"/>
              <a:t>1973 г. – соглашение о прекращении войны США во Вьетнаме</a:t>
            </a:r>
          </a:p>
          <a:p>
            <a:pPr eaLnBrk="1" hangingPunct="1"/>
            <a:r>
              <a:rPr lang="ru-RU" altLang="ru-RU" b="1"/>
              <a:t>1974 г. – подписание </a:t>
            </a:r>
            <a:r>
              <a:rPr lang="ru-RU" altLang="ru-RU" b="1">
                <a:solidFill>
                  <a:srgbClr val="FF0000"/>
                </a:solidFill>
              </a:rPr>
              <a:t>ОСВ-2.</a:t>
            </a:r>
          </a:p>
        </p:txBody>
      </p:sp>
    </p:spTree>
    <p:extLst>
      <p:ext uri="{BB962C8B-B14F-4D97-AF65-F5344CB8AC3E}">
        <p14:creationId xmlns:p14="http://schemas.microsoft.com/office/powerpoint/2010/main" val="10586879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424862" cy="503783"/>
          </a:xfrm>
        </p:spPr>
        <p:txBody>
          <a:bodyPr/>
          <a:lstStyle/>
          <a:p>
            <a:pPr algn="ctr" eaLnBrk="1" hangingPunct="1"/>
            <a:r>
              <a:rPr lang="ru-RU" altLang="ru-RU" sz="2400" b="1" dirty="0">
                <a:solidFill>
                  <a:srgbClr val="0000CC"/>
                </a:solidFill>
                <a:latin typeface="Arial" charset="0"/>
              </a:rPr>
              <a:t>Совещание по безопасности и сотрудничеству в Европе июль-август 1975 г. в Хельсинки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sz="3600" b="1"/>
          </a:p>
        </p:txBody>
      </p:sp>
      <p:pic>
        <p:nvPicPr>
          <p:cNvPr id="11273" name="Picture 9" descr="Картинка 4 из 116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90178"/>
            <a:ext cx="9000999" cy="60678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564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59569" y="0"/>
            <a:ext cx="8424862" cy="863600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solidFill>
                  <a:srgbClr val="0000CC"/>
                </a:solidFill>
                <a:latin typeface="Arial" charset="0"/>
              </a:rPr>
              <a:t>Совещание по безопасности и сотрудничеству в Европе июль-август 1975 г.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600200"/>
            <a:ext cx="8569325" cy="5068888"/>
          </a:xfrm>
        </p:spPr>
        <p:txBody>
          <a:bodyPr/>
          <a:lstStyle/>
          <a:p>
            <a:pPr eaLnBrk="1" hangingPunct="1"/>
            <a:endParaRPr lang="ru-RU" altLang="ru-RU" sz="3600" b="1"/>
          </a:p>
        </p:txBody>
      </p:sp>
      <p:pic>
        <p:nvPicPr>
          <p:cNvPr id="72710" name="Picture 6" descr="Картинка 7 из 116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9001000" cy="5832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209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600" b="1">
                <a:solidFill>
                  <a:srgbClr val="FF0000"/>
                </a:solidFill>
                <a:latin typeface="Arial" charset="0"/>
              </a:rPr>
              <a:t>Внешняя политика СССР 1964-82 гг.</a:t>
            </a:r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908720"/>
            <a:ext cx="8640763" cy="5400005"/>
          </a:xfrm>
        </p:spPr>
        <p:txBody>
          <a:bodyPr/>
          <a:lstStyle/>
          <a:p>
            <a:pPr eaLnBrk="1" hangingPunct="1"/>
            <a:r>
              <a:rPr lang="ru-RU" altLang="ru-RU" b="1" dirty="0"/>
              <a:t>Декабрь 1979 г. – введение советских войск в Афганистан</a:t>
            </a:r>
          </a:p>
          <a:p>
            <a:pPr eaLnBrk="1" hangingPunct="1"/>
            <a:r>
              <a:rPr lang="ru-RU" altLang="ru-RU" b="1" dirty="0"/>
              <a:t>27.12.1979 г. – сов. спецподразделения захватили дворец президента Афганистана Амина.</a:t>
            </a:r>
          </a:p>
          <a:p>
            <a:pPr eaLnBrk="1" hangingPunct="1"/>
            <a:r>
              <a:rPr lang="ru-RU" altLang="ru-RU" b="1" dirty="0"/>
              <a:t>Президент </a:t>
            </a:r>
            <a:r>
              <a:rPr lang="ru-RU" altLang="ru-RU" b="1" dirty="0" err="1"/>
              <a:t>Кармаль</a:t>
            </a:r>
            <a:r>
              <a:rPr lang="ru-RU" altLang="ru-RU" b="1" dirty="0"/>
              <a:t> – начало гражданской войны в Афганистане, война против советского вмешательства (ограниченный контингент)</a:t>
            </a:r>
          </a:p>
          <a:p>
            <a:pPr eaLnBrk="1" hangingPunct="1"/>
            <a:r>
              <a:rPr lang="ru-RU" altLang="ru-RU" b="1" dirty="0"/>
              <a:t>Генеральная ассамблея ООН – 104 государства осудили агрессию против Афганистана.</a:t>
            </a:r>
            <a:endParaRPr lang="ru-RU" alt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591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418058"/>
          </a:xfrm>
        </p:spPr>
        <p:txBody>
          <a:bodyPr/>
          <a:lstStyle/>
          <a:p>
            <a:pPr algn="ctr" eaLnBrk="1" hangingPunct="1"/>
            <a:r>
              <a:rPr lang="ru-RU" altLang="ru-RU" sz="3600" b="1" dirty="0">
                <a:solidFill>
                  <a:srgbClr val="FF0000"/>
                </a:solidFill>
                <a:latin typeface="Arial" charset="0"/>
              </a:rPr>
              <a:t>Советские войска в Афганистане</a:t>
            </a:r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/>
            <a:endParaRPr lang="ru-RU" altLang="ru-RU" sz="3200" b="1">
              <a:solidFill>
                <a:srgbClr val="FF0000"/>
              </a:solidFill>
            </a:endParaRPr>
          </a:p>
        </p:txBody>
      </p:sp>
      <p:pic>
        <p:nvPicPr>
          <p:cNvPr id="75781" name="Picture 5" descr="Картинка 6 из 360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8928992" cy="5976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7952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945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600" b="1" dirty="0">
                <a:solidFill>
                  <a:srgbClr val="FF0000"/>
                </a:solidFill>
                <a:latin typeface="Arial" charset="0"/>
              </a:rPr>
              <a:t>Советские войска в Афганистане</a:t>
            </a:r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/>
            <a:endParaRPr lang="ru-RU" altLang="ru-RU" sz="3200" b="1">
              <a:solidFill>
                <a:srgbClr val="FF0000"/>
              </a:solidFill>
            </a:endParaRPr>
          </a:p>
        </p:txBody>
      </p:sp>
      <p:pic>
        <p:nvPicPr>
          <p:cNvPr id="76806" name="Picture 6" descr="Картинка 9 из 360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8928992" cy="6120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7483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13571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600" b="1" dirty="0">
                <a:solidFill>
                  <a:srgbClr val="FF0000"/>
                </a:solidFill>
                <a:latin typeface="Arial" charset="0"/>
              </a:rPr>
              <a:t>Советские войска в Афганистане</a:t>
            </a:r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/>
            <a:endParaRPr lang="ru-RU" altLang="ru-RU" sz="3200" b="1">
              <a:solidFill>
                <a:srgbClr val="FF0000"/>
              </a:solidFill>
            </a:endParaRPr>
          </a:p>
        </p:txBody>
      </p:sp>
      <p:pic>
        <p:nvPicPr>
          <p:cNvPr id="77829" name="Picture 5" descr="Картинка 69 из 360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928992" cy="6048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2591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74638"/>
            <a:ext cx="8351837" cy="633412"/>
          </a:xfrm>
        </p:spPr>
        <p:txBody>
          <a:bodyPr/>
          <a:lstStyle/>
          <a:p>
            <a:pPr algn="ctr" eaLnBrk="1" hangingPunct="1"/>
            <a:r>
              <a:rPr lang="ru-RU" altLang="ru-RU" sz="3600" b="1">
                <a:solidFill>
                  <a:srgbClr val="FF0000"/>
                </a:solidFill>
                <a:latin typeface="Arial" charset="0"/>
              </a:rPr>
              <a:t>Внешняя политика СССР 1964-82 гг.</a:t>
            </a:r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268413"/>
            <a:ext cx="8640763" cy="5040312"/>
          </a:xfrm>
        </p:spPr>
        <p:txBody>
          <a:bodyPr/>
          <a:lstStyle/>
          <a:p>
            <a:pPr eaLnBrk="1" hangingPunct="1"/>
            <a:r>
              <a:rPr lang="ru-RU" altLang="ru-RU" sz="3200" b="1"/>
              <a:t>1981 г. СССР сосредоточил около границ ПНР Северную группу советских войск</a:t>
            </a:r>
          </a:p>
          <a:p>
            <a:pPr eaLnBrk="1" hangingPunct="1"/>
            <a:r>
              <a:rPr lang="ru-RU" altLang="ru-RU" sz="3200" b="1"/>
              <a:t>Первый секретарь ЦК ПОРП В. Ярузельский ввёл в ПНР военное положение</a:t>
            </a:r>
            <a:endParaRPr lang="ru-RU" altLang="ru-RU" sz="32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6944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520112" cy="633412"/>
          </a:xfrm>
        </p:spPr>
        <p:txBody>
          <a:bodyPr/>
          <a:lstStyle/>
          <a:p>
            <a:pPr algn="ctr"/>
            <a:r>
              <a:rPr lang="ru-RU" altLang="ru-RU" b="1">
                <a:latin typeface="Arial" charset="0"/>
              </a:rPr>
              <a:t>Цель урока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05815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4000" b="1">
                <a:solidFill>
                  <a:srgbClr val="0000CC"/>
                </a:solidFill>
                <a:latin typeface="Arial" charset="0"/>
              </a:rPr>
              <a:t>Проблема</a:t>
            </a:r>
          </a:p>
          <a:p>
            <a:pPr algn="ctr">
              <a:buFontTx/>
              <a:buNone/>
            </a:pPr>
            <a:r>
              <a:rPr lang="ru-RU" altLang="ru-RU" sz="4000" b="1">
                <a:solidFill>
                  <a:srgbClr val="0000CC"/>
                </a:solidFill>
                <a:latin typeface="Arial" charset="0"/>
              </a:rPr>
              <a:t>В целом внешняя политика СССР (1964-1982 гг.) более способствовала обострению </a:t>
            </a:r>
            <a:r>
              <a:rPr lang="ru-RU" altLang="ru-RU" sz="4000" b="1">
                <a:latin typeface="Arial" charset="0"/>
              </a:rPr>
              <a:t>«холодной войны»</a:t>
            </a:r>
            <a:r>
              <a:rPr lang="ru-RU" altLang="ru-RU" sz="4000" b="1">
                <a:solidFill>
                  <a:srgbClr val="0000CC"/>
                </a:solidFill>
                <a:latin typeface="Arial" charset="0"/>
              </a:rPr>
              <a:t> или была политикой </a:t>
            </a:r>
            <a:r>
              <a:rPr lang="ru-RU" altLang="ru-RU" sz="4000" b="1">
                <a:solidFill>
                  <a:srgbClr val="FF0000"/>
                </a:solidFill>
                <a:latin typeface="Arial" charset="0"/>
              </a:rPr>
              <a:t>«разрядки»?</a:t>
            </a:r>
          </a:p>
        </p:txBody>
      </p:sp>
    </p:spTree>
    <p:extLst>
      <p:ext uri="{BB962C8B-B14F-4D97-AF65-F5344CB8AC3E}">
        <p14:creationId xmlns:p14="http://schemas.microsoft.com/office/powerpoint/2010/main" val="201358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2400" b="1">
                <a:solidFill>
                  <a:srgbClr val="0000CC"/>
                </a:solidFill>
                <a:latin typeface="Arial" charset="0"/>
              </a:rPr>
              <a:t>Проблема</a:t>
            </a:r>
            <a:br>
              <a:rPr lang="ru-RU" altLang="ru-RU" sz="2400" b="1">
                <a:solidFill>
                  <a:srgbClr val="0000CC"/>
                </a:solidFill>
                <a:latin typeface="Arial" charset="0"/>
              </a:rPr>
            </a:br>
            <a:r>
              <a:rPr lang="ru-RU" altLang="ru-RU" sz="2400" b="1">
                <a:solidFill>
                  <a:srgbClr val="0000CC"/>
                </a:solidFill>
                <a:latin typeface="Arial" charset="0"/>
              </a:rPr>
              <a:t>В целом внешняя политика СССР (1964-1982 гг.) более способствовала обострению </a:t>
            </a:r>
            <a:r>
              <a:rPr lang="ru-RU" altLang="ru-RU" sz="2400" b="1">
                <a:latin typeface="Arial" charset="0"/>
              </a:rPr>
              <a:t>«холодной войны»</a:t>
            </a:r>
            <a:r>
              <a:rPr lang="ru-RU" altLang="ru-RU" sz="2400" b="1">
                <a:solidFill>
                  <a:srgbClr val="0000CC"/>
                </a:solidFill>
                <a:latin typeface="Arial" charset="0"/>
              </a:rPr>
              <a:t> или была политикой </a:t>
            </a:r>
            <a:r>
              <a:rPr lang="ru-RU" altLang="ru-RU" sz="2400" b="1">
                <a:solidFill>
                  <a:srgbClr val="FF0000"/>
                </a:solidFill>
                <a:latin typeface="Arial" charset="0"/>
              </a:rPr>
              <a:t>«разрядки»?</a:t>
            </a:r>
          </a:p>
        </p:txBody>
      </p:sp>
      <p:graphicFrame>
        <p:nvGraphicFramePr>
          <p:cNvPr id="79875" name="Group 3"/>
          <p:cNvGraphicFramePr>
            <a:graphicFrameLocks noGrp="1"/>
          </p:cNvGraphicFramePr>
          <p:nvPr>
            <p:ph idx="1"/>
          </p:nvPr>
        </p:nvGraphicFramePr>
        <p:xfrm>
          <a:off x="468313" y="1600200"/>
          <a:ext cx="8351837" cy="4625468"/>
        </p:xfrm>
        <a:graphic>
          <a:graphicData uri="http://schemas.openxmlformats.org/drawingml/2006/table">
            <a:tbl>
              <a:tblPr/>
              <a:tblGrid>
                <a:gridCol w="417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5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1888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«+»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События, способствующие «разрядке»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«-»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События, способствующие «холодной войне»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888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0300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1888"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3…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60000"/>
                        </a:spcBef>
                        <a:buClr>
                          <a:srgbClr val="000000"/>
                        </a:buClr>
                        <a:defRPr sz="2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20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buFont typeface="Garamond" pitchFamily="18" charset="0"/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defRPr sz="1400">
                          <a:solidFill>
                            <a:srgbClr val="000000"/>
                          </a:solidFill>
                          <a:latin typeface="Garamond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600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3…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137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4339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713787" cy="4525963"/>
          </a:xfrm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>
                <a:latin typeface="Arial" charset="0"/>
              </a:rPr>
              <a:t>1. Какое событие явилось причиной обострения международной обстановки в конце 1970-х гг.?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Ввод советских войск в Чехословакию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Размещение советских ракет на Кубе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Ввод советских войск в Афганистан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Война Израиля с арабскими странами</a:t>
            </a:r>
          </a:p>
        </p:txBody>
      </p:sp>
    </p:spTree>
    <p:extLst>
      <p:ext uri="{BB962C8B-B14F-4D97-AF65-F5344CB8AC3E}">
        <p14:creationId xmlns:p14="http://schemas.microsoft.com/office/powerpoint/2010/main" val="303587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2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0963" name="Rectangle 1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600200"/>
            <a:ext cx="8713787" cy="4525963"/>
          </a:xfrm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>
                <a:latin typeface="Arial" charset="0"/>
              </a:rPr>
              <a:t>2. Какое событие не было связано с политикой разрядки?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Заключение четырёхстороннего соглашения по Западному Берлину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Заключение договора между СССР и ФРГ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Размещение американских ракет средней дальности в Европе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Подписание в Хельсинки Заключительного акта Совещания по безопасности и сотрудничеству в Европе</a:t>
            </a:r>
          </a:p>
        </p:txBody>
      </p:sp>
    </p:spTree>
    <p:extLst>
      <p:ext uri="{BB962C8B-B14F-4D97-AF65-F5344CB8AC3E}">
        <p14:creationId xmlns:p14="http://schemas.microsoft.com/office/powerpoint/2010/main" val="128490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20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1987" name="Rectangle 1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600200"/>
            <a:ext cx="8713787" cy="4525963"/>
          </a:xfrm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>
                <a:latin typeface="Arial" charset="0"/>
              </a:rPr>
              <a:t>3. Какое событие произошло в 1969 году?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Подписание договора о нераспространении ядерного оружия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Вооружённый конфликт на советско-китайской границе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Подписание договора с США об ограничении стратегических наступательных вооружений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Ввод советских войск в Афганистан</a:t>
            </a:r>
          </a:p>
        </p:txBody>
      </p:sp>
    </p:spTree>
    <p:extLst>
      <p:ext uri="{BB962C8B-B14F-4D97-AF65-F5344CB8AC3E}">
        <p14:creationId xmlns:p14="http://schemas.microsoft.com/office/powerpoint/2010/main" val="323380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20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3011" name="Rectangle 1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600200"/>
            <a:ext cx="8713787" cy="4525963"/>
          </a:xfrm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400" b="1" dirty="0">
                <a:latin typeface="Arial" charset="0"/>
              </a:rPr>
              <a:t>4. Какое событие относится к политике разрядки международной напряжённости?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Строительство нефтепровода «Дружба»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Нормализация отношений с Югославией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Советско-американское соглашение по ограничению стратегических наступательных вооружений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arenR"/>
            </a:pPr>
            <a:r>
              <a:rPr lang="ru-RU" altLang="ru-RU" sz="2400" b="1" dirty="0">
                <a:latin typeface="Arial" charset="0"/>
              </a:rPr>
              <a:t>«Пражская весна»</a:t>
            </a:r>
          </a:p>
        </p:txBody>
      </p:sp>
    </p:spTree>
    <p:extLst>
      <p:ext uri="{BB962C8B-B14F-4D97-AF65-F5344CB8AC3E}">
        <p14:creationId xmlns:p14="http://schemas.microsoft.com/office/powerpoint/2010/main" val="377080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2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4035" name="Rectangle 1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412875"/>
            <a:ext cx="8713787" cy="5068888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000" b="1">
                <a:latin typeface="Arial" charset="0"/>
              </a:rPr>
              <a:t>В8. Установите соответствие между событиями и датами. К каждой позиции первого столбца подберите соответствующую позицию второго и запишите выбранные цифры под соответствующими буквами.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000" b="1">
                <a:latin typeface="Arial" charset="0"/>
              </a:rPr>
              <a:t>                        С О Б Ы Т И Я                                               Д А Т Ы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А) ввод войск СССР и стран ОВД                                      1) июнь 1979 г.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     в Чехословакию                                                               2) октябрь 1972 г.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Б) договор между СССР и США об ограничении            3) июль 1975 г.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   стратегич. наступат. вооружений  (ОСВ-2)                    4) март 1971 г.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В) подписание четырёхстороннего соглашения             5) август 1968 г.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   по Западному Берлину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Г) подписание в Хельсинки Заключительного акта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Arial" charset="0"/>
              </a:rPr>
              <a:t>Совещания по безопасности и сотрудничеству в Европе     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Arial" charset="0"/>
              </a:rPr>
              <a:t>  А5Б1В4Г3</a:t>
            </a:r>
          </a:p>
        </p:txBody>
      </p:sp>
    </p:spTree>
    <p:extLst>
      <p:ext uri="{BB962C8B-B14F-4D97-AF65-F5344CB8AC3E}">
        <p14:creationId xmlns:p14="http://schemas.microsoft.com/office/powerpoint/2010/main" val="180833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5059" name="Rectangle 1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412875"/>
            <a:ext cx="8713787" cy="5068888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000" b="1">
                <a:latin typeface="Arial" charset="0"/>
              </a:rPr>
              <a:t>В11. Расположите фамилии советских руководителей в хронологической последовательности их деятельности. Запишите буквы, которыми обозначены события, в правильной последовательности.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А) К.У. Черненко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Б) Л.И. Брежнев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В) Ю.В. Андропов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Г) Н.С. Хрущёв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                                             ГБВА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ru-RU" altLang="ru-RU" sz="1800" b="1">
              <a:latin typeface="Arial" charset="0"/>
            </a:endParaRP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ru-RU" altLang="ru-RU" sz="1800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01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ru-RU" altLang="ru-RU" b="1" dirty="0">
                <a:solidFill>
                  <a:srgbClr val="FF0000"/>
                </a:solidFill>
                <a:latin typeface="Arial" charset="0"/>
              </a:rPr>
              <a:t>Подготовка к ЕГЭ </a:t>
            </a:r>
            <a:br>
              <a:rPr lang="ru-RU" altLang="ru-RU" b="1" dirty="0">
                <a:solidFill>
                  <a:srgbClr val="FF0000"/>
                </a:solidFill>
                <a:latin typeface="Arial" charset="0"/>
              </a:rPr>
            </a:br>
            <a:endParaRPr lang="ru-RU" altLang="ru-RU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6083" name="Rectangle 1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412875"/>
            <a:ext cx="8713787" cy="5068888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ru-RU" altLang="ru-RU" sz="2000" b="1">
              <a:latin typeface="Arial" charset="0"/>
            </a:endParaRP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000" b="1">
                <a:latin typeface="Arial" charset="0"/>
              </a:rPr>
              <a:t>В9. Прочитайте отрывок из исторического исследования напишите название страны, о которой в нём идёт речь.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ru-RU" altLang="ru-RU" sz="2000" b="1">
              <a:latin typeface="Arial" charset="0"/>
            </a:endParaRP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000" b="1">
                <a:latin typeface="Arial" charset="0"/>
              </a:rPr>
              <a:t>«В ночь на 21 августа 1968 г. советские войска вместе с частями армий ГДР, Польши, Венгрии и Болгарии вошли в ……  . Здание ЦК партии в столице было окружено танками. Дубчека и его соратников доставили для переговоров  в Москву. Их вынудили подписать соглашение, разрешающее присутствие вторгшихся частей на территории страны».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                                             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ru-RU" altLang="ru-RU" sz="2400" b="1">
                <a:latin typeface="Arial" charset="0"/>
              </a:rPr>
              <a:t>                                   Чехословакия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ru-RU" altLang="ru-RU" sz="1800" b="1">
              <a:latin typeface="Arial" charset="0"/>
            </a:endParaRP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ru-RU" altLang="ru-RU" sz="1800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70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591550" cy="633412"/>
          </a:xfrm>
        </p:spPr>
        <p:txBody>
          <a:bodyPr/>
          <a:lstStyle/>
          <a:p>
            <a:pPr algn="ctr"/>
            <a:endParaRPr lang="ru-RU" sz="3600" b="1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ru-RU" sz="5400" b="1" dirty="0">
                <a:solidFill>
                  <a:srgbClr val="FF0000"/>
                </a:solidFill>
              </a:rPr>
              <a:t>Спасибо за работу</a:t>
            </a:r>
          </a:p>
          <a:p>
            <a:pPr marL="0" indent="0" algn="ctr">
              <a:buFontTx/>
              <a:buNone/>
            </a:pPr>
            <a:r>
              <a:rPr lang="ru-RU" sz="5400" b="1" dirty="0">
                <a:solidFill>
                  <a:srgbClr val="FF0000"/>
                </a:solidFill>
              </a:rPr>
              <a:t> на уроке!!!</a:t>
            </a:r>
          </a:p>
        </p:txBody>
      </p:sp>
    </p:spTree>
    <p:extLst>
      <p:ext uri="{BB962C8B-B14F-4D97-AF65-F5344CB8AC3E}">
        <p14:creationId xmlns:p14="http://schemas.microsoft.com/office/powerpoint/2010/main" val="363415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резентация анализа причин неудачи проекта">
  <a:themeElements>
    <a:clrScheme name="Презентация анализа причин неудачи проекта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Презентация анализа причин неудачи проекта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резентация анализа причин неудачи проекта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Презентация анализа причин неудачи проекта">
  <a:themeElements>
    <a:clrScheme name="Презентация анализа причин неудачи проекта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Презентация анализа причин неудачи проекта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резентация анализа причин неудачи проекта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Презентация анализа причин неудачи проекта">
  <a:themeElements>
    <a:clrScheme name="Презентация анализа причин неудачи проекта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Презентация анализа причин неудачи проекта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Презентация анализа причин неудачи проекта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 анализа причин неудачи проекта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анализа причин неудачи проекта</Template>
  <TotalTime>27178</TotalTime>
  <Words>1786</Words>
  <Application>Microsoft Office PowerPoint</Application>
  <PresentationFormat>Экран (4:3)</PresentationFormat>
  <Paragraphs>186</Paragraphs>
  <Slides>56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56</vt:i4>
      </vt:variant>
    </vt:vector>
  </HeadingPairs>
  <TitlesOfParts>
    <vt:vector size="62" baseType="lpstr">
      <vt:lpstr>Arial</vt:lpstr>
      <vt:lpstr>Garamond</vt:lpstr>
      <vt:lpstr>Times New Roman</vt:lpstr>
      <vt:lpstr>Презентация анализа причин неудачи проекта</vt:lpstr>
      <vt:lpstr>1_Презентация анализа причин неудачи проекта</vt:lpstr>
      <vt:lpstr>3_Презентация анализа причин неудачи проекта</vt:lpstr>
      <vt:lpstr>История России  XX- начало XXI века</vt:lpstr>
      <vt:lpstr>Глава Х. Стагнация советской системы </vt:lpstr>
      <vt:lpstr>Внешняя политика СССР под руководством Л.И. Брежнева: шаг вперёд или два шага назад?</vt:lpstr>
      <vt:lpstr>Домашнее задание </vt:lpstr>
      <vt:lpstr>Как Вы думате?</vt:lpstr>
      <vt:lpstr>Цель урока:</vt:lpstr>
      <vt:lpstr>Л. И. Брежнев  (???-??? гг.)</vt:lpstr>
      <vt:lpstr>Л. И. Брежнев  (1964-1982 гг.)</vt:lpstr>
      <vt:lpstr>Задача урока:</vt:lpstr>
      <vt:lpstr>Проблема В целом внешняя политика СССР (1964-1982 гг.) более способствовала обострению «холодной войны» или была политикой «разрядки»?</vt:lpstr>
      <vt:lpstr>XXIII съезд КПСС 1966 г.</vt:lpstr>
      <vt:lpstr>Внешняя политика СССР 1964-82 гг.</vt:lpstr>
      <vt:lpstr>о. Даманский Приморский край Пожарский район р. Уссури</vt:lpstr>
      <vt:lpstr>о.珍宝, Чжэньбао, «Драгоценный»  КНР, р. Уссури</vt:lpstr>
      <vt:lpstr>о. Даманский Приморский край Пожарский район р. Уссури</vt:lpstr>
      <vt:lpstr>о. Даманский, погранзастава Нижне-Михайловка</vt:lpstr>
      <vt:lpstr>о. Даманский, погранзастава Нижне-Михайловка</vt:lpstr>
      <vt:lpstr>о. Даманский, погранзастава Нижне-Михайловка</vt:lpstr>
      <vt:lpstr>о. Даманский, погранзастава Нижне-Михайловка</vt:lpstr>
      <vt:lpstr>Вооружённый конфликт:  СССР и Китай. о. Даманский 2, 15 марта 1969 г. </vt:lpstr>
      <vt:lpstr>Вооружённый конфликт:  СССР и Китай. о. Даманский 2, 15 марта 1969 г. </vt:lpstr>
      <vt:lpstr>Вооружённый конфликт: Китай и СССР.  о. Чжэньбао - 2, 15 марта 1969 г. </vt:lpstr>
      <vt:lpstr>Вооружённый конфликт: Китай и СССР.  о. Чжэньбао - 2, 15 марта 1969 г. </vt:lpstr>
      <vt:lpstr>Вооружённый конфликт: Китай и СССР.  о. Чжэньбао - 2, 15 марта 1969 г. </vt:lpstr>
      <vt:lpstr>Вооружённый конфликт: Китай и СССР.  о. Чжэньбао - 2, 15 марта 1969 г. </vt:lpstr>
      <vt:lpstr>Вооружённый конфликт:  СССР и Китай. о. Даманский 2, 15 марта 1969 г. </vt:lpstr>
      <vt:lpstr>Вооружённый конфликт:  СССР и Китай. о. Даманский 2, 15 марта 1969 г.</vt:lpstr>
      <vt:lpstr>Вооружённый конфликт:  СССР и Китай. о. Даманский 2, 15 марта 1969 г.</vt:lpstr>
      <vt:lpstr>Вооружённый конфликт:  СССР и Китай. о. Даманский 2, 15 марта 1969 г.</vt:lpstr>
      <vt:lpstr>Вооружённый конфликт:  СССР и Китай. о. Даманский 2, 15 марта 1969 г.</vt:lpstr>
      <vt:lpstr>Вооружённый конфликт:  СССР и Китай. о. Даманский 2, 15 марта 1969 г.</vt:lpstr>
      <vt:lpstr>«Пражская весна» 1968 г.</vt:lpstr>
      <vt:lpstr>«Пражская весна» 1968 г.</vt:lpstr>
      <vt:lpstr>«Пражская весна» 1968 г.</vt:lpstr>
      <vt:lpstr>«Пражская весна» 1968 г.</vt:lpstr>
      <vt:lpstr>«Пражская весна» 1968 г.</vt:lpstr>
      <vt:lpstr>«Доктрина Брежнева»</vt:lpstr>
      <vt:lpstr>XXIV съезд КПСС 1971 г.</vt:lpstr>
      <vt:lpstr>Внешняя политика СССР 1964-82 гг.</vt:lpstr>
      <vt:lpstr>Совещание по безопасности и сотрудничеству в Европе июль-август 1975 г. в Хельсинки</vt:lpstr>
      <vt:lpstr>Совещание по безопасности и сотрудничеству в Европе июль-август 1975 г.</vt:lpstr>
      <vt:lpstr>Внешняя политика СССР 1964-82 гг.</vt:lpstr>
      <vt:lpstr>Советские войска в Афганистане</vt:lpstr>
      <vt:lpstr>Советские войска в Афганистане</vt:lpstr>
      <vt:lpstr>Советские войска в Афганистане</vt:lpstr>
      <vt:lpstr>Внешняя политика СССР 1964-82 гг.</vt:lpstr>
      <vt:lpstr>Цель урока</vt:lpstr>
      <vt:lpstr>Проблема В целом внешняя политика СССР (1964-1982 гг.) более способствовала обострению «холодной войны» или была политикой «разрядки»?</vt:lpstr>
      <vt:lpstr>Подготовка к ЕГЭ  </vt:lpstr>
      <vt:lpstr>Подготовка к ЕГЭ  </vt:lpstr>
      <vt:lpstr>Подготовка к ЕГЭ  </vt:lpstr>
      <vt:lpstr>Подготовка к ЕГЭ  </vt:lpstr>
      <vt:lpstr>Подготовка к ЕГЭ  </vt:lpstr>
      <vt:lpstr>Подготовка к ЕГЭ  </vt:lpstr>
      <vt:lpstr>Подготовка к ЕГЭ  </vt:lpstr>
      <vt:lpstr>Презентация PowerPoint</vt:lpstr>
    </vt:vector>
  </TitlesOfParts>
  <Company>Организация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[Название проекта] Анализ причин неудачи</dc:title>
  <dc:creator>Admin</dc:creator>
  <cp:lastModifiedBy>Никита</cp:lastModifiedBy>
  <cp:revision>2388</cp:revision>
  <dcterms:created xsi:type="dcterms:W3CDTF">2009-03-20T10:24:43Z</dcterms:created>
  <dcterms:modified xsi:type="dcterms:W3CDTF">2022-06-23T12:35:53Z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TC010184551049</vt:lpwstr>
  </property>
</Properties>
</file>