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70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B008-24F1-4650-8AE3-411FFBE16682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50ABC-B1D2-4F32-97C5-E071FFBD77B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B008-24F1-4650-8AE3-411FFBE16682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50ABC-B1D2-4F32-97C5-E071FFBD77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B008-24F1-4650-8AE3-411FFBE16682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E2D50ABC-B1D2-4F32-97C5-E071FFBD77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B008-24F1-4650-8AE3-411FFBE16682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50ABC-B1D2-4F32-97C5-E071FFBD77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B008-24F1-4650-8AE3-411FFBE16682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50ABC-B1D2-4F32-97C5-E071FFBD77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B008-24F1-4650-8AE3-411FFBE16682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50ABC-B1D2-4F32-97C5-E071FFBD77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B008-24F1-4650-8AE3-411FFBE16682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50ABC-B1D2-4F32-97C5-E071FFBD77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B008-24F1-4650-8AE3-411FFBE16682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50ABC-B1D2-4F32-97C5-E071FFBD77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B008-24F1-4650-8AE3-411FFBE16682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50ABC-B1D2-4F32-97C5-E071FFBD77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B008-24F1-4650-8AE3-411FFBE16682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50ABC-B1D2-4F32-97C5-E071FFBD77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5B008-24F1-4650-8AE3-411FFBE16682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D50ABC-B1D2-4F32-97C5-E071FFBD77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FC5B008-24F1-4650-8AE3-411FFBE16682}" type="datetimeFigureOut">
              <a:rPr lang="ru-RU" smtClean="0"/>
              <a:pPr/>
              <a:t>10.11.2021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2D50ABC-B1D2-4F32-97C5-E071FFBD77B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5962674"/>
          </a:xfrm>
        </p:spPr>
        <p:txBody>
          <a:bodyPr>
            <a:prstTxWarp prst="textStop">
              <a:avLst/>
            </a:prstTxWarp>
            <a:normAutofit/>
          </a:bodyPr>
          <a:lstStyle/>
          <a:p>
            <a:r>
              <a:rPr lang="ru-RU" sz="5400" dirty="0" smtClean="0">
                <a:solidFill>
                  <a:srgbClr val="FF0000"/>
                </a:solidFill>
              </a:rPr>
              <a:t>Информация для родителей по профилактике  </a:t>
            </a:r>
            <a:r>
              <a:rPr lang="ru-RU" sz="10700" dirty="0" smtClean="0">
                <a:solidFill>
                  <a:srgbClr val="FF0000"/>
                </a:solidFill>
              </a:rPr>
              <a:t>ДДТТ</a:t>
            </a:r>
            <a:endParaRPr lang="ru-RU" sz="107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39"/>
            <a:ext cx="7772400" cy="1440161"/>
          </a:xfrm>
        </p:spPr>
        <p:txBody>
          <a:bodyPr/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cs typeface="Aharoni" pitchFamily="2" charset="-79"/>
              </a:rPr>
              <a:t>ДЕТСКИЙ ДОРОЖНО-ТРАНСПОРТНЫЙ ТРАВМАТИЗМ</a:t>
            </a:r>
            <a:endParaRPr lang="ru-RU" sz="3600" b="1" dirty="0">
              <a:solidFill>
                <a:schemeClr val="bg1"/>
              </a:solidFill>
              <a:cs typeface="Aharoni" pitchFamily="2" charset="-79"/>
            </a:endParaRPr>
          </a:p>
        </p:txBody>
      </p:sp>
      <p:pic>
        <p:nvPicPr>
          <p:cNvPr id="35842" name="Picture 2" descr="http://r56.tmbreg.ru/assets/images/BDD/Kartinka-Vnimanie-deti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916832"/>
            <a:ext cx="8568952" cy="461135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229600" cy="1512168"/>
          </a:xfrm>
        </p:spPr>
        <p:txBody>
          <a:bodyPr>
            <a:prstTxWarp prst="textWave2">
              <a:avLst/>
            </a:prstTxWarp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+mn-lt"/>
              </a:rPr>
              <a:t>«</a:t>
            </a:r>
            <a:r>
              <a:rPr lang="ru-RU" sz="2400" dirty="0" smtClean="0">
                <a:solidFill>
                  <a:schemeClr val="bg1"/>
                </a:solidFill>
                <a:latin typeface="+mn-lt"/>
              </a:rPr>
              <a:t>Каждый </a:t>
            </a:r>
            <a:r>
              <a:rPr lang="ru-RU" sz="2400" dirty="0" smtClean="0">
                <a:solidFill>
                  <a:srgbClr val="FF0000"/>
                </a:solidFill>
                <a:latin typeface="+mn-lt"/>
              </a:rPr>
              <a:t> ВОДИТЕЛЬ </a:t>
            </a:r>
            <a:r>
              <a:rPr lang="ru-RU" sz="2400" dirty="0" smtClean="0">
                <a:solidFill>
                  <a:schemeClr val="bg1"/>
                </a:solidFill>
                <a:latin typeface="+mn-lt"/>
              </a:rPr>
              <a:t>помни, что ты тоже </a:t>
            </a:r>
            <a:r>
              <a:rPr lang="ru-RU" sz="2400" dirty="0" smtClean="0">
                <a:solidFill>
                  <a:srgbClr val="FF0000"/>
                </a:solidFill>
                <a:latin typeface="+mn-lt"/>
              </a:rPr>
              <a:t>РОДИТЕЛЬ»</a:t>
            </a:r>
            <a:r>
              <a:rPr lang="ru-RU" sz="2800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ru-RU" sz="2800" dirty="0" smtClean="0">
                <a:solidFill>
                  <a:srgbClr val="FF0000"/>
                </a:solidFill>
                <a:latin typeface="+mn-lt"/>
              </a:rPr>
            </a:br>
            <a:endParaRPr lang="ru-RU" sz="2800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51202" name="Picture 2" descr="https://www.orinfo.ru/sites/default/files/styles/image_1170x660/public/avatar_crop/100538-32486.jpg?itok=rNj8T1d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8552585" cy="504056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581128"/>
            <a:ext cx="8147248" cy="1944216"/>
          </a:xfrm>
        </p:spPr>
        <p:txBody>
          <a:bodyPr>
            <a:prstTxWarp prst="textChevron">
              <a:avLst/>
            </a:prstTxWarp>
            <a:normAutofit/>
          </a:bodyPr>
          <a:lstStyle/>
          <a:p>
            <a:r>
              <a:rPr lang="ru-RU" sz="4800" dirty="0" smtClean="0">
                <a:solidFill>
                  <a:srgbClr val="FFFF00"/>
                </a:solidFill>
              </a:rPr>
              <a:t>НЕ превышай скорость.</a:t>
            </a:r>
            <a:endParaRPr lang="ru-RU" sz="4800" dirty="0">
              <a:solidFill>
                <a:srgbClr val="FFFF00"/>
              </a:solidFill>
            </a:endParaRPr>
          </a:p>
        </p:txBody>
      </p:sp>
      <p:pic>
        <p:nvPicPr>
          <p:cNvPr id="101378" name="Picture 2" descr="http://serpregion.ru/im1/smena/nov/2015/may/detylet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572500" cy="4295775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4752528"/>
          </a:xfrm>
        </p:spPr>
        <p:txBody>
          <a:bodyPr>
            <a:prstTxWarp prst="textPlain">
              <a:avLst>
                <a:gd name="adj" fmla="val 50171"/>
              </a:avLst>
            </a:prstTxWarp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extrusionH="57150" prstMaterial="softEdge">
              <a:bevelT w="69850" h="38100" prst="cross"/>
            </a:sp3d>
          </a:bodyPr>
          <a:lstStyle/>
          <a:p>
            <a:r>
              <a:rPr lang="ru-RU" sz="1800" dirty="0" smtClean="0">
                <a:solidFill>
                  <a:srgbClr val="FFFF00"/>
                </a:solidFill>
              </a:rPr>
              <a:t>Консультация для родителей</a:t>
            </a:r>
            <a:r>
              <a:rPr lang="ru-RU" sz="1800" b="0" dirty="0" smtClean="0">
                <a:solidFill>
                  <a:srgbClr val="FFFF00"/>
                </a:solidFill>
              </a:rPr>
              <a:t/>
            </a:r>
            <a:br>
              <a:rPr lang="ru-RU" sz="1800" b="0" dirty="0" smtClean="0">
                <a:solidFill>
                  <a:srgbClr val="FFFF00"/>
                </a:solidFill>
              </a:rPr>
            </a:br>
            <a:r>
              <a:rPr lang="ru-RU" sz="1800" dirty="0" smtClean="0">
                <a:solidFill>
                  <a:srgbClr val="FFFF00"/>
                </a:solidFill>
              </a:rPr>
              <a:t>«ПРОФИЛАКТИКА ДЕТСКОГО ДОРОЖНО-ТРАНСПОРТНОГО</a:t>
            </a:r>
            <a:r>
              <a:rPr lang="ru-RU" sz="1800" b="0" dirty="0" smtClean="0">
                <a:solidFill>
                  <a:srgbClr val="FFFF00"/>
                </a:solidFill>
              </a:rPr>
              <a:t/>
            </a:r>
            <a:br>
              <a:rPr lang="ru-RU" sz="1800" b="0" dirty="0" smtClean="0">
                <a:solidFill>
                  <a:srgbClr val="FFFF00"/>
                </a:solidFill>
              </a:rPr>
            </a:br>
            <a:r>
              <a:rPr lang="ru-RU" sz="1800" dirty="0" smtClean="0">
                <a:solidFill>
                  <a:srgbClr val="FFFF00"/>
                </a:solidFill>
              </a:rPr>
              <a:t>ТРАВМАТИЗМА»</a:t>
            </a:r>
            <a:r>
              <a:rPr lang="ru-RU" sz="1800" b="0" dirty="0" smtClean="0">
                <a:solidFill>
                  <a:srgbClr val="FFFF00"/>
                </a:solidFill>
              </a:rPr>
              <a:t> </a:t>
            </a:r>
            <a:r>
              <a:rPr lang="ru-RU" b="0" dirty="0" smtClean="0">
                <a:solidFill>
                  <a:srgbClr val="FFFF00"/>
                </a:solidFill>
              </a:rPr>
              <a:t/>
            </a:r>
            <a:br>
              <a:rPr lang="ru-RU" b="0" dirty="0" smtClean="0">
                <a:solidFill>
                  <a:srgbClr val="FFFF00"/>
                </a:solidFill>
              </a:rPr>
            </a:br>
            <a:r>
              <a:rPr lang="ru-RU" b="0" dirty="0" smtClean="0"/>
              <a:t/>
            </a:r>
            <a:br>
              <a:rPr lang="ru-RU" b="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628800"/>
            <a:ext cx="8219256" cy="4680560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</a:rPr>
              <a:t>Важно чтобы родители были примером для детей в соблюдении правил дорожного движения.</a:t>
            </a:r>
          </a:p>
          <a:p>
            <a:r>
              <a:rPr lang="ru-RU" sz="2900" dirty="0" smtClean="0"/>
              <a:t>- Не спешите, переходите дорогу размеренным шагом.</a:t>
            </a:r>
          </a:p>
          <a:p>
            <a:r>
              <a:rPr lang="ru-RU" sz="2900" dirty="0" smtClean="0"/>
              <a:t>- Выходя над дорожным знаком «Пешеходный переход» на проезжую часть дороги, прекратите разговаривать — ребёнок должен привыкнуть, что при переходе дороги нужно сосредоточиться.</a:t>
            </a:r>
          </a:p>
          <a:p>
            <a:r>
              <a:rPr lang="ru-RU" sz="2900" dirty="0" smtClean="0"/>
              <a:t>- Не переходите дорогу на красный или жёлтый сигнал светофора.</a:t>
            </a:r>
          </a:p>
          <a:p>
            <a:r>
              <a:rPr lang="ru-RU" sz="2900" dirty="0" smtClean="0"/>
              <a:t>- Переходите дорогу только в местах, обозначенных</a:t>
            </a:r>
          </a:p>
          <a:p>
            <a:r>
              <a:rPr lang="ru-RU" sz="2900" dirty="0" smtClean="0"/>
              <a:t>- Из автобуса, троллейбуса, трамвая, такси выходите первыми. В противном случае ребёнок может упасть или побежать на проезжую часть дороги.</a:t>
            </a:r>
          </a:p>
          <a:p>
            <a:r>
              <a:rPr lang="ru-RU" sz="2900" dirty="0" smtClean="0"/>
              <a:t>- Привлекайте ребёнка к участию в ваших наблюдениях за обстановкой на дороге: показывайте ему те машины, которые готовятся поворачивать, едут с большой скоростью и т.д.</a:t>
            </a:r>
          </a:p>
          <a:p>
            <a:r>
              <a:rPr lang="ru-RU" sz="2900" dirty="0" smtClean="0"/>
              <a:t>- Не выходите с ребёнком из-за машины, кустов, не осмотрев предварительно дороги, — это типичная ошибка, и нельзя допускать, чтобы дети её повторяли.</a:t>
            </a:r>
          </a:p>
          <a:p>
            <a:r>
              <a:rPr lang="ru-RU" sz="2900" dirty="0" smtClean="0"/>
              <a:t>- Не разрешайте детям играть вблизи дорог и на проезжей части улицы.</a:t>
            </a:r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266"/>
          </a:xfrm>
        </p:spPr>
        <p:txBody>
          <a:bodyPr>
            <a:prstTxWarp prst="textStop">
              <a:avLst/>
            </a:prstTxWarp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Наиболее распространённые причины дорожно-транспортных происшествий.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 rot="21214524">
            <a:off x="457200" y="2132856"/>
            <a:ext cx="8229600" cy="4176504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1.  Выход на проезжую часть в неустановленном месте перед близко идущим транспортом (мало кто из наших детей имеет привычку останавливаться перед переходом проезжей части, внимательно её осматривать перед переходом проезжей части, внимательно её осматривать с поворотом головы и контролировать ситуацию слева и справа во время движения).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2.  Выход на проезжую часть из-за автобуса или другого препятствия (наши дети не привыкли идти к пешеходному переходу, выйдя из транспортного средства или осматривать проезжую часть, прежде чем выйти из-за кустарника или сугробов).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3.  Игра на проезжей части (наши дети привыкли, что вся свободная территория – место для игр).</a:t>
            </a:r>
          </a:p>
          <a:p>
            <a:r>
              <a:rPr lang="ru-RU" dirty="0" smtClean="0">
                <a:solidFill>
                  <a:srgbClr val="FFFF00"/>
                </a:solidFill>
              </a:rPr>
              <a:t>4.  Ходьба по проезжей части (даже при наличии рядом тротуара большая часть детей имеет привычку идти по проезжей части, при этом чаще всего со всевозможными нарушениями).</a:t>
            </a:r>
            <a:endParaRPr lang="ru-RU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800200"/>
          </a:xfrm>
        </p:spPr>
        <p:txBody>
          <a:bodyPr>
            <a:prstTxWarp prst="textWave1">
              <a:avLst>
                <a:gd name="adj1" fmla="val 12500"/>
                <a:gd name="adj2" fmla="val -1026"/>
              </a:avLst>
            </a:prstTxWarp>
            <a:noAutofit/>
          </a:bodyPr>
          <a:lstStyle/>
          <a:p>
            <a:r>
              <a:rPr lang="ru-RU" sz="4000" dirty="0" smtClean="0">
                <a:solidFill>
                  <a:srgbClr val="FF0000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</a:rPr>
              <a:t>Несколько советов родителям.</a:t>
            </a: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   По дороге в детский сад или из него проводите беседы с детьми о безопасном поведении на улице. Дисциплина на улице – залог безопасности пешеходов, докажите это ребенку на собственном примере.</a:t>
            </a:r>
          </a:p>
          <a:p>
            <a:r>
              <a:rPr lang="ru-RU" dirty="0" smtClean="0"/>
              <a:t>   Яркая одежда помогает водителю увидеть ребенка, а блеклая - затрудняет  видение. Ребенку трудно разглядеть, что делается на улице, если на глаза надвинут капюшон или обзор закрывает зонт.</a:t>
            </a:r>
          </a:p>
          <a:p>
            <a:r>
              <a:rPr lang="ru-RU" dirty="0" smtClean="0"/>
              <a:t>    Чтобы ребенка легче было увидеть на улице, его надо одевать в одежду неоновых цветов с отражающими полосками или специальными отражателями.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5976664"/>
          </a:xfrm>
        </p:spPr>
        <p:txBody>
          <a:bodyPr>
            <a:prstTxWarp prst="textPlain">
              <a:avLst/>
            </a:prstTxWarp>
            <a:normAutofit/>
          </a:bodyPr>
          <a:lstStyle/>
          <a:p>
            <a:r>
              <a:rPr lang="ru-RU" sz="2400" dirty="0" smtClean="0">
                <a:solidFill>
                  <a:srgbClr val="FFFF00"/>
                </a:solidFill>
              </a:rPr>
              <a:t>АНАЛИЗ ДЕТСКОГО ДОРОЖНО-ТРАНСПОРТНОГО ТРАВМАТИЗМА на территории Центрального района Санкт-Петербурга за 8 месяцев </a:t>
            </a:r>
            <a:r>
              <a:rPr lang="ru-RU" sz="2400" dirty="0" smtClean="0">
                <a:solidFill>
                  <a:srgbClr val="FFFF00"/>
                </a:solidFill>
              </a:rPr>
              <a:t>2021года</a:t>
            </a:r>
            <a:r>
              <a:rPr lang="ru-RU" sz="2400" dirty="0" smtClean="0">
                <a:solidFill>
                  <a:srgbClr val="FFFF00"/>
                </a:solidFill>
              </a:rPr>
              <a:t>. Показатели аварийности с участием детей: За прошедший период на территории Центрального района произошло 23 (+8) дорожно-транспортных происшествия с участием детей. Погибло 0 (0), ранено 25 (+10) детей.</a:t>
            </a:r>
            <a:endParaRPr lang="ru-RU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Сберечь детские жизни мы сможем только совместными усилиями.</a:t>
            </a:r>
            <a:endParaRPr lang="ru-RU" dirty="0"/>
          </a:p>
        </p:txBody>
      </p:sp>
      <p:pic>
        <p:nvPicPr>
          <p:cNvPr id="1026" name="Picture 2" descr="http://kmr-ds3.sch.b-edu.ru/files/plakat-dorojnaya-azbuka-4152-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700808"/>
            <a:ext cx="6840760" cy="427521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 rot="20298303">
            <a:off x="516560" y="2664341"/>
            <a:ext cx="8143259" cy="2005779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СПАСИБО ЗА ВНИМАНИЕ</a:t>
            </a:r>
            <a:r>
              <a:rPr lang="ru-RU" sz="2800" b="1" dirty="0" smtClean="0">
                <a:solidFill>
                  <a:schemeClr val="bg1"/>
                </a:solidFill>
              </a:rPr>
              <a:t>!</a:t>
            </a:r>
            <a:endParaRPr lang="ru-RU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217</TotalTime>
  <Words>266</Words>
  <Application>Microsoft Office PowerPoint</Application>
  <PresentationFormat>Экран (4:3)</PresentationFormat>
  <Paragraphs>26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Апекс</vt:lpstr>
      <vt:lpstr>Информация для родителей по профилактике  ДДТТ</vt:lpstr>
      <vt:lpstr>ДЕТСКИЙ ДОРОЖНО-ТРАНСПОРТНЫЙ ТРАВМАТИЗМ</vt:lpstr>
      <vt:lpstr>«Каждый  ВОДИТЕЛЬ помни, что ты тоже РОДИТЕЛЬ» </vt:lpstr>
      <vt:lpstr>НЕ превышай скорость.</vt:lpstr>
      <vt:lpstr>Консультация для родителей «ПРОФИЛАКТИКА ДЕТСКОГО ДОРОЖНО-ТРАНСПОРТНОГО ТРАВМАТИЗМА»    </vt:lpstr>
      <vt:lpstr>Наиболее распространённые причины дорожно-транспортных происшествий. </vt:lpstr>
      <vt:lpstr>Несколько советов родителям. </vt:lpstr>
      <vt:lpstr>АНАЛИЗ ДЕТСКОГО ДОРОЖНО-ТРАНСПОРТНОГО ТРАВМАТИЗМА на территории Центрального района Санкт-Петербурга за 8 месяцев 2021года. Показатели аварийности с участием детей: За прошедший период на территории Центрального района произошло 23 (+8) дорожно-транспортных происшествия с участием детей. Погибло 0 (0), ранено 25 (+10) детей.</vt:lpstr>
      <vt:lpstr>Сберечь детские жизни мы сможем только совместными усилиями.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ДЕТСКИЙ ДОРОЖНО-ТРАНСПОРТНЫЙ ТРАВМАТИЗМ</dc:title>
  <dc:creator>vasdou015</dc:creator>
  <cp:lastModifiedBy>vasdou015</cp:lastModifiedBy>
  <cp:revision>4</cp:revision>
  <dcterms:created xsi:type="dcterms:W3CDTF">2018-11-23T06:49:15Z</dcterms:created>
  <dcterms:modified xsi:type="dcterms:W3CDTF">2021-11-10T16:53:15Z</dcterms:modified>
</cp:coreProperties>
</file>