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docx" ContentType="application/vnd.openxmlformats-officedocument.wordprocessingml.document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1" r:id="rId4"/>
    <p:sldId id="262" r:id="rId5"/>
    <p:sldId id="268" r:id="rId6"/>
    <p:sldId id="263" r:id="rId7"/>
    <p:sldId id="269" r:id="rId8"/>
    <p:sldId id="270" r:id="rId9"/>
    <p:sldId id="273" r:id="rId10"/>
    <p:sldId id="266" r:id="rId11"/>
    <p:sldId id="267" r:id="rId12"/>
    <p:sldId id="271" r:id="rId13"/>
    <p:sldId id="272" r:id="rId14"/>
    <p:sldId id="274" r:id="rId15"/>
    <p:sldId id="275" r:id="rId16"/>
    <p:sldId id="279" r:id="rId17"/>
    <p:sldId id="276" r:id="rId18"/>
    <p:sldId id="277" r:id="rId19"/>
    <p:sldId id="280" r:id="rId20"/>
    <p:sldId id="281" r:id="rId21"/>
    <p:sldId id="283" r:id="rId22"/>
    <p:sldId id="284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38" autoAdjust="0"/>
  </p:normalViewPr>
  <p:slideViewPr>
    <p:cSldViewPr>
      <p:cViewPr>
        <p:scale>
          <a:sx n="79" d="100"/>
          <a:sy n="79" d="100"/>
        </p:scale>
        <p:origin x="-1302" y="-2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25.06.2025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package" Target="../embeddings/_________Microsoft_Office_Word2.docx"/><Relationship Id="rId5" Type="http://schemas.openxmlformats.org/officeDocument/2006/relationships/package" Target="../embeddings/_________Microsoft_Office_Word1.docx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package" Target="../embeddings/_________Microsoft_Office_Word4.docx"/><Relationship Id="rId5" Type="http://schemas.openxmlformats.org/officeDocument/2006/relationships/package" Target="../embeddings/_________Microsoft_Office_Word3.docx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157192"/>
            <a:ext cx="1358280" cy="1358280"/>
          </a:xfrm>
          <a:prstGeom prst="rect">
            <a:avLst/>
          </a:prstGeom>
          <a:noFill/>
        </p:spPr>
      </p:pic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 useBgFill="1">
        <p:nvSpPr>
          <p:cNvPr id="7" name="Блок-схема: альтернативный процесс 6"/>
          <p:cNvSpPr/>
          <p:nvPr/>
        </p:nvSpPr>
        <p:spPr>
          <a:xfrm>
            <a:off x="899592" y="980728"/>
            <a:ext cx="7632848" cy="381642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en-US" sz="4000" b="1" dirty="0" smtClean="0">
                <a:solidFill>
                  <a:srgbClr val="002060"/>
                </a:solidFill>
                <a:latin typeface="Bookman Old Style" pitchFamily="18" charset="0"/>
              </a:rPr>
              <a:t>IV </a:t>
            </a:r>
            <a:r>
              <a:rPr lang="ru-RU" sz="4000" b="1" dirty="0" smtClean="0">
                <a:solidFill>
                  <a:srgbClr val="002060"/>
                </a:solidFill>
                <a:latin typeface="Bookman Old Style" pitchFamily="18" charset="0"/>
              </a:rPr>
              <a:t>Всероссийский педагогический конкурс «Мой лучший проект</a:t>
            </a:r>
            <a:r>
              <a:rPr lang="ru-RU" sz="4000" b="1" dirty="0" smtClean="0">
                <a:solidFill>
                  <a:srgbClr val="002060"/>
                </a:solidFill>
                <a:latin typeface="Bookman Old Style" pitchFamily="18" charset="0"/>
              </a:rPr>
              <a:t>»</a:t>
            </a:r>
          </a:p>
          <a:p>
            <a:pPr algn="ctr">
              <a:buNone/>
            </a:pPr>
            <a:endParaRPr lang="ru-RU" sz="4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000" b="1" dirty="0" err="1" smtClean="0">
                <a:solidFill>
                  <a:srgbClr val="0070C0"/>
                </a:solidFill>
                <a:latin typeface="Bookman Old Style" pitchFamily="18" charset="0"/>
              </a:rPr>
              <a:t>Нагайцева</a:t>
            </a:r>
            <a:r>
              <a:rPr lang="ru-RU" sz="2000" b="1" dirty="0" smtClean="0">
                <a:solidFill>
                  <a:srgbClr val="0070C0"/>
                </a:solidFill>
                <a:latin typeface="Bookman Old Style" pitchFamily="18" charset="0"/>
              </a:rPr>
              <a:t> И.В., учитель начальных классов, МБОУ «СОШ № 34» г. Бийск, Алтайский край</a:t>
            </a:r>
          </a:p>
          <a:p>
            <a:pPr algn="ctr">
              <a:buNone/>
            </a:pPr>
            <a:endParaRPr lang="ru-RU" sz="40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52320" y="5157192"/>
            <a:ext cx="1358280" cy="1358280"/>
          </a:xfrm>
          <a:prstGeom prst="rect">
            <a:avLst/>
          </a:prstGeom>
          <a:noFill/>
        </p:spPr>
      </p:pic>
      <p:sp>
        <p:nvSpPr>
          <p:cNvPr id="12" name="Содержимое 11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3600" b="1" dirty="0">
              <a:solidFill>
                <a:srgbClr val="002060"/>
              </a:solidFill>
              <a:latin typeface="Bookman Old Style" pitchFamily="18" charset="0"/>
            </a:endParaRPr>
          </a:p>
        </p:txBody>
      </p:sp>
      <p:sp useBgFill="1">
        <p:nvSpPr>
          <p:cNvPr id="7" name="Блок-схема: альтернативный процесс 6"/>
          <p:cNvSpPr/>
          <p:nvPr/>
        </p:nvSpPr>
        <p:spPr>
          <a:xfrm>
            <a:off x="899592" y="692696"/>
            <a:ext cx="7632848" cy="381642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Система работы 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по подготовке 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к проведению ВПР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по русскому </a:t>
            </a:r>
            <a:r>
              <a:rPr lang="ru-RU" sz="4000" b="1" dirty="0" smtClean="0">
                <a:solidFill>
                  <a:srgbClr val="FF0000"/>
                </a:solidFill>
                <a:latin typeface="Bookman Old Style" pitchFamily="18" charset="0"/>
              </a:rPr>
              <a:t>языку</a:t>
            </a:r>
            <a:endParaRPr lang="en-US" sz="4000" b="1" dirty="0" smtClean="0">
              <a:solidFill>
                <a:srgbClr val="FF000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4000" b="1" dirty="0">
              <a:solidFill>
                <a:srgbClr val="FF0000"/>
              </a:solidFill>
              <a:latin typeface="Bookman Old Style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 lvl="0">
              <a:buNone/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  </a:t>
            </a:r>
          </a:p>
          <a:p>
            <a:pPr lvl="0">
              <a:buNone/>
            </a:pPr>
            <a:endParaRPr lang="ru-RU" sz="3600" b="1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None/>
            </a:pPr>
            <a:r>
              <a:rPr lang="ru-RU" sz="3600" b="1" i="1" dirty="0" smtClean="0">
                <a:solidFill>
                  <a:srgbClr val="002060"/>
                </a:solidFill>
                <a:latin typeface="Bookman Old Style" pitchFamily="18" charset="0"/>
              </a:rPr>
              <a:t>                   </a:t>
            </a:r>
            <a:r>
              <a:rPr lang="ru-RU" sz="3600" dirty="0" smtClean="0">
                <a:solidFill>
                  <a:srgbClr val="002060"/>
                </a:solidFill>
                <a:latin typeface="Bookman Old Style" pitchFamily="18" charset="0"/>
              </a:rPr>
              <a:t>       </a:t>
            </a:r>
          </a:p>
          <a:p>
            <a:pPr lvl="0">
              <a:buNone/>
            </a:pPr>
            <a:endParaRPr lang="ru-RU" sz="3600" i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>
              <a:buNone/>
            </a:pPr>
            <a:endParaRPr lang="ru-RU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8344" y="5373216"/>
            <a:ext cx="1070248" cy="1070248"/>
          </a:xfrm>
          <a:prstGeom prst="rect">
            <a:avLst/>
          </a:prstGeom>
          <a:noFill/>
        </p:spPr>
      </p:pic>
      <p:sp useBgFill="1">
        <p:nvSpPr>
          <p:cNvPr id="7" name="Блок-схема: альтернативный процесс 6"/>
          <p:cNvSpPr/>
          <p:nvPr/>
        </p:nvSpPr>
        <p:spPr>
          <a:xfrm>
            <a:off x="395536" y="404664"/>
            <a:ext cx="8496944" cy="4464496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i="1" dirty="0" smtClean="0">
                <a:solidFill>
                  <a:srgbClr val="002060"/>
                </a:solidFill>
                <a:latin typeface="Bookman Old Style" pitchFamily="18" charset="0"/>
              </a:rPr>
              <a:t>Вечно изобретать, пробовать, совершенствовать и совершенствоваться – </a:t>
            </a:r>
          </a:p>
          <a:p>
            <a:r>
              <a:rPr lang="ru-RU" sz="3200" b="1" i="1" dirty="0" smtClean="0">
                <a:solidFill>
                  <a:srgbClr val="002060"/>
                </a:solidFill>
                <a:latin typeface="Bookman Old Style" pitchFamily="18" charset="0"/>
              </a:rPr>
              <a:t>вот единственный курс учительской жизни. </a:t>
            </a:r>
          </a:p>
          <a:p>
            <a:pPr algn="ctr"/>
            <a:endParaRPr lang="ru-RU" sz="2800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800" b="1" dirty="0" smtClean="0">
                <a:solidFill>
                  <a:srgbClr val="002060"/>
                </a:solidFill>
                <a:latin typeface="Bookman Old Style" pitchFamily="18" charset="0"/>
              </a:rPr>
              <a:t>                               К.Д.Ушинский</a:t>
            </a:r>
            <a:endParaRPr lang="ru-RU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/>
          <a:lstStyle/>
          <a:p>
            <a:pPr>
              <a:buNone/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16632"/>
            <a:ext cx="1070248" cy="1070248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907704" y="188640"/>
            <a:ext cx="5688632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Система работы</a:t>
            </a:r>
            <a:endParaRPr lang="ru-RU" sz="3200" b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835696" y="1196752"/>
            <a:ext cx="5832648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 результатов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3" name="Блок-схема: альтернативный процесс 12"/>
          <p:cNvSpPr/>
          <p:nvPr/>
        </p:nvSpPr>
        <p:spPr>
          <a:xfrm>
            <a:off x="1547664" y="2204864"/>
            <a:ext cx="6552728" cy="172819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Поиск и применение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активных методов и форм обучения, </a:t>
            </a:r>
          </a:p>
          <a:p>
            <a:pPr algn="ctr"/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новых педагогических технологий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4" name="Блок-схема: альтернативный процесс 13"/>
          <p:cNvSpPr/>
          <p:nvPr/>
        </p:nvSpPr>
        <p:spPr>
          <a:xfrm>
            <a:off x="1907704" y="4077072"/>
            <a:ext cx="5904656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Банк заданий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5" name="Блок-схема: альтернативный процесс 14"/>
          <p:cNvSpPr/>
          <p:nvPr/>
        </p:nvSpPr>
        <p:spPr>
          <a:xfrm>
            <a:off x="1907704" y="5301208"/>
            <a:ext cx="5904656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8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Работа с родителями</a:t>
            </a:r>
            <a:endParaRPr lang="ru-RU" sz="28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539552" y="1412776"/>
            <a:ext cx="8229600" cy="4525963"/>
          </a:xfrm>
        </p:spPr>
        <p:txBody>
          <a:bodyPr/>
          <a:lstStyle/>
          <a:p>
            <a:pPr>
              <a:buNone/>
            </a:pPr>
            <a:endParaRPr lang="ru-RU" b="1" i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907704" y="116632"/>
            <a:ext cx="5688632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Диктант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2051720" y="1196752"/>
            <a:ext cx="5544616" cy="57606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Орфографические минутки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3" name="Блок-схема: альтернативный процесс 12"/>
          <p:cNvSpPr/>
          <p:nvPr/>
        </p:nvSpPr>
        <p:spPr>
          <a:xfrm>
            <a:off x="1907704" y="1988840"/>
            <a:ext cx="5688632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Зрительные, объяснительные, предупредительные диктанты</a:t>
            </a:r>
          </a:p>
          <a:p>
            <a:pPr algn="ctr">
              <a:buNone/>
            </a:pPr>
            <a:r>
              <a:rPr lang="ru-RU" sz="32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4" name="Блок-схема: альтернативный процесс 13"/>
          <p:cNvSpPr/>
          <p:nvPr/>
        </p:nvSpPr>
        <p:spPr>
          <a:xfrm>
            <a:off x="1907704" y="2996952"/>
            <a:ext cx="5904656" cy="7920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Списывание текстов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 пропущенными буквами, запятыми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5" name="Блок-схема: альтернативный процесс 14"/>
          <p:cNvSpPr/>
          <p:nvPr/>
        </p:nvSpPr>
        <p:spPr>
          <a:xfrm>
            <a:off x="1763688" y="3933056"/>
            <a:ext cx="6408712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Списывание текстов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 исправлением орфографических ошибок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 useBgFill="1">
        <p:nvSpPr>
          <p:cNvPr id="11" name="Блок-схема: альтернативный процесс 10"/>
          <p:cNvSpPr/>
          <p:nvPr/>
        </p:nvSpPr>
        <p:spPr>
          <a:xfrm>
            <a:off x="1763688" y="5085184"/>
            <a:ext cx="6408712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Диктант с отметкой по желанию</a:t>
            </a:r>
            <a:endParaRPr lang="ru-RU" sz="2400" b="1" i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403648" y="116632"/>
            <a:ext cx="6840760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Каллиграфические минутки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070248" cy="1070248"/>
          </a:xfrm>
          <a:prstGeom prst="rect">
            <a:avLst/>
          </a:prstGeom>
          <a:noFill/>
        </p:spPr>
      </p:pic>
      <p:sp useBgFill="1"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115616" y="1412776"/>
            <a:ext cx="7344816" cy="43924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  1. В каком слове есть мягкий согласный звук?   Запиши букву его обозначающую, выпиши слово.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70C0"/>
                </a:solidFill>
                <a:latin typeface="Bookman Old Style" pitchFamily="18" charset="0"/>
                <a:cs typeface="Times New Roman" pitchFamily="18" charset="0"/>
              </a:rPr>
              <a:t>Рожь, брошь, дочь, гуашь</a:t>
            </a:r>
          </a:p>
          <a:p>
            <a:pPr algn="just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  <a:cs typeface="Times New Roman" pitchFamily="18" charset="0"/>
              </a:rPr>
              <a:t>2. В каком слове все согласные звуки звонкие? Составь и запиши цепочку из букв их обозначающих.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70C0"/>
                </a:solidFill>
                <a:latin typeface="Bookman Old Style" pitchFamily="18" charset="0"/>
                <a:cs typeface="Times New Roman" pitchFamily="18" charset="0"/>
              </a:rPr>
              <a:t>Мороз, южный, плод, жираф</a:t>
            </a:r>
            <a:endParaRPr lang="ru-RU" sz="2400" b="1" i="1" dirty="0">
              <a:solidFill>
                <a:srgbClr val="0070C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835696" y="260648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Ударение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1070248" cy="1070248"/>
          </a:xfrm>
          <a:prstGeom prst="rect">
            <a:avLst/>
          </a:prstGeom>
          <a:noFill/>
        </p:spPr>
      </p:pic>
      <p:sp useBgFill="1"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1115616" y="1700808"/>
            <a:ext cx="7416824" cy="367240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  1. Запиши слова, поставь знак ударения.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Bookman Old Style" pitchFamily="18" charset="0"/>
                <a:cs typeface="Times New Roman" pitchFamily="18" charset="0"/>
              </a:rPr>
              <a:t>Банты, щавель, торты, гербы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  <a:cs typeface="Times New Roman" pitchFamily="18" charset="0"/>
              </a:rPr>
              <a:t>2. Запиши слова по группам в зависимости от ударения.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>
        <p:nvSpPr>
          <p:cNvPr id="10" name="Содержимое 9"/>
          <p:cNvSpPr>
            <a:spLocks noGrp="1"/>
          </p:cNvSpPr>
          <p:nvPr>
            <p:ph idx="1"/>
          </p:nvPr>
        </p:nvSpPr>
        <p:spPr>
          <a:xfrm>
            <a:off x="323528" y="1268760"/>
            <a:ext cx="8363272" cy="4857403"/>
          </a:xfrm>
        </p:spPr>
        <p:txBody>
          <a:bodyPr/>
          <a:lstStyle/>
          <a:p>
            <a:pPr algn="ctr">
              <a:buNone/>
            </a:pPr>
            <a:endParaRPr lang="ru-RU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 useBgFill="1">
        <p:nvSpPr>
          <p:cNvPr id="8" name="Блок-схема: альтернативный процесс 7"/>
          <p:cNvSpPr/>
          <p:nvPr/>
        </p:nvSpPr>
        <p:spPr>
          <a:xfrm>
            <a:off x="1835696" y="260648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Орфоэпические памятки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188640"/>
            <a:ext cx="1070248" cy="1070248"/>
          </a:xfrm>
          <a:prstGeom prst="rect">
            <a:avLst/>
          </a:prstGeom>
          <a:noFill/>
        </p:spPr>
      </p:pic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404813" y="1397000"/>
          <a:ext cx="4022725" cy="5308600"/>
        </p:xfrm>
        <a:graphic>
          <a:graphicData uri="http://schemas.openxmlformats.org/presentationml/2006/ole">
            <p:oleObj spid="_x0000_s1026" name="Документ" r:id="rId5" imgW="6639757" imgH="9772512" progId="Word.Document.12">
              <p:embed/>
            </p:oleObj>
          </a:graphicData>
        </a:graphic>
      </p:graphicFrame>
      <p:graphicFrame>
        <p:nvGraphicFramePr>
          <p:cNvPr id="2" name="Object 3"/>
          <p:cNvGraphicFramePr>
            <a:graphicFrameLocks noChangeAspect="1"/>
          </p:cNvGraphicFramePr>
          <p:nvPr/>
        </p:nvGraphicFramePr>
        <p:xfrm>
          <a:off x="4644008" y="1412776"/>
          <a:ext cx="4232275" cy="5302250"/>
        </p:xfrm>
        <a:graphic>
          <a:graphicData uri="http://schemas.openxmlformats.org/presentationml/2006/ole">
            <p:oleObj spid="_x0000_s1027" name="Документ" r:id="rId6" imgW="9959255" imgH="7068836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835696" y="260648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Состав слова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188640"/>
            <a:ext cx="1070248" cy="1070248"/>
          </a:xfrm>
          <a:prstGeom prst="rect">
            <a:avLst/>
          </a:prstGeom>
          <a:noFill/>
        </p:spPr>
      </p:pic>
      <p:sp useBgFill="1">
        <p:nvSpPr>
          <p:cNvPr id="7" name="Содержимое 6"/>
          <p:cNvSpPr>
            <a:spLocks noGrp="1"/>
          </p:cNvSpPr>
          <p:nvPr>
            <p:ph idx="1"/>
          </p:nvPr>
        </p:nvSpPr>
        <p:spPr>
          <a:xfrm>
            <a:off x="755576" y="1700808"/>
            <a:ext cx="7560840" cy="331236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  Образуй от корня и запиши имя существительное, имя прилагательное, глагол. Выдели части слова.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rgbClr val="0070C0"/>
                </a:solidFill>
                <a:latin typeface="Bookman Old Style" pitchFamily="18" charset="0"/>
                <a:cs typeface="Times New Roman" pitchFamily="18" charset="0"/>
              </a:rPr>
              <a:t>- корм -,  - груз -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Самое главное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971600" y="1556792"/>
            <a:ext cx="7488832" cy="43924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Ребята самостоятельно читают текст. После этого им предлагается просмотреть текст еще раз и охарактеризовать тему одним словом. Потом – одной фразой, предложением, т.е. найти «секрет» в тексте, то, без чего он был бы лишен смысла. Все желающие зачитывают слова, фразы и «секреты». Выбираются самые точные и лучшие ответы.</a:t>
            </a: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Задай по тексту вопрос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899592" y="1484784"/>
            <a:ext cx="7488832" cy="4392488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На уроке литературного чтения предлагается задание – 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подготовить вопросы тестового характера с вариантами ответов. </a:t>
            </a:r>
          </a:p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Это может быть парная/групповая работа на уроке или домашнее задание. По вопросам составляется итоговый тест.</a:t>
            </a: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3200" b="1" dirty="0" smtClean="0">
                <a:solidFill>
                  <a:srgbClr val="FF0000"/>
                </a:solidFill>
                <a:latin typeface="Bookman Old Style" pitchFamily="18" charset="0"/>
              </a:rPr>
              <a:t>Задай по тексту вопрос</a:t>
            </a:r>
            <a:endParaRPr lang="ru-RU" sz="32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graphicFrame>
        <p:nvGraphicFramePr>
          <p:cNvPr id="21506" name="Object 2"/>
          <p:cNvGraphicFramePr>
            <a:graphicFrameLocks noChangeAspect="1"/>
          </p:cNvGraphicFramePr>
          <p:nvPr/>
        </p:nvGraphicFramePr>
        <p:xfrm>
          <a:off x="390525" y="1341438"/>
          <a:ext cx="5670550" cy="2447925"/>
        </p:xfrm>
        <a:graphic>
          <a:graphicData uri="http://schemas.openxmlformats.org/presentationml/2006/ole">
            <p:oleObj spid="_x0000_s21506" name="Документ" r:id="rId5" imgW="5934816" imgH="9785826" progId="Word.Document.12">
              <p:embed/>
            </p:oleObj>
          </a:graphicData>
        </a:graphic>
      </p:graphicFrame>
      <p:graphicFrame>
        <p:nvGraphicFramePr>
          <p:cNvPr id="21507" name="Object 3"/>
          <p:cNvGraphicFramePr>
            <a:graphicFrameLocks noChangeAspect="1"/>
          </p:cNvGraphicFramePr>
          <p:nvPr/>
        </p:nvGraphicFramePr>
        <p:xfrm>
          <a:off x="2987824" y="3861048"/>
          <a:ext cx="5884266" cy="2664296"/>
        </p:xfrm>
        <a:graphic>
          <a:graphicData uri="http://schemas.openxmlformats.org/presentationml/2006/ole">
            <p:oleObj spid="_x0000_s21507" name="Документ" r:id="rId6" imgW="5934816" imgH="9786545" progId="Word.Document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964000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медоносн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пчела служит символом трудолюбия.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маленьк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ранн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зорьки до заката.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964000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маленьк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ранн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зорьки до заката.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964000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ранн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(Р)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маленьк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964000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ранн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(Р)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маленьк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 (Д) 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784976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ранн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(Р)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маленьк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(Д)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ую (В)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 пользой люди научились использовать продукцию пчёл в медицине.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784976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ранн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(Р)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маленьк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(Д)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ую (В)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огромн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 (Т) 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среде.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784976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медоносн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ая (И)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пчела служит символом трудолюбия.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ранн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(Р)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маленьк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(Д)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хлопотунье надо собрать нектар с 10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ую (В)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роль играют пчёлы и в опылении растений.</a:t>
            </a:r>
            <a:r>
              <a:rPr lang="ru-RU" sz="24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  огромн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ой (Т) 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окружающ</a:t>
            </a:r>
            <a:r>
              <a:rPr lang="ru-RU" sz="2400" b="1" i="1" dirty="0" smtClean="0">
                <a:solidFill>
                  <a:srgbClr val="FF0000"/>
                </a:solidFill>
                <a:latin typeface="Bookman Old Style" pitchFamily="18" charset="0"/>
              </a:rPr>
              <a:t>ей (П) 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среде.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784976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С давних пор (как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ая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медоносн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  <a:r>
              <a:rPr lang="ru-RU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пчела служит символом трудолюбия.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она с (как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ранн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  <a:r>
              <a:rPr lang="ru-RU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зорьки до заката.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Чтобы получился 1 кг мёда, (как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маленьк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 хлопотунье надо собрать нектар с 10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млн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 цветов.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(как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ую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  <a:r>
              <a:rPr lang="ru-RU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роль играют пчёлы и в опылении растений.</a:t>
            </a: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</a:p>
          <a:p>
            <a:pPr algn="ctr"/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С  (как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  <a:r>
              <a:rPr lang="ru-RU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  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пользой люди научились использовать продукцию пчёл в медицине.</a:t>
            </a:r>
          </a:p>
          <a:p>
            <a:pPr algn="ctr">
              <a:buNone/>
            </a:pP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Ещё эти насекомые определяют степень загрязнения в (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 как</a:t>
            </a:r>
            <a:r>
              <a:rPr lang="ru-RU" sz="2000" b="1" i="1" u="sng" dirty="0" smtClean="0">
                <a:solidFill>
                  <a:srgbClr val="FF0000"/>
                </a:solidFill>
                <a:latin typeface="Bookman Old Style" pitchFamily="18" charset="0"/>
              </a:rPr>
              <a:t>ой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?) </a:t>
            </a:r>
            <a:r>
              <a:rPr lang="ru-RU" sz="20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  <a:r>
              <a:rPr lang="ru-RU" sz="2000" b="1" i="1" dirty="0" smtClean="0">
                <a:solidFill>
                  <a:srgbClr val="FF0000"/>
                </a:solidFill>
                <a:latin typeface="Bookman Old Style" pitchFamily="18" charset="0"/>
              </a:rPr>
              <a:t> </a:t>
            </a:r>
            <a:r>
              <a:rPr lang="ru-RU" sz="2000" b="1" i="1" dirty="0" smtClean="0">
                <a:solidFill>
                  <a:srgbClr val="002060"/>
                </a:solidFill>
                <a:latin typeface="Bookman Old Style" pitchFamily="18" charset="0"/>
              </a:rPr>
              <a:t>среде. </a:t>
            </a: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Грамматические признаки частей речи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179512" y="1196752"/>
            <a:ext cx="8964000" cy="5580000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000" b="1" dirty="0" smtClean="0">
                <a:solidFill>
                  <a:schemeClr val="accent2"/>
                </a:solidFill>
                <a:latin typeface="Bookman Old Style" pitchFamily="18" charset="0"/>
              </a:rPr>
              <a:t>Восстановите порядок предложений, ориентируясь на порядок следования падежей. </a:t>
            </a:r>
          </a:p>
          <a:p>
            <a:pPr algn="ctr">
              <a:buNone/>
            </a:pPr>
            <a:endParaRPr lang="ru-RU" sz="105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определяют (в чём?)  в среде (какой?)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окружающ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(кто?) пчела (какая?)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медоносн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собрать (кому?) хлопотунье (какой?)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маленьк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трудится (с чего?) с зорьки (какой?)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ранн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использовать (с чем?) с пользой (какой?)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огромн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</a:t>
            </a:r>
          </a:p>
          <a:p>
            <a:pPr algn="ctr">
              <a:buNone/>
            </a:pP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играют (что?) роль (какую?) </a:t>
            </a:r>
            <a:r>
              <a:rPr lang="ru-RU" sz="2400" b="1" i="1" dirty="0" err="1" smtClean="0">
                <a:solidFill>
                  <a:srgbClr val="002060"/>
                </a:solidFill>
                <a:latin typeface="Bookman Old Style" pitchFamily="18" charset="0"/>
              </a:rPr>
              <a:t>важн</a:t>
            </a:r>
            <a:r>
              <a:rPr lang="ru-RU" sz="2400" b="1" i="1" dirty="0" smtClean="0">
                <a:solidFill>
                  <a:srgbClr val="002060"/>
                </a:solidFill>
                <a:latin typeface="Bookman Old Style" pitchFamily="18" charset="0"/>
              </a:rPr>
              <a:t>… </a:t>
            </a: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Ирина Викторовна\Desktop\Новый комплект подарков\Фоны\Фон (17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044" y="0"/>
            <a:ext cx="9151044" cy="6858000"/>
          </a:xfrm>
          <a:prstGeom prst="rect">
            <a:avLst/>
          </a:prstGeom>
          <a:noFill/>
        </p:spPr>
      </p:pic>
      <p:sp useBgFill="1">
        <p:nvSpPr>
          <p:cNvPr id="8" name="Блок-схема: альтернативный процесс 7"/>
          <p:cNvSpPr/>
          <p:nvPr/>
        </p:nvSpPr>
        <p:spPr>
          <a:xfrm>
            <a:off x="1691680" y="188640"/>
            <a:ext cx="5976664" cy="936104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r>
              <a:rPr lang="ru-RU" sz="2400" b="1" dirty="0" smtClean="0">
                <a:solidFill>
                  <a:srgbClr val="FF0000"/>
                </a:solidFill>
                <a:latin typeface="Bookman Old Style" pitchFamily="18" charset="0"/>
              </a:rPr>
              <a:t>Интернет - ресурсы</a:t>
            </a:r>
            <a:endParaRPr lang="ru-RU" sz="2400" b="1" i="1" dirty="0">
              <a:solidFill>
                <a:srgbClr val="FF000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pic>
        <p:nvPicPr>
          <p:cNvPr id="6" name="Picture 3" descr="C:\Users\Ирина Викторовна\Desktop\Новый комплект подарков\Иконки\Иконка (103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8640"/>
            <a:ext cx="1070248" cy="1070248"/>
          </a:xfrm>
          <a:prstGeom prst="rect">
            <a:avLst/>
          </a:prstGeom>
          <a:noFill/>
        </p:spPr>
      </p:pic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467544" y="1916832"/>
            <a:ext cx="8229600" cy="4209331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 useBgFill="1">
        <p:nvSpPr>
          <p:cNvPr id="12" name="Блок-схема: альтернативный процесс 11"/>
          <p:cNvSpPr/>
          <p:nvPr/>
        </p:nvSpPr>
        <p:spPr>
          <a:xfrm>
            <a:off x="539552" y="1412776"/>
            <a:ext cx="8316416" cy="4968552"/>
          </a:xfrm>
          <a:prstGeom prst="flowChartAlternateProces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>
              <a:buNone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Образовательная платформа Учи. </a:t>
            </a:r>
            <a:r>
              <a:rPr lang="ru-RU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</a:t>
            </a:r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r>
              <a:rPr lang="ru-RU" sz="2000" b="1" dirty="0" smtClean="0">
                <a:solidFill>
                  <a:srgbClr val="002060"/>
                </a:solidFill>
                <a:latin typeface="Bookman Old Style" pitchFamily="18" charset="0"/>
              </a:rPr>
              <a:t> </a:t>
            </a: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0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dirty="0" smtClean="0">
              <a:solidFill>
                <a:srgbClr val="002060"/>
              </a:solidFill>
              <a:latin typeface="Bookman Old Style" pitchFamily="18" charset="0"/>
            </a:endParaRPr>
          </a:p>
          <a:p>
            <a:pPr algn="ctr">
              <a:buNone/>
            </a:pPr>
            <a:endParaRPr lang="ru-RU" sz="2400" b="1" i="1" dirty="0">
              <a:solidFill>
                <a:srgbClr val="002060"/>
              </a:solidFill>
              <a:latin typeface="Bookman Old Style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23728" y="2420888"/>
            <a:ext cx="50405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https://rus4-vpr.sdamgia.ru</a:t>
            </a:r>
            <a:endParaRPr lang="ru-RU" sz="28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 descr="C:\Users\Ирина Викторовна\Desktop\ГМО\IMG_20240131_151649.jpg"/>
          <p:cNvPicPr>
            <a:picLocks noChangeAspect="1" noChangeArrowheads="1"/>
          </p:cNvPicPr>
          <p:nvPr/>
        </p:nvPicPr>
        <p:blipFill>
          <a:blip r:embed="rId4" cstate="print">
            <a:lum bright="24000" contrast="30000"/>
          </a:blip>
          <a:srcRect l="8197"/>
          <a:stretch>
            <a:fillRect/>
          </a:stretch>
        </p:blipFill>
        <p:spPr bwMode="auto">
          <a:xfrm>
            <a:off x="2411760" y="2924944"/>
            <a:ext cx="4104456" cy="33531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</TotalTime>
  <Words>1142</Words>
  <Application>Microsoft Office PowerPoint</Application>
  <PresentationFormat>Экран (4:3)</PresentationFormat>
  <Paragraphs>171</Paragraphs>
  <Slides>22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4" baseType="lpstr">
      <vt:lpstr>Тема Office</vt:lpstr>
      <vt:lpstr>Документ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Ирина Викторовна</dc:creator>
  <cp:lastModifiedBy>Ирина Викторовна</cp:lastModifiedBy>
  <cp:revision>62</cp:revision>
  <dcterms:created xsi:type="dcterms:W3CDTF">2024-01-29T16:31:30Z</dcterms:created>
  <dcterms:modified xsi:type="dcterms:W3CDTF">2025-06-25T17:43:07Z</dcterms:modified>
</cp:coreProperties>
</file>