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3"/>
    <p:sldId id="322" r:id="rId4"/>
    <p:sldId id="323" r:id="rId5"/>
    <p:sldId id="324" r:id="rId6"/>
    <p:sldId id="325" r:id="rId7"/>
    <p:sldId id="326" r:id="rId8"/>
    <p:sldId id="286" r:id="rId9"/>
    <p:sldId id="287" r:id="rId10"/>
    <p:sldId id="288" r:id="rId11"/>
    <p:sldId id="289" r:id="rId12"/>
    <p:sldId id="259" r:id="rId13"/>
    <p:sldId id="320" r:id="rId15"/>
    <p:sldId id="283" r:id="rId16"/>
    <p:sldId id="321" r:id="rId17"/>
    <p:sldId id="261" r:id="rId18"/>
    <p:sldId id="316" r:id="rId19"/>
    <p:sldId id="279" r:id="rId20"/>
    <p:sldId id="319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636" y="108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92ABE-2C0D-4C82-83B6-6AF761CB2AE6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9C00D-818C-4E67-BFC8-C09150F06FCA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9C00D-818C-4E67-BFC8-C09150F06FCA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6889C-B94F-4022-B3BB-DEA5E33960E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6DB7E-74C8-4A42-8C0D-EB86124D7C05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68968"/>
            <a:ext cx="9144000" cy="1890655"/>
          </a:xfrm>
        </p:spPr>
        <p:txBody>
          <a:bodyPr>
            <a:normAutofit fontScale="90000"/>
          </a:bodyPr>
          <a:lstStyle/>
          <a:p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Дифференциальная диагностика  умственной  отсталости </a:t>
            </a:r>
            <a:b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задержки  психического  развития  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9" y="2417885"/>
            <a:ext cx="10125205" cy="2839915"/>
          </a:xfrm>
        </p:spPr>
        <p:txBody>
          <a:bodyPr>
            <a:normAutofit fontScale="92500" lnSpcReduction="20000"/>
          </a:bodyPr>
          <a:lstStyle/>
          <a:p>
            <a:pPr algn="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– дефектолог</a:t>
            </a:r>
            <a:endParaRPr lang="ru-RU" sz="29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МКОУ «Общеобразовательная </a:t>
            </a:r>
            <a:endParaRPr lang="ru-RU" sz="29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– интернат</a:t>
            </a:r>
            <a:endParaRPr lang="ru-RU" sz="29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психолого-педагогической поддержки»</a:t>
            </a:r>
            <a:endParaRPr lang="ru-RU" sz="29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Ворожцова Ю.И.</a:t>
            </a:r>
            <a:endParaRPr lang="ru-RU" sz="29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Задержка психического развития (ЗПР)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pPr algn="just"/>
            <a:r>
              <a:rPr lang="ru-RU" dirty="0" smtClean="0"/>
              <a:t>обратимые </a:t>
            </a:r>
            <a:r>
              <a:rPr lang="ru-RU" dirty="0"/>
              <a:t>нарушения интеллектуальной и эмоционально - волевой </a:t>
            </a:r>
            <a:r>
              <a:rPr lang="ru-RU" dirty="0" smtClean="0"/>
              <a:t>сферы, </a:t>
            </a:r>
            <a:r>
              <a:rPr lang="ru-RU" dirty="0"/>
              <a:t>сопровождающиеся специфическими трудностями в обучении. </a:t>
            </a:r>
            <a:endParaRPr lang="ru-RU" dirty="0" smtClean="0"/>
          </a:p>
          <a:p>
            <a:pPr algn="just"/>
            <a:r>
              <a:rPr lang="ru-RU" dirty="0" smtClean="0"/>
              <a:t>задержка </a:t>
            </a:r>
            <a:r>
              <a:rPr lang="ru-RU" dirty="0"/>
              <a:t>психического развития является </a:t>
            </a:r>
            <a:r>
              <a:rPr lang="ru-RU" dirty="0" smtClean="0"/>
              <a:t>психолого-педагогической </a:t>
            </a:r>
            <a:r>
              <a:rPr lang="ru-RU" dirty="0"/>
              <a:t>категорией</a:t>
            </a:r>
            <a:r>
              <a:rPr lang="ru-RU" dirty="0" smtClean="0"/>
              <a:t>,</a:t>
            </a:r>
            <a:endParaRPr lang="ru-RU" dirty="0" smtClean="0"/>
          </a:p>
          <a:p>
            <a:pPr algn="just"/>
            <a:r>
              <a:rPr lang="ru-RU" dirty="0" smtClean="0"/>
              <a:t> в </a:t>
            </a:r>
            <a:r>
              <a:rPr lang="ru-RU" dirty="0"/>
              <a:t>ее основе могут лежать органические </a:t>
            </a:r>
            <a:r>
              <a:rPr lang="ru-RU" dirty="0" smtClean="0"/>
              <a:t>нарушения, поэтому </a:t>
            </a:r>
            <a:r>
              <a:rPr lang="ru-RU" dirty="0"/>
              <a:t>данное состояние также рассматривается медицинскими </a:t>
            </a:r>
            <a:r>
              <a:rPr lang="ru-RU" dirty="0" smtClean="0"/>
              <a:t>дисциплинами</a:t>
            </a:r>
            <a:endParaRPr lang="ru-RU" dirty="0" smtClean="0"/>
          </a:p>
          <a:p>
            <a:pPr algn="just"/>
            <a:r>
              <a:rPr lang="ru-RU" dirty="0" smtClean="0"/>
              <a:t>устанавливается </a:t>
            </a:r>
            <a:r>
              <a:rPr lang="ru-RU" dirty="0"/>
              <a:t>детям - дошкольникам не раннее 4-5 лет, </a:t>
            </a:r>
            <a:r>
              <a:rPr lang="ru-RU" dirty="0" smtClean="0"/>
              <a:t>чаще </a:t>
            </a:r>
            <a:r>
              <a:rPr lang="ru-RU" dirty="0"/>
              <a:t>в процессе школьного обучения.</a:t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232" y="2792069"/>
            <a:ext cx="4210793" cy="3076919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Число лиц с задержкой психического развития достигает 15-16 % в детской популяции.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Умственная отсталость (</a:t>
            </a:r>
            <a:r>
              <a:rPr lang="ru-RU" dirty="0" smtClean="0">
                <a:solidFill>
                  <a:srgbClr val="0070C0"/>
                </a:solidFill>
              </a:rPr>
              <a:t>УО)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550692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Врожденная </a:t>
            </a:r>
            <a:r>
              <a:rPr lang="ru-RU" dirty="0"/>
              <a:t>или приобретенная в раннем возрасте задержка, либо неполное развитие психики, проявляющаяся нарушением интеллекта, вызванная патологией головного мозга и ведущая к социальной </a:t>
            </a:r>
            <a:r>
              <a:rPr lang="ru-RU" dirty="0" err="1" smtClean="0"/>
              <a:t>дезадаптации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smtClean="0"/>
              <a:t>Проявляется в </a:t>
            </a:r>
            <a:r>
              <a:rPr lang="ru-RU" dirty="0"/>
              <a:t>отношении </a:t>
            </a:r>
            <a:r>
              <a:rPr lang="ru-RU" dirty="0" smtClean="0"/>
              <a:t>разума, эмоций</a:t>
            </a:r>
            <a:r>
              <a:rPr lang="ru-RU" dirty="0"/>
              <a:t>, воли, речи и моторики. </a:t>
            </a:r>
            <a:endParaRPr lang="ru-RU" dirty="0" smtClean="0"/>
          </a:p>
          <a:p>
            <a:pPr algn="just"/>
            <a:r>
              <a:rPr lang="ru-RU" dirty="0" smtClean="0"/>
              <a:t>Характерная особенность </a:t>
            </a:r>
            <a:r>
              <a:rPr lang="ru-RU" dirty="0"/>
              <a:t>дефекта </a:t>
            </a:r>
            <a:r>
              <a:rPr lang="ru-RU" dirty="0" smtClean="0"/>
              <a:t>-нарушение </a:t>
            </a:r>
            <a:r>
              <a:rPr lang="ru-RU" dirty="0"/>
              <a:t>высших познавательных функций. </a:t>
            </a:r>
            <a:endParaRPr lang="ru-RU" dirty="0" smtClean="0"/>
          </a:p>
          <a:p>
            <a:pPr algn="just"/>
            <a:r>
              <a:rPr lang="ru-RU" dirty="0" smtClean="0"/>
              <a:t>Выражается </a:t>
            </a:r>
            <a:r>
              <a:rPr lang="ru-RU" dirty="0"/>
              <a:t>в нарушении познавательных процессов, страдают эмоционально- волевая сфера, моторика, личность в целом.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4591" y="3240559"/>
            <a:ext cx="4013005" cy="3253788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Сходство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839788" y="1336431"/>
            <a:ext cx="5157787" cy="201225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на первоначальном этапе </a:t>
            </a:r>
            <a:r>
              <a:rPr lang="ru-RU" dirty="0" smtClean="0"/>
              <a:t>обучения: </a:t>
            </a:r>
            <a:endParaRPr lang="ru-RU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не </a:t>
            </a:r>
            <a:r>
              <a:rPr lang="ru-RU" dirty="0"/>
              <a:t>понимают школьных </a:t>
            </a:r>
            <a:r>
              <a:rPr lang="ru-RU" dirty="0" smtClean="0"/>
              <a:t>требований</a:t>
            </a:r>
            <a:endParaRPr lang="ru-RU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не </a:t>
            </a:r>
            <a:r>
              <a:rPr lang="ru-RU" dirty="0"/>
              <a:t>подчиняются правилам школьной </a:t>
            </a:r>
            <a:r>
              <a:rPr lang="ru-RU" dirty="0" smtClean="0"/>
              <a:t>жизни</a:t>
            </a:r>
            <a:endParaRPr lang="ru-RU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/>
              <a:t>не </a:t>
            </a:r>
            <a:r>
              <a:rPr lang="ru-RU" dirty="0"/>
              <a:t>интересуются школьными занятиями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6172200" y="1485900"/>
            <a:ext cx="5183188" cy="85665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не владеют навыками , соответствующими школьной </a:t>
            </a:r>
            <a:r>
              <a:rPr lang="ru-RU" dirty="0" smtClean="0"/>
              <a:t>программе: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не </a:t>
            </a:r>
            <a:r>
              <a:rPr lang="ru-RU" dirty="0"/>
              <a:t>выучивают </a:t>
            </a:r>
            <a:r>
              <a:rPr lang="ru-RU" dirty="0" smtClean="0"/>
              <a:t>букв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затрудняются в звукобуквенном </a:t>
            </a:r>
            <a:r>
              <a:rPr lang="ru-RU" dirty="0" smtClean="0"/>
              <a:t>анализе</a:t>
            </a:r>
            <a:endParaRPr lang="ru-RU" dirty="0" smtClean="0"/>
          </a:p>
          <a:p>
            <a:r>
              <a:rPr lang="ru-RU" dirty="0" smtClean="0"/>
              <a:t> не </a:t>
            </a:r>
            <a:r>
              <a:rPr lang="ru-RU" dirty="0"/>
              <a:t>могут писать под </a:t>
            </a:r>
            <a:r>
              <a:rPr lang="ru-RU" dirty="0" smtClean="0"/>
              <a:t>диктовку </a:t>
            </a:r>
            <a:endParaRPr lang="ru-RU" dirty="0" smtClean="0"/>
          </a:p>
          <a:p>
            <a:r>
              <a:rPr lang="ru-RU" dirty="0" smtClean="0"/>
              <a:t>не </a:t>
            </a:r>
            <a:r>
              <a:rPr lang="ru-RU" dirty="0"/>
              <a:t>справляются с элементарными счетными </a:t>
            </a:r>
            <a:r>
              <a:rPr lang="ru-RU" dirty="0" smtClean="0"/>
              <a:t>операциями </a:t>
            </a:r>
            <a:endParaRPr lang="ru-RU" dirty="0" smtClean="0"/>
          </a:p>
          <a:p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В </a:t>
            </a:r>
            <a:r>
              <a:rPr lang="ru-RU" dirty="0"/>
              <a:t>чтении, письме , счете дети с ЗПР и УО обнаруживают сходные ошибки.</a:t>
            </a:r>
            <a:br>
              <a:rPr lang="ru-RU" dirty="0"/>
            </a:b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7655" y="3538370"/>
            <a:ext cx="3596952" cy="284098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Отличительные признаки разграничения  задержки психического развития от умственной отсталости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0" dirty="0" smtClean="0">
                <a:solidFill>
                  <a:srgbClr val="00B0F0"/>
                </a:solidFill>
              </a:rPr>
              <a:t>ЗПР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нарушен </a:t>
            </a:r>
            <a:r>
              <a:rPr lang="ru-RU" dirty="0"/>
              <a:t>темп развития детей; аномалия определяется задержкой развития в онтогенезе наиболее молодых в эволюционном отношении отделов нервной системы </a:t>
            </a:r>
            <a:br>
              <a:rPr lang="ru-RU" dirty="0"/>
            </a:br>
            <a:r>
              <a:rPr lang="ru-RU" dirty="0" smtClean="0"/>
              <a:t>(лобных </a:t>
            </a:r>
            <a:r>
              <a:rPr lang="ru-RU" dirty="0"/>
              <a:t>областей и их связей с другими областями коры и подкорки) . </a:t>
            </a:r>
            <a:endParaRPr lang="ru-RU" dirty="0" smtClean="0"/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В </a:t>
            </a:r>
            <a:r>
              <a:rPr lang="ru-RU" dirty="0"/>
              <a:t>случае коррекционно- воспитательной работы может наступить полная </a:t>
            </a:r>
            <a:r>
              <a:rPr lang="ru-RU" dirty="0">
                <a:solidFill>
                  <a:srgbClr val="FF0000"/>
                </a:solidFill>
              </a:rPr>
              <a:t>обратимость </a:t>
            </a:r>
            <a:r>
              <a:rPr lang="ru-RU" dirty="0"/>
              <a:t>симптомов.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 fontScale="92500"/>
          </a:bodyPr>
          <a:lstStyle/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Дети </a:t>
            </a:r>
            <a:r>
              <a:rPr lang="ru-RU" dirty="0"/>
              <a:t>с ЗПР обладают более полноценными возможностями для дальнейшего развития. </a:t>
            </a:r>
            <a:endParaRPr lang="ru-RU" dirty="0" smtClean="0"/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При </a:t>
            </a:r>
            <a:r>
              <a:rPr lang="ru-RU" dirty="0"/>
              <a:t>правильной педагогической работе отмечается значительный скачок в развитии. </a:t>
            </a:r>
            <a:endParaRPr lang="ru-RU" dirty="0" smtClean="0"/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При благоприятных условиях: заканчивают школу, учатся в техникумах, и даже в ВУЗах</a:t>
            </a:r>
            <a:endParaRPr lang="ru-RU" dirty="0" smtClean="0"/>
          </a:p>
          <a:p>
            <a:pPr algn="ctr"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B0F0"/>
                </a:solidFill>
              </a:rPr>
              <a:t>УО</a:t>
            </a:r>
            <a:br>
              <a:rPr lang="ru-RU" dirty="0">
                <a:solidFill>
                  <a:srgbClr val="00B0F0"/>
                </a:solidFill>
              </a:rPr>
            </a:b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Патогенетический фактор </a:t>
            </a: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Органическое поражение коры больших полушарий головного мозга</a:t>
            </a:r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ПОЭТОМУ</a:t>
            </a:r>
            <a:r>
              <a:rPr lang="ru-RU" dirty="0" smtClean="0"/>
              <a:t> не возникает обратимости симптоматики в процессе компенсации</a:t>
            </a:r>
            <a:endParaRPr lang="ru-RU" dirty="0" smtClean="0"/>
          </a:p>
          <a:p>
            <a:r>
              <a:rPr lang="ru-RU" dirty="0" smtClean="0"/>
              <a:t>Носит тотальный, </a:t>
            </a:r>
            <a:r>
              <a:rPr lang="ru-RU" dirty="0" smtClean="0">
                <a:solidFill>
                  <a:srgbClr val="FF0000"/>
                </a:solidFill>
              </a:rPr>
              <a:t>необратимый</a:t>
            </a:r>
            <a:r>
              <a:rPr lang="ru-RU" dirty="0" smtClean="0"/>
              <a:t> характер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1"/>
          <a:stretch>
            <a:fillRect/>
          </a:stretch>
        </p:blipFill>
        <p:spPr>
          <a:xfrm>
            <a:off x="6694022" y="2576327"/>
            <a:ext cx="4139543" cy="354208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90147"/>
            <a:ext cx="10515600" cy="923192"/>
          </a:xfrm>
        </p:spPr>
        <p:txBody>
          <a:bodyPr>
            <a:noAutofit/>
          </a:bodyPr>
          <a:lstStyle/>
          <a:p>
            <a:pPr algn="ctr"/>
            <a:br>
              <a:rPr lang="ru-RU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познавательной деятельности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ЗПР</a:t>
            </a:r>
            <a:endParaRPr lang="ru-RU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парциальность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мозаичность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УО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тотальность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13" y="3541570"/>
            <a:ext cx="4291510" cy="31740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761" y="3429000"/>
            <a:ext cx="4464426" cy="3286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0485"/>
            <a:ext cx="10515600" cy="1644161"/>
          </a:xfrm>
        </p:spPr>
        <p:txBody>
          <a:bodyPr>
            <a:normAutofit fontScale="90000"/>
          </a:bodyPr>
          <a:lstStyle/>
          <a:p>
            <a:pPr algn="ctr"/>
            <a:b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Развитие всех </a:t>
            </a:r>
            <a:r>
              <a:rPr lang="ru-RU" dirty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форм мыслительной деятельности </a:t>
            </a:r>
            <a:r>
              <a:rPr lang="ru-RU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детей</a:t>
            </a:r>
            <a:br>
              <a:rPr lang="ru-RU" sz="2800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</a:br>
            <a:endParaRPr lang="ru-RU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i="1" dirty="0">
                <a:solidFill>
                  <a:schemeClr val="accent5"/>
                </a:solidFill>
                <a:cs typeface="Times New Roman" panose="02020603050405020304" pitchFamily="18" charset="0"/>
              </a:rPr>
              <a:t>ЗПР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84811" y="2959796"/>
            <a:ext cx="5157787" cy="2760663"/>
          </a:xfrm>
        </p:spPr>
        <p:txBody>
          <a:bodyPr/>
          <a:lstStyle/>
          <a:p>
            <a:r>
              <a:rPr lang="ru-RU" i="1" dirty="0" smtClean="0">
                <a:cs typeface="Times New Roman" panose="02020603050405020304" pitchFamily="18" charset="0"/>
              </a:rPr>
              <a:t>скачкообразность динамики 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i="1" dirty="0">
                <a:solidFill>
                  <a:schemeClr val="accent5"/>
                </a:solidFill>
                <a:cs typeface="Times New Roman" panose="02020603050405020304" pitchFamily="18" charset="0"/>
              </a:rPr>
              <a:t>УО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6251330" y="2956303"/>
            <a:ext cx="5183188" cy="3684588"/>
          </a:xfrm>
        </p:spPr>
        <p:txBody>
          <a:bodyPr/>
          <a:lstStyle/>
          <a:p>
            <a:r>
              <a:rPr lang="ru-RU" i="1" dirty="0">
                <a:cs typeface="Times New Roman" panose="02020603050405020304" pitchFamily="18" charset="0"/>
              </a:rPr>
              <a:t>развивается все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782" y="3694344"/>
            <a:ext cx="4063631" cy="29465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ЗПР </a:t>
            </a:r>
            <a:endParaRPr lang="ru-RU" dirty="0"/>
          </a:p>
        </p:txBody>
      </p:sp>
      <p:sp>
        <p:nvSpPr>
          <p:cNvPr id="5" name="Заголовок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страдают </a:t>
            </a:r>
            <a:r>
              <a:rPr lang="ru-RU" dirty="0"/>
              <a:t>предпосылки </a:t>
            </a:r>
            <a:r>
              <a:rPr lang="ru-RU" dirty="0" smtClean="0"/>
              <a:t>интеллектуальной деятельности 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внимание</a:t>
            </a:r>
            <a:endParaRPr lang="ru-RU" dirty="0" smtClean="0"/>
          </a:p>
          <a:p>
            <a:r>
              <a:rPr lang="ru-RU" dirty="0" smtClean="0"/>
              <a:t>восприятие</a:t>
            </a:r>
            <a:endParaRPr lang="ru-RU" dirty="0" smtClean="0"/>
          </a:p>
          <a:p>
            <a:r>
              <a:rPr lang="ru-RU" dirty="0" smtClean="0"/>
              <a:t>сфера образов – представлений</a:t>
            </a:r>
            <a:endParaRPr lang="ru-RU" dirty="0" smtClean="0"/>
          </a:p>
          <a:p>
            <a:r>
              <a:rPr lang="ru-RU" dirty="0" smtClean="0"/>
              <a:t>зрительно- </a:t>
            </a:r>
            <a:r>
              <a:rPr lang="ru-RU" dirty="0"/>
              <a:t>двигательная </a:t>
            </a:r>
            <a:r>
              <a:rPr lang="ru-RU" dirty="0" smtClean="0"/>
              <a:t>координация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фонематический слух и </a:t>
            </a:r>
            <a:r>
              <a:rPr lang="ru-RU" dirty="0" smtClean="0"/>
              <a:t>др.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УО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страдают </a:t>
            </a:r>
            <a:r>
              <a:rPr lang="ru-RU" dirty="0" smtClean="0"/>
              <a:t>мыслительные функции</a:t>
            </a:r>
            <a:endParaRPr lang="ru-RU" dirty="0" smtClean="0"/>
          </a:p>
          <a:p>
            <a:r>
              <a:rPr lang="ru-RU" dirty="0" smtClean="0"/>
              <a:t> обобщение</a:t>
            </a:r>
            <a:endParaRPr lang="ru-RU" dirty="0" smtClean="0"/>
          </a:p>
          <a:p>
            <a:r>
              <a:rPr lang="ru-RU" dirty="0" smtClean="0"/>
              <a:t> сравнение</a:t>
            </a:r>
            <a:endParaRPr lang="ru-RU" dirty="0" smtClean="0"/>
          </a:p>
          <a:p>
            <a:r>
              <a:rPr lang="ru-RU" dirty="0" smtClean="0"/>
              <a:t>анализ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синтез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4" y="4250655"/>
            <a:ext cx="3091962" cy="23445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4" y="164924"/>
            <a:ext cx="2991521" cy="23998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Игровое предъявление заданий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ЗПР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повышает </a:t>
            </a:r>
            <a:r>
              <a:rPr lang="ru-RU" dirty="0"/>
              <a:t>продуктивность </a:t>
            </a:r>
            <a:r>
              <a:rPr lang="ru-RU" dirty="0" smtClean="0"/>
              <a:t>деятельности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УО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6172199" y="2505075"/>
            <a:ext cx="5926015" cy="3684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Непроизвольное соскальзывание с </a:t>
            </a:r>
            <a:r>
              <a:rPr lang="ru-RU" dirty="0"/>
              <a:t>выполнения </a:t>
            </a:r>
            <a:r>
              <a:rPr lang="ru-RU" dirty="0" smtClean="0"/>
              <a:t>задания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Особенно </a:t>
            </a:r>
            <a:r>
              <a:rPr lang="ru-RU" dirty="0"/>
              <a:t>часто это происходит, если предлагаемое задание находится на пределе возможностей </a:t>
            </a:r>
            <a:r>
              <a:rPr lang="ru-RU" dirty="0" smtClean="0"/>
              <a:t>ребенка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93" y="3569675"/>
            <a:ext cx="5405474" cy="2960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610099"/>
            <a:ext cx="5251938" cy="3488551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Эмоционально-волевая сфера</a:t>
            </a:r>
            <a:endParaRPr lang="ru-RU" dirty="0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rgbClr val="0070C0"/>
                </a:solidFill>
                <a:latin typeface="+mj-lt"/>
                <a:cs typeface="Times New Roman" panose="02020603050405020304" pitchFamily="18" charset="0"/>
              </a:rPr>
              <a:t>ЗПР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 характерна большая яркость эмоций , которая позволяет им более длительное время сосредотачиваться на выполнении заданий, вызывающих их непосредственный 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интерес. </a:t>
            </a:r>
            <a:endParaRPr lang="ru-RU" dirty="0" smtClean="0">
              <a:latin typeface="+mj-lt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+mj-lt"/>
                <a:cs typeface="Times New Roman" panose="02020603050405020304" pitchFamily="18" charset="0"/>
              </a:rPr>
              <a:t>Чем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больше ребенок заинтересован в выполнении задания, тем выше результаты его </a:t>
            </a:r>
            <a:r>
              <a:rPr lang="ru-RU" dirty="0" smtClean="0">
                <a:latin typeface="+mj-lt"/>
                <a:cs typeface="Times New Roman" panose="02020603050405020304" pitchFamily="18" charset="0"/>
              </a:rPr>
              <a:t>деятельности </a:t>
            </a:r>
            <a:endParaRPr lang="ru-RU" dirty="0">
              <a:latin typeface="+mj-lt"/>
              <a:cs typeface="Times New Roman" panose="02020603050405020304" pitchFamily="18" charset="0"/>
            </a:endParaRPr>
          </a:p>
          <a:p>
            <a:r>
              <a:rPr lang="ru-RU" dirty="0">
                <a:latin typeface="+mj-lt"/>
                <a:cs typeface="Times New Roman" panose="02020603050405020304" pitchFamily="18" charset="0"/>
              </a:rPr>
              <a:t>Эмоциональная сфера </a:t>
            </a:r>
            <a:r>
              <a:rPr lang="ru-RU" dirty="0">
                <a:solidFill>
                  <a:srgbClr val="0070C0"/>
                </a:solidFill>
                <a:latin typeface="+mj-lt"/>
                <a:cs typeface="Times New Roman" panose="02020603050405020304" pitchFamily="18" charset="0"/>
              </a:rPr>
              <a:t>УО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 не развита, а чрезмерно игровое предъявлений заданий</a:t>
            </a:r>
            <a:endParaRPr lang="ru-RU" dirty="0">
              <a:latin typeface="+mj-lt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ИЗО деятельность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ЗПР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в </a:t>
            </a:r>
            <a:r>
              <a:rPr lang="ru-RU" dirty="0"/>
              <a:t>различной степени владеют изобразительной деятельностью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УО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без </a:t>
            </a:r>
            <a:r>
              <a:rPr lang="ru-RU" dirty="0"/>
              <a:t>специального обучения изобразительная деятельность не </a:t>
            </a:r>
            <a:r>
              <a:rPr lang="ru-RU" dirty="0" smtClean="0"/>
              <a:t>возникает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уровне предпосылок предметных изображений, т.е. на уровне </a:t>
            </a:r>
            <a:r>
              <a:rPr lang="ru-RU" dirty="0" smtClean="0"/>
              <a:t>черкания</a:t>
            </a:r>
            <a:endParaRPr lang="ru-RU" dirty="0" smtClean="0"/>
          </a:p>
          <a:p>
            <a:r>
              <a:rPr lang="ru-RU" dirty="0" smtClean="0"/>
              <a:t>графические штампы - </a:t>
            </a:r>
            <a:r>
              <a:rPr lang="ru-RU" dirty="0"/>
              <a:t>схематичные изображения домиков, изображения человека, буквы, цифры, хаотично разбросанные по плоскости листа </a:t>
            </a:r>
            <a:r>
              <a:rPr lang="ru-RU" dirty="0" smtClean="0"/>
              <a:t>бумаги</a:t>
            </a:r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9801" y="4158761"/>
            <a:ext cx="4182852" cy="23057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2223" y="1363579"/>
            <a:ext cx="117812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b="0" i="0" dirty="0">
              <a:solidFill>
                <a:srgbClr val="FFFFFF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23" y="2936631"/>
            <a:ext cx="4559857" cy="36844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167" y="2683864"/>
            <a:ext cx="6096000" cy="4038600"/>
          </a:xfrm>
          <a:prstGeom prst="rect">
            <a:avLst/>
          </a:prstGeom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cs typeface="Times New Roman" panose="02020603050405020304" pitchFamily="18" charset="0"/>
              </a:rPr>
              <a:t>Соматический облик (физический статус)</a:t>
            </a:r>
            <a:endParaRPr lang="ru-RU" dirty="0">
              <a:cs typeface="Times New Roman" panose="02020603050405020304" pitchFamily="18" charset="0"/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idx="1"/>
          </p:nvPr>
        </p:nvSpPr>
        <p:spPr>
          <a:xfrm>
            <a:off x="840105" y="1681480"/>
            <a:ext cx="5157470" cy="51498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ЗПР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31165" y="2196465"/>
            <a:ext cx="5566410" cy="3993515"/>
          </a:xfrm>
        </p:spPr>
        <p:txBody>
          <a:bodyPr/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диспластичность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отсутствует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6172200" y="1681480"/>
            <a:ext cx="5183505" cy="514985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УО</a:t>
            </a:r>
            <a:endParaRPr lang="ru-RU" dirty="0"/>
          </a:p>
        </p:txBody>
      </p:sp>
      <p:sp>
        <p:nvSpPr>
          <p:cNvPr id="15" name="Объект 14"/>
          <p:cNvSpPr>
            <a:spLocks noGrp="1"/>
          </p:cNvSpPr>
          <p:nvPr>
            <p:ph sz="quarter" idx="4"/>
          </p:nvPr>
        </p:nvSpPr>
        <p:spPr>
          <a:xfrm>
            <a:off x="5842000" y="2066290"/>
            <a:ext cx="5513705" cy="194183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наблюдается достаточно часто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446575"/>
          </a:xfrm>
        </p:spPr>
        <p:txBody>
          <a:bodyPr/>
          <a:lstStyle/>
          <a:p>
            <a:r>
              <a:rPr lang="ru-RU" dirty="0" smtClean="0"/>
              <a:t>ЗПР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слаженность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/>
              <a:t>УО</a:t>
            </a:r>
            <a:endParaRPr lang="ru-RU" dirty="0"/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разлаженность деятельности</a:t>
            </a:r>
            <a:endParaRPr lang="ru-RU" dirty="0" smtClean="0"/>
          </a:p>
          <a:p>
            <a:r>
              <a:rPr lang="ru-RU" dirty="0" smtClean="0"/>
              <a:t>личностный распад</a:t>
            </a:r>
            <a:endParaRPr lang="ru-RU" dirty="0" smtClean="0"/>
          </a:p>
          <a:p>
            <a:r>
              <a:rPr lang="ru-RU" dirty="0" smtClean="0"/>
              <a:t>грубая </a:t>
            </a:r>
            <a:r>
              <a:rPr lang="ru-RU" dirty="0" err="1" smtClean="0"/>
              <a:t>некритичность</a:t>
            </a: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smtClean="0"/>
              <a:t>полное выпадение функций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8400" y="3251193"/>
            <a:ext cx="4949889" cy="338699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597" y="365125"/>
            <a:ext cx="11437495" cy="3877091"/>
          </a:xfrm>
        </p:spPr>
        <p:txBody>
          <a:bodyPr>
            <a:normAutofit/>
          </a:bodyPr>
          <a:lstStyle/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>Основные подходы к организации учебного процесса</a:t>
            </a:r>
            <a:endParaRPr lang="ru-RU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565076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3600" dirty="0" smtClean="0">
                <a:cs typeface="Times New Roman" panose="02020603050405020304" pitchFamily="18" charset="0"/>
              </a:rPr>
              <a:t>- </a:t>
            </a:r>
            <a:r>
              <a:rPr lang="ru-RU" sz="3600" dirty="0" smtClean="0">
                <a:cs typeface="Times New Roman" panose="02020603050405020304" pitchFamily="18" charset="0"/>
              </a:rPr>
              <a:t>подбор заданий максимально возбуждающих активность ребенка, побуждающие у него потребность к познавательной деятельности</a:t>
            </a:r>
            <a:endParaRPr lang="ru-RU" sz="360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smtClean="0">
                <a:cs typeface="Times New Roman" panose="02020603050405020304" pitchFamily="18" charset="0"/>
              </a:rPr>
              <a:t>- </a:t>
            </a:r>
            <a:r>
              <a:rPr lang="ru-RU" sz="3600" dirty="0">
                <a:cs typeface="Times New Roman" panose="02020603050405020304" pitchFamily="18" charset="0"/>
              </a:rPr>
              <a:t>приспособление темпа изучаемого материала к ребенку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индивидуальный подход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сочетание коррекционного обучения с </a:t>
            </a:r>
            <a:r>
              <a:rPr lang="ru-RU" sz="3600" dirty="0" err="1" smtClean="0">
                <a:cs typeface="Times New Roman" panose="02020603050405020304" pitchFamily="18" charset="0"/>
              </a:rPr>
              <a:t>лечебно</a:t>
            </a:r>
            <a:r>
              <a:rPr lang="ru-RU" sz="3600" dirty="0" smtClean="0">
                <a:cs typeface="Times New Roman" panose="02020603050405020304" pitchFamily="18" charset="0"/>
              </a:rPr>
              <a:t> - </a:t>
            </a:r>
            <a:r>
              <a:rPr lang="ru-RU" sz="3600" dirty="0">
                <a:cs typeface="Times New Roman" panose="02020603050405020304" pitchFamily="18" charset="0"/>
              </a:rPr>
              <a:t>оздоровительными мероприятиями 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повторное объяснение учебного материала и подбор дополнительного заданий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постоянное использование наглядности, наводящих вопросов, аналогий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использование многократных указаний, упражнений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использование поощрений для поднятия самооценки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>
                <a:cs typeface="Times New Roman" panose="02020603050405020304" pitchFamily="18" charset="0"/>
              </a:rPr>
              <a:t>- поэтапное обобщение проделанной работы на уроке</a:t>
            </a:r>
            <a:endParaRPr lang="ru-RU" sz="3600" dirty="0"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19" y="2057400"/>
            <a:ext cx="4287187" cy="4113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5738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>Список использованной </a:t>
            </a:r>
            <a:r>
              <a:rPr lang="ru-RU" dirty="0" smtClean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>литературы</a:t>
            </a:r>
            <a:endParaRPr lang="ru-RU" dirty="0">
              <a:solidFill>
                <a:schemeClr val="accent5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3558" y="1690688"/>
            <a:ext cx="111973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ru-RU" sz="2400" dirty="0" err="1">
                <a:cs typeface="Times New Roman" panose="02020603050405020304" pitchFamily="18" charset="0"/>
              </a:rPr>
              <a:t>Забрамная</a:t>
            </a:r>
            <a:r>
              <a:rPr lang="ru-RU" sz="2400" dirty="0">
                <a:cs typeface="Times New Roman" panose="02020603050405020304" pitchFamily="18" charset="0"/>
              </a:rPr>
              <a:t> С. Д. Психолого-педагогическая диагностика.- М., Просвещение, </a:t>
            </a:r>
            <a:r>
              <a:rPr lang="ru-RU" sz="2400" dirty="0" err="1">
                <a:cs typeface="Times New Roman" panose="02020603050405020304" pitchFamily="18" charset="0"/>
              </a:rPr>
              <a:t>Владос</a:t>
            </a:r>
            <a:r>
              <a:rPr lang="ru-RU" sz="2400" dirty="0">
                <a:cs typeface="Times New Roman" panose="02020603050405020304" pitchFamily="18" charset="0"/>
              </a:rPr>
              <a:t>  1995</a:t>
            </a:r>
            <a:endParaRPr lang="ru-RU" sz="2400" dirty="0">
              <a:cs typeface="Times New Roman" panose="02020603050405020304" pitchFamily="18" charset="0"/>
            </a:endParaRPr>
          </a:p>
          <a:p>
            <a:r>
              <a:rPr lang="ru-RU" sz="2400" dirty="0">
                <a:cs typeface="Times New Roman" panose="02020603050405020304" pitchFamily="18" charset="0"/>
              </a:rPr>
              <a:t>2.	</a:t>
            </a:r>
            <a:r>
              <a:rPr lang="ru-RU" sz="2400" dirty="0" err="1">
                <a:cs typeface="Times New Roman" panose="02020603050405020304" pitchFamily="18" charset="0"/>
              </a:rPr>
              <a:t>Стребелева</a:t>
            </a:r>
            <a:r>
              <a:rPr lang="ru-RU" sz="2400" dirty="0">
                <a:cs typeface="Times New Roman" panose="02020603050405020304" pitchFamily="18" charset="0"/>
              </a:rPr>
              <a:t> Е. А. Специальная дошкольная педагогика.- М., Академия 2002</a:t>
            </a:r>
            <a:endParaRPr lang="ru-RU" sz="2400" dirty="0">
              <a:cs typeface="Times New Roman" panose="02020603050405020304" pitchFamily="18" charset="0"/>
            </a:endParaRPr>
          </a:p>
          <a:p>
            <a:r>
              <a:rPr lang="ru-RU" sz="2400" dirty="0">
                <a:cs typeface="Times New Roman" panose="02020603050405020304" pitchFamily="18" charset="0"/>
              </a:rPr>
              <a:t>3.	Фадина Г.В. Диагностика и коррекция задержки психического развития детей старшего дошкольного возраста: Учебно-методическое пособие / Г.В. Фадина. — Балашов: «Николаев», 2004. — 68 с.</a:t>
            </a:r>
            <a:endParaRPr lang="ru-RU" sz="2400" dirty="0">
              <a:cs typeface="Times New Roman" panose="02020603050405020304" pitchFamily="18" charset="0"/>
            </a:endParaRPr>
          </a:p>
          <a:p>
            <a:r>
              <a:rPr lang="ru-RU" sz="2400" dirty="0">
                <a:cs typeface="Times New Roman" panose="02020603050405020304" pitchFamily="18" charset="0"/>
              </a:rPr>
              <a:t>4.	Шаповал И.А. Методы изучения и диагностики отклоняющегося развития: Учебное пособие. — М.: ТЦ Сфера, 2005. — 320 с. — (Учебное пособие) Рубинштейн С. Я. Психология умственно отсталого школьника. М., 1986.</a:t>
            </a:r>
            <a:endParaRPr lang="ru-RU" sz="2400" dirty="0">
              <a:cs typeface="Times New Roman" panose="02020603050405020304" pitchFamily="18" charset="0"/>
            </a:endParaRPr>
          </a:p>
          <a:p>
            <a:r>
              <a:rPr lang="ru-RU" sz="2400" dirty="0">
                <a:cs typeface="Times New Roman" panose="02020603050405020304" pitchFamily="18" charset="0"/>
              </a:rPr>
              <a:t>5</a:t>
            </a:r>
            <a:r>
              <a:rPr lang="ru-RU" sz="2400" dirty="0" smtClean="0">
                <a:cs typeface="Times New Roman" panose="02020603050405020304" pitchFamily="18" charset="0"/>
              </a:rPr>
              <a:t>. </a:t>
            </a:r>
            <a:r>
              <a:rPr lang="ru-RU" sz="2400" dirty="0">
                <a:cs typeface="Times New Roman" panose="02020603050405020304" pitchFamily="18" charset="0"/>
              </a:rPr>
              <a:t> Актуальные проблемы диагностики задержки психического развития. М., 1982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Благодарю за внимание!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Аспект</Template>
  <TotalTime>0</TotalTime>
  <Words>5337</Words>
  <Application>WPS Presentation</Application>
  <PresentationFormat>Широкоэкранный</PresentationFormat>
  <Paragraphs>185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</vt:lpstr>
      <vt:lpstr>SimSun</vt:lpstr>
      <vt:lpstr>Wingdings</vt:lpstr>
      <vt:lpstr>Times New Roman</vt:lpstr>
      <vt:lpstr>Microsoft YaHei</vt:lpstr>
      <vt:lpstr>Arial Unicode MS</vt:lpstr>
      <vt:lpstr>Calibri Light</vt:lpstr>
      <vt:lpstr>Calibri</vt:lpstr>
      <vt:lpstr>Тема Office</vt:lpstr>
      <vt:lpstr>  Дифференциальная диагностика  умственной  отсталости  и  задержки  психического  развития  </vt:lpstr>
      <vt:lpstr>Задержка психического развития (ЗПР) </vt:lpstr>
      <vt:lpstr>Умственная отсталость (УО)</vt:lpstr>
      <vt:lpstr>Сходство</vt:lpstr>
      <vt:lpstr>Отличительные признаки разграничения  задержки психического развития от умственной отсталости</vt:lpstr>
      <vt:lpstr>УО </vt:lpstr>
      <vt:lpstr> Нарушения познавательной деятельности </vt:lpstr>
      <vt:lpstr> Развитие всех форм мыслительной деятельности детей </vt:lpstr>
      <vt:lpstr>PowerPoint 演示文稿</vt:lpstr>
      <vt:lpstr>Игровое предъявление заданий </vt:lpstr>
      <vt:lpstr>Эмоционально-волевая сфера</vt:lpstr>
      <vt:lpstr>ИЗО деятельность</vt:lpstr>
      <vt:lpstr>Соматический облик (физический статус)</vt:lpstr>
      <vt:lpstr>Деятельность</vt:lpstr>
      <vt:lpstr>PowerPoint 演示文稿</vt:lpstr>
      <vt:lpstr>Основные подходы к организации учебного процесса</vt:lpstr>
      <vt:lpstr>Список использованной литературы</vt:lpstr>
      <vt:lpstr>Благодарю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автономное  дошкольное  образовательное учреждение «Центр развития  ребенка – детский  сад №161» г. Перми   Дифференциация  умственной  отсталости от  задержки  психического  развития  - условие………</dc:title>
  <dc:creator>User</dc:creator>
  <cp:lastModifiedBy>zhuko</cp:lastModifiedBy>
  <cp:revision>90</cp:revision>
  <dcterms:created xsi:type="dcterms:W3CDTF">2018-11-13T15:08:00Z</dcterms:created>
  <dcterms:modified xsi:type="dcterms:W3CDTF">2025-11-11T11:41:36Z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6D87028135294AF99842368832DB3C95_12</vt:lpwstr>
  </property>
  <property fmtid="{D5CDD505-2E9C-101B-9397-08002B2CF9AE}" pid="3" name="KSOProductBuildVer">
    <vt:lpwstr>1049-12.2.0.22549</vt:lpwstr>
  </property>
</Properties>
</file>