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3"/>
    <p:sldId id="258" r:id="rId4"/>
    <p:sldId id="257" r:id="rId5"/>
    <p:sldId id="265" r:id="rId6"/>
    <p:sldId id="259" r:id="rId7"/>
    <p:sldId id="260" r:id="rId8"/>
    <p:sldId id="261" r:id="rId9"/>
    <p:sldId id="262" r:id="rId11"/>
    <p:sldId id="263" r:id="rId12"/>
    <p:sldId id="264" r:id="rId13"/>
    <p:sldId id="269" r:id="rId14"/>
    <p:sldId id="266" r:id="rId15"/>
    <p:sldId id="268" r:id="rId16"/>
    <p:sldId id="267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FB3B7A-4629-4324-96DD-5C816DDE83FB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9369E-A906-464D-B590-A1EFB04C81B3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9369E-A906-464D-B590-A1EFB04C81B3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005C-CDF5-4329-9B09-3189BA70D592}" type="slidenum">
              <a:rPr lang="ru-RU" smtClean="0"/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005C-CDF5-4329-9B09-3189BA70D59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005C-CDF5-4329-9B09-3189BA70D59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005C-CDF5-4329-9B09-3189BA70D59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005C-CDF5-4329-9B09-3189BA70D59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005C-CDF5-4329-9B09-3189BA70D59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005C-CDF5-4329-9B09-3189BA70D59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005C-CDF5-4329-9B09-3189BA70D59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005C-CDF5-4329-9B09-3189BA70D59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005C-CDF5-4329-9B09-3189BA70D59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005C-CDF5-4329-9B09-3189BA70D59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005C-CDF5-4329-9B09-3189BA70D592}" type="slidenum">
              <a:rPr lang="ru-RU" smtClean="0"/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005C-CDF5-4329-9B09-3189BA70D59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005C-CDF5-4329-9B09-3189BA70D592}" type="slidenum">
              <a:rPr lang="ru-RU" smtClean="0"/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005C-CDF5-4329-9B09-3189BA70D59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005C-CDF5-4329-9B09-3189BA70D59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005C-CDF5-4329-9B09-3189BA70D59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F27E2CC-3D10-461F-998A-FE28BDA063FC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1D5005C-CDF5-4329-9B09-3189BA70D592}" type="slidenum">
              <a:rPr lang="ru-RU" smtClean="0"/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14007" y="299803"/>
            <a:ext cx="9788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Муниципальное бюджетное учреждение дополнительного образования </a:t>
            </a:r>
            <a:endParaRPr lang="ru-RU" dirty="0"/>
          </a:p>
          <a:p>
            <a:r>
              <a:rPr lang="ru-RU" dirty="0"/>
              <a:t>                                                                 </a:t>
            </a:r>
            <a:r>
              <a:rPr lang="ru-RU" dirty="0" err="1"/>
              <a:t>ЦРТДиЮ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479" y="1282617"/>
            <a:ext cx="9025170" cy="344057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8460" y="2043351"/>
            <a:ext cx="1899140" cy="156634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43290" y="1282615"/>
            <a:ext cx="90251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/>
              <a:t>ВОЛШЕБНИЦА   ВОДА</a:t>
            </a:r>
            <a:r>
              <a:rPr lang="ru-RU" dirty="0"/>
              <a:t>.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794479" y="4706911"/>
            <a:ext cx="9938478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Позновательно</a:t>
            </a:r>
            <a:r>
              <a:rPr lang="ru-RU" dirty="0"/>
              <a:t> - </a:t>
            </a:r>
            <a:r>
              <a:rPr lang="ru-RU" dirty="0" err="1"/>
              <a:t>эксперементальный</a:t>
            </a:r>
            <a:r>
              <a:rPr lang="ru-RU" dirty="0"/>
              <a:t> проект </a:t>
            </a:r>
            <a:endParaRPr lang="ru-RU" dirty="0"/>
          </a:p>
          <a:p>
            <a:r>
              <a:rPr lang="ru-RU" dirty="0"/>
              <a:t>Для детей 6-7лет</a:t>
            </a:r>
            <a:endParaRPr lang="ru-RU" dirty="0"/>
          </a:p>
          <a:p>
            <a:endParaRPr lang="ru-RU" dirty="0"/>
          </a:p>
          <a:p>
            <a:r>
              <a:rPr lang="ru-RU" dirty="0"/>
              <a:t>Подготовили и повели педагоги ШКР «Гармония» Богатырева Н. В., Москвина О. М.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7295" y="777656"/>
            <a:ext cx="9758597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Актуализация проекта.</a:t>
            </a:r>
            <a:endParaRPr lang="ru-RU" sz="2800" b="1" dirty="0"/>
          </a:p>
          <a:p>
            <a:r>
              <a:rPr lang="ru-RU" sz="2400" dirty="0"/>
              <a:t>Вода – это, волшебница, которая способна совершать много чудес.</a:t>
            </a:r>
            <a:endParaRPr lang="ru-RU" sz="2400" dirty="0"/>
          </a:p>
          <a:p>
            <a:r>
              <a:rPr lang="ru-RU" sz="2400" dirty="0"/>
              <a:t>Но научиться самостоятельно изучать ее свойства, узнавать то, о чем раньше не задумывался или не догадывался, ребенку еще не под силу.</a:t>
            </a:r>
            <a:endParaRPr lang="ru-RU" sz="2400" dirty="0"/>
          </a:p>
          <a:p>
            <a:r>
              <a:rPr lang="ru-RU" sz="2400" dirty="0"/>
              <a:t>Ведущая роль в реализации познавательно – экспериментального проекта отводится экспериментированию, значение которого велико для психологического развития детей.</a:t>
            </a:r>
            <a:endParaRPr lang="ru-RU" sz="2400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8397" y="4116379"/>
            <a:ext cx="1899140" cy="156634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9451" y="479685"/>
            <a:ext cx="9413822" cy="6170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Цель проекта:</a:t>
            </a:r>
            <a:endParaRPr lang="ru-RU" sz="28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Р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азвить познавательную активность дошкольников путем формирования естественнонаучных представлений в процессе опытно – экспериментальной деятельности и расширить представлений детей в неживой природе - о воде.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проекта: </a:t>
            </a:r>
            <a:endParaRPr lang="ru-RU" sz="2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Р</a:t>
            </a:r>
            <a:r>
              <a:rPr lang="ru-RU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асширять представления детей о свойствах воды, </a:t>
            </a:r>
            <a:endParaRPr lang="ru-RU" sz="2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Систематизировать знания и умения детей в опытно – исследовательской деятельности,</a:t>
            </a:r>
            <a:endParaRPr lang="ru-RU" sz="24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Развивать умение формулировать проблему, анализировать ситуацию, планировать эксперимент.</a:t>
            </a:r>
            <a:endParaRPr lang="ru-RU" sz="2400" dirty="0">
              <a:effectLst/>
              <a:highlight>
                <a:srgbClr val="FFFFFF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8163" y="2362530"/>
            <a:ext cx="1899140" cy="156634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14" t="18921" r="32623"/>
          <a:stretch>
            <a:fillRect/>
          </a:stretch>
        </p:blipFill>
        <p:spPr>
          <a:xfrm>
            <a:off x="6565691" y="1663907"/>
            <a:ext cx="5201587" cy="444833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4479" y="194872"/>
            <a:ext cx="61277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Творческая мастерская:</a:t>
            </a:r>
            <a:endParaRPr lang="ru-RU" sz="3200" dirty="0"/>
          </a:p>
          <a:p>
            <a:r>
              <a:rPr lang="ru-RU" sz="3200" dirty="0"/>
              <a:t>«Путешествие капельки.» </a:t>
            </a:r>
            <a:endParaRPr lang="ru-RU" sz="32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4" t="41038" r="37016" b="24427"/>
          <a:stretch>
            <a:fillRect/>
          </a:stretch>
        </p:blipFill>
        <p:spPr>
          <a:xfrm>
            <a:off x="424722" y="2094611"/>
            <a:ext cx="5272781" cy="375155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61"/>
          <a:stretch>
            <a:fillRect/>
          </a:stretch>
        </p:blipFill>
        <p:spPr>
          <a:xfrm>
            <a:off x="4672714" y="3184394"/>
            <a:ext cx="3521127" cy="341965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961" y="1846081"/>
            <a:ext cx="3521127" cy="46948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73" y="2374067"/>
            <a:ext cx="4193057" cy="41668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3888" y="317083"/>
            <a:ext cx="118481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Занятие с элементами игры:</a:t>
            </a:r>
            <a:endParaRPr lang="ru-RU" sz="2800" dirty="0"/>
          </a:p>
          <a:p>
            <a:r>
              <a:rPr lang="ru-RU" sz="2800" dirty="0"/>
              <a:t>«Знакомство со свойствами воды, ее ролью в жизни человека</a:t>
            </a:r>
            <a:endParaRPr lang="ru-RU" sz="2800" dirty="0"/>
          </a:p>
          <a:p>
            <a:r>
              <a:rPr lang="ru-RU" sz="2800" dirty="0"/>
              <a:t> и живой природы» </a:t>
            </a:r>
            <a:endParaRPr lang="ru-RU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99" y="2423376"/>
            <a:ext cx="3146372" cy="41951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845" y="2435661"/>
            <a:ext cx="3257079" cy="43427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683"/>
          <a:stretch>
            <a:fillRect/>
          </a:stretch>
        </p:blipFill>
        <p:spPr>
          <a:xfrm>
            <a:off x="8344961" y="3501904"/>
            <a:ext cx="3145279" cy="311663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21"/>
          <a:stretch>
            <a:fillRect/>
          </a:stretch>
        </p:blipFill>
        <p:spPr>
          <a:xfrm>
            <a:off x="8344960" y="305031"/>
            <a:ext cx="3145279" cy="305106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01762" y="305031"/>
            <a:ext cx="45405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     Викторина:</a:t>
            </a:r>
            <a:endParaRPr lang="ru-RU" sz="2800" dirty="0"/>
          </a:p>
          <a:p>
            <a:r>
              <a:rPr lang="ru-RU" sz="2800" dirty="0"/>
              <a:t> «Если б не было воды»</a:t>
            </a:r>
            <a:endParaRPr lang="ru-RU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21" b="11257"/>
          <a:stretch>
            <a:fillRect/>
          </a:stretch>
        </p:blipFill>
        <p:spPr>
          <a:xfrm>
            <a:off x="460432" y="3014442"/>
            <a:ext cx="3211285" cy="35376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39"/>
          <a:stretch>
            <a:fillRect/>
          </a:stretch>
        </p:blipFill>
        <p:spPr>
          <a:xfrm>
            <a:off x="3900721" y="2309904"/>
            <a:ext cx="3396991" cy="424221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80" b="4700"/>
          <a:stretch>
            <a:fillRect/>
          </a:stretch>
        </p:blipFill>
        <p:spPr>
          <a:xfrm>
            <a:off x="7788267" y="1753452"/>
            <a:ext cx="4173883" cy="479866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84616" y="305879"/>
            <a:ext cx="7981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Т З «Волшебные звуки воды»</a:t>
            </a:r>
            <a:endParaRPr lang="ru-RU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93" y="2302679"/>
            <a:ext cx="3035118" cy="42405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3" r="11068" b="4231"/>
          <a:stretch>
            <a:fillRect/>
          </a:stretch>
        </p:blipFill>
        <p:spPr>
          <a:xfrm>
            <a:off x="3826866" y="2302679"/>
            <a:ext cx="4612596" cy="42405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1646" t="8525" r="111646" b="12787"/>
          <a:stretch>
            <a:fillRect/>
          </a:stretch>
        </p:blipFill>
        <p:spPr>
          <a:xfrm>
            <a:off x="8049354" y="1034322"/>
            <a:ext cx="3168650" cy="539645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56" b="10656"/>
          <a:stretch>
            <a:fillRect/>
          </a:stretch>
        </p:blipFill>
        <p:spPr>
          <a:xfrm>
            <a:off x="8805391" y="1245872"/>
            <a:ext cx="3168650" cy="539645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74558" y="314794"/>
            <a:ext cx="67824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Домашние экспериментирование:</a:t>
            </a:r>
            <a:endParaRPr lang="ru-RU" sz="2800" dirty="0"/>
          </a:p>
          <a:p>
            <a:r>
              <a:rPr lang="ru-RU" sz="2800" dirty="0"/>
              <a:t> «Звучание воды»</a:t>
            </a:r>
            <a:endParaRPr lang="ru-RU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42" t="40705" b="11694"/>
          <a:stretch>
            <a:fillRect/>
          </a:stretch>
        </p:blipFill>
        <p:spPr>
          <a:xfrm>
            <a:off x="4871292" y="3762367"/>
            <a:ext cx="3102773" cy="28557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9" t="8088" r="16303"/>
          <a:stretch>
            <a:fillRect/>
          </a:stretch>
        </p:blipFill>
        <p:spPr>
          <a:xfrm>
            <a:off x="297618" y="2720712"/>
            <a:ext cx="3920319" cy="35526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26" b="18251"/>
          <a:stretch>
            <a:fillRect/>
          </a:stretch>
        </p:blipFill>
        <p:spPr>
          <a:xfrm>
            <a:off x="8791610" y="3065486"/>
            <a:ext cx="3102772" cy="355266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49508" y="389744"/>
            <a:ext cx="105727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Экспериментально – исследовательская деятельность: </a:t>
            </a:r>
            <a:endParaRPr lang="ru-RU" sz="2800" dirty="0"/>
          </a:p>
          <a:p>
            <a:r>
              <a:rPr lang="ru-RU" sz="2800" dirty="0"/>
              <a:t>«Волшебные превращения воды»</a:t>
            </a:r>
            <a:endParaRPr lang="ru-RU" sz="28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05" t="29071" r="19092" b="41421"/>
          <a:stretch>
            <a:fillRect/>
          </a:stretch>
        </p:blipFill>
        <p:spPr>
          <a:xfrm>
            <a:off x="6672906" y="1343851"/>
            <a:ext cx="1904062" cy="223520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7" r="8154" b="30054"/>
          <a:stretch>
            <a:fillRect/>
          </a:stretch>
        </p:blipFill>
        <p:spPr>
          <a:xfrm>
            <a:off x="4422946" y="1527163"/>
            <a:ext cx="2081827" cy="205189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84" b="30930"/>
          <a:stretch>
            <a:fillRect/>
          </a:stretch>
        </p:blipFill>
        <p:spPr>
          <a:xfrm>
            <a:off x="209942" y="2667969"/>
            <a:ext cx="3421894" cy="32078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53" t="9631" r="22910" b="4849"/>
          <a:stretch>
            <a:fillRect/>
          </a:stretch>
        </p:blipFill>
        <p:spPr>
          <a:xfrm>
            <a:off x="8169479" y="2533056"/>
            <a:ext cx="3812579" cy="320789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95" t="50160" r="24354"/>
          <a:stretch>
            <a:fillRect/>
          </a:stretch>
        </p:blipFill>
        <p:spPr>
          <a:xfrm>
            <a:off x="3666721" y="2533056"/>
            <a:ext cx="4494021" cy="418253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4597" y="254833"/>
            <a:ext cx="60750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/>
              <a:t>Рисование на воде:</a:t>
            </a:r>
            <a:endParaRPr lang="ru-RU" sz="4000" dirty="0"/>
          </a:p>
          <a:p>
            <a:r>
              <a:rPr lang="ru-RU" sz="4000" dirty="0"/>
              <a:t>«Весенняя капель»</a:t>
            </a:r>
            <a:endParaRPr lang="ru-RU" sz="4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73967" y="944380"/>
            <a:ext cx="837950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 Т М  «22 марта - всемирный день воды.»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50" b="20000"/>
          <a:stretch>
            <a:fillRect/>
          </a:stretch>
        </p:blipFill>
        <p:spPr>
          <a:xfrm>
            <a:off x="121166" y="2046158"/>
            <a:ext cx="4091628" cy="42197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17" b="37705"/>
          <a:stretch>
            <a:fillRect/>
          </a:stretch>
        </p:blipFill>
        <p:spPr>
          <a:xfrm>
            <a:off x="4531724" y="2308484"/>
            <a:ext cx="4040829" cy="378501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81" r="18146" b="36940"/>
          <a:stretch>
            <a:fillRect/>
          </a:stretch>
        </p:blipFill>
        <p:spPr>
          <a:xfrm>
            <a:off x="8850470" y="2308484"/>
            <a:ext cx="3307575" cy="378501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79" r="15413" b="22768"/>
          <a:stretch>
            <a:fillRect/>
          </a:stretch>
        </p:blipFill>
        <p:spPr>
          <a:xfrm>
            <a:off x="4159196" y="2683240"/>
            <a:ext cx="3873608" cy="378501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4479" y="389744"/>
            <a:ext cx="46768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Фонтаны г. Воронежа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69" b="21093"/>
          <a:stretch>
            <a:fillRect/>
          </a:stretch>
        </p:blipFill>
        <p:spPr>
          <a:xfrm>
            <a:off x="334046" y="2683240"/>
            <a:ext cx="3274270" cy="394990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51" b="21858"/>
          <a:stretch>
            <a:fillRect/>
          </a:stretch>
        </p:blipFill>
        <p:spPr>
          <a:xfrm>
            <a:off x="8583684" y="2488366"/>
            <a:ext cx="3306690" cy="394990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913"/>
          <a:stretch>
            <a:fillRect/>
          </a:stretch>
        </p:blipFill>
        <p:spPr>
          <a:xfrm>
            <a:off x="4494424" y="19245"/>
            <a:ext cx="2986466" cy="33084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0" t="9618" r="9684" b="11038"/>
          <a:stretch>
            <a:fillRect/>
          </a:stretch>
        </p:blipFill>
        <p:spPr>
          <a:xfrm>
            <a:off x="8889168" y="748073"/>
            <a:ext cx="3114569" cy="457728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1" t="15540" r="5021" b="19760"/>
          <a:stretch>
            <a:fillRect/>
          </a:stretch>
        </p:blipFill>
        <p:spPr>
          <a:xfrm>
            <a:off x="1249071" y="3490625"/>
            <a:ext cx="3517802" cy="334813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13" r="6770" b="21312"/>
          <a:stretch>
            <a:fillRect/>
          </a:stretch>
        </p:blipFill>
        <p:spPr>
          <a:xfrm>
            <a:off x="716021" y="14377"/>
            <a:ext cx="3241382" cy="331336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72" b="11913"/>
          <a:stretch>
            <a:fillRect/>
          </a:stretch>
        </p:blipFill>
        <p:spPr>
          <a:xfrm>
            <a:off x="5529831" y="3428999"/>
            <a:ext cx="3013554" cy="336376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4361" y="329784"/>
            <a:ext cx="1002842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Результативность.</a:t>
            </a:r>
            <a:endParaRPr lang="ru-RU" sz="2800" b="1" dirty="0"/>
          </a:p>
          <a:p>
            <a:r>
              <a:rPr lang="ru-RU" sz="2400" dirty="0"/>
              <a:t>В результате реализации проекта были получены ответы на проблемные вопросы:</a:t>
            </a:r>
            <a:endParaRPr lang="ru-RU" sz="2400" dirty="0"/>
          </a:p>
          <a:p>
            <a:pPr marL="342900" indent="-342900">
              <a:buFontTx/>
              <a:buChar char="-"/>
            </a:pPr>
            <a:r>
              <a:rPr lang="ru-RU" sz="2400" dirty="0"/>
              <a:t>Дети стали иметь достаточное представление о свойствах воды и ее значении в жизни всего живого и человека.</a:t>
            </a:r>
            <a:endParaRPr lang="ru-RU" sz="2400" dirty="0"/>
          </a:p>
          <a:p>
            <a:pPr marL="342900" indent="-342900">
              <a:buFontTx/>
              <a:buChar char="-"/>
            </a:pPr>
            <a:r>
              <a:rPr lang="ru-RU" sz="2400" dirty="0"/>
              <a:t>Научились бережно относиться к воде.</a:t>
            </a:r>
            <a:endParaRPr lang="ru-RU" sz="2400" dirty="0"/>
          </a:p>
          <a:p>
            <a:pPr marL="342900" indent="-342900">
              <a:buFontTx/>
              <a:buChar char="-"/>
            </a:pPr>
            <a:r>
              <a:rPr lang="ru-RU" sz="2400" dirty="0"/>
              <a:t>Появились новые умения и навыки при  проведении экспериментов и опытов с водой. </a:t>
            </a:r>
            <a:endParaRPr lang="ru-RU" sz="2400" dirty="0"/>
          </a:p>
          <a:p>
            <a:pPr marL="342900" indent="-342900">
              <a:buFontTx/>
              <a:buChar char="-"/>
            </a:pPr>
            <a:r>
              <a:rPr lang="ru-RU" sz="2400" dirty="0"/>
              <a:t>Закрепились навыки взаимодействия друг с другом в процессе совместной деятельности.</a:t>
            </a:r>
            <a:endParaRPr lang="ru-RU" sz="2400" dirty="0"/>
          </a:p>
          <a:p>
            <a:pPr marL="342900" indent="-342900">
              <a:buFontTx/>
              <a:buChar char="-"/>
            </a:pPr>
            <a:r>
              <a:rPr lang="ru-RU" sz="2400" dirty="0"/>
              <a:t> У  детей развился познавательный интерес, инициативность, творческие способности.</a:t>
            </a:r>
            <a:endParaRPr lang="ru-RU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3548" y="4681620"/>
            <a:ext cx="1899140" cy="156634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Сектор</Template>
  <TotalTime>0</TotalTime>
  <Words>2036</Words>
  <Application>WPS Presentation</Application>
  <PresentationFormat>Широкоэкранный</PresentationFormat>
  <Paragraphs>59</Paragraphs>
  <Slides>14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4" baseType="lpstr">
      <vt:lpstr>Arial</vt:lpstr>
      <vt:lpstr>SimSun</vt:lpstr>
      <vt:lpstr>Wingdings</vt:lpstr>
      <vt:lpstr>Wingdings 3</vt:lpstr>
      <vt:lpstr>Times New Roman</vt:lpstr>
      <vt:lpstr>Calibri</vt:lpstr>
      <vt:lpstr>Century Gothic</vt:lpstr>
      <vt:lpstr>Microsoft YaHei</vt:lpstr>
      <vt:lpstr>Arial Unicode MS</vt:lpstr>
      <vt:lpstr>Сектор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 Богатырева</dc:creator>
  <cp:lastModifiedBy>natal</cp:lastModifiedBy>
  <cp:revision>20</cp:revision>
  <dcterms:created xsi:type="dcterms:W3CDTF">2024-05-10T10:29:00Z</dcterms:created>
  <dcterms:modified xsi:type="dcterms:W3CDTF">2024-10-24T08:20:51Z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88FDEA0F7235419D96D3713B5DF42DE7_12</vt:lpwstr>
  </property>
  <property fmtid="{D5CDD505-2E9C-101B-9397-08002B2CF9AE}" pid="3" name="KSOProductBuildVer">
    <vt:lpwstr>1049-12.2.0.18283</vt:lpwstr>
  </property>
</Properties>
</file>