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42" y="60"/>
      </p:cViewPr>
      <p:guideLst>
        <p:guide orient="horz" pos="215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673DCD-2704-49D8-8FC1-3810D347C3F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4F013-E0A2-4A1A-883F-2A77275DA5F8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680"/>
            <a:ext cx="9144000" cy="5168265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Изображение 3" descr="maxresdefault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1003280" cy="5387975"/>
          </a:xfrm>
        </p:spPr>
        <p:txBody>
          <a:bodyPr/>
          <a:p>
            <a:endParaRPr lang="ru-RU" altLang="en-US"/>
          </a:p>
        </p:txBody>
      </p:sp>
      <p:graphicFrame>
        <p:nvGraphicFramePr>
          <p:cNvPr id="6" name="Таблица 5"/>
          <p:cNvGraphicFramePr/>
          <p:nvPr>
            <p:custDataLst>
              <p:tags r:id="rId1"/>
            </p:custDataLst>
          </p:nvPr>
        </p:nvGraphicFramePr>
        <p:xfrm>
          <a:off x="838200" y="874395"/>
          <a:ext cx="11004550" cy="47377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2275"/>
                <a:gridCol w="5502275"/>
              </a:tblGrid>
              <a:tr h="157607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ru-RU" sz="3600">
                          <a:latin typeface="Times New Roman" panose="02020603050405020304" charset="0"/>
                          <a:cs typeface="Times New Roman" panose="02020603050405020304" charset="0"/>
                        </a:rPr>
                        <a:t>COUNTABLE NOUNS</a:t>
                      </a:r>
                      <a:endParaRPr lang="en-US" altLang="ru-RU" sz="360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ru-RU" sz="3600">
                          <a:latin typeface="Times New Roman" panose="02020603050405020304" charset="0"/>
                          <a:cs typeface="Times New Roman" panose="02020603050405020304" charset="0"/>
                        </a:rPr>
                        <a:t>UNCOUNTABLE NOUNS</a:t>
                      </a:r>
                      <a:endParaRPr lang="en-US" altLang="ru-RU" sz="360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ru-RU"/>
                        <a:t>Can be used with “a/an”</a:t>
                      </a:r>
                      <a:endParaRPr lang="en-US" altLang="ru-RU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ru-RU" sz="1800">
                          <a:sym typeface="+mn-ea"/>
                        </a:rPr>
                        <a:t>Can’t be used with “a/an”</a:t>
                      </a:r>
                      <a:endParaRPr lang="en-US" altLang="ru-RU" sz="1800"/>
                    </a:p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</a:tr>
              <a:tr h="62992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ru-RU"/>
                        <a:t>Have plural forms</a:t>
                      </a:r>
                      <a:endParaRPr lang="en-US" altLang="ru-RU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ru-RU"/>
                        <a:t>Don’t have plural forms</a:t>
                      </a:r>
                      <a:endParaRPr lang="en-US" altLang="ru-RU"/>
                    </a:p>
                  </a:txBody>
                  <a:tcPr/>
                </a:tc>
              </a:tr>
              <a:tr h="63119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ru-RU"/>
                        <a:t>Can be counted</a:t>
                      </a:r>
                      <a:endParaRPr lang="en-US" altLang="ru-RU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ru-RU"/>
                        <a:t>Can’t be counted</a:t>
                      </a:r>
                      <a:endParaRPr lang="en-US" altLang="ru-RU"/>
                    </a:p>
                  </a:txBody>
                  <a:tcPr/>
                </a:tc>
              </a:tr>
              <a:tr h="629920">
                <a:tc>
                  <a:txBody>
                    <a:bodyPr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ru-RU"/>
                        <a:t>Include liquids</a:t>
                      </a:r>
                      <a:endParaRPr lang="en-US" altLang="ru-RU"/>
                    </a:p>
                  </a:txBody>
                  <a:tcPr/>
                </a:tc>
              </a:tr>
              <a:tr h="630555">
                <a:tc>
                  <a:txBody>
                    <a:bodyPr/>
                    <a:p>
                      <a:pPr>
                        <a:buNone/>
                      </a:pPr>
                      <a:endParaRPr lang="ru-RU" altLang="en-US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ru-RU"/>
                        <a:t>Include abstract nouns</a:t>
                      </a:r>
                      <a:endParaRPr lang="en-US" alt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Замещающее содержимое 4"/>
          <p:cNvSpPr>
            <a:spLocks noGrp="1"/>
          </p:cNvSpPr>
          <p:nvPr>
            <p:ph idx="1"/>
          </p:nvPr>
        </p:nvSpPr>
        <p:spPr>
          <a:xfrm>
            <a:off x="5183505" y="987425"/>
            <a:ext cx="6172200" cy="5440045"/>
          </a:xfrm>
        </p:spPr>
        <p:txBody>
          <a:bodyPr>
            <a:normAutofit lnSpcReduction="10000"/>
          </a:bodyPr>
          <a:p>
            <a:pPr marL="0" indent="0">
              <a:buNone/>
            </a:pPr>
            <a:r>
              <a:rPr lang="en-US" altLang="en-US">
                <a:sym typeface="+mn-ea"/>
              </a:rPr>
              <a:t>С</a:t>
            </a:r>
            <a:r>
              <a:rPr lang="en-US" altLang="ru-RU">
                <a:sym typeface="+mn-ea"/>
              </a:rPr>
              <a:t>hoose the correct options:</a:t>
            </a:r>
            <a:endParaRPr lang="en-US" altLang="ru-RU"/>
          </a:p>
          <a:p>
            <a:pPr marL="0" indent="0">
              <a:buNone/>
            </a:pPr>
            <a:r>
              <a:rPr lang="en-US" altLang="ru-RU">
                <a:sym typeface="+mn-ea"/>
              </a:rPr>
              <a:t>1) There </a:t>
            </a:r>
            <a:r>
              <a:rPr lang="en-US" altLang="ru-RU">
                <a:solidFill>
                  <a:schemeClr val="accent5">
                    <a:lumMod val="75000"/>
                  </a:schemeClr>
                </a:solidFill>
                <a:sym typeface="+mn-ea"/>
              </a:rPr>
              <a:t>is</a:t>
            </a:r>
            <a:r>
              <a:rPr lang="en-US" altLang="ru-RU">
                <a:sym typeface="+mn-ea"/>
              </a:rPr>
              <a:t>/</a:t>
            </a:r>
            <a:r>
              <a:rPr lang="en-US" altLang="ru-RU">
                <a:solidFill>
                  <a:srgbClr val="FF0000"/>
                </a:solidFill>
                <a:sym typeface="+mn-ea"/>
              </a:rPr>
              <a:t>are</a:t>
            </a:r>
            <a:r>
              <a:rPr lang="en-US" altLang="ru-RU">
                <a:sym typeface="+mn-ea"/>
              </a:rPr>
              <a:t>   </a:t>
            </a:r>
            <a:r>
              <a:rPr lang="en-US" altLang="ru-RU">
                <a:solidFill>
                  <a:schemeClr val="accent5">
                    <a:lumMod val="75000"/>
                  </a:schemeClr>
                </a:solidFill>
                <a:sym typeface="+mn-ea"/>
              </a:rPr>
              <a:t>some</a:t>
            </a:r>
            <a:r>
              <a:rPr lang="en-US" altLang="ru-RU">
                <a:sym typeface="+mn-ea"/>
              </a:rPr>
              <a:t> /</a:t>
            </a:r>
            <a:r>
              <a:rPr lang="en-US" altLang="ru-RU">
                <a:solidFill>
                  <a:srgbClr val="FF0000"/>
                </a:solidFill>
                <a:sym typeface="+mn-ea"/>
              </a:rPr>
              <a:t>any</a:t>
            </a:r>
            <a:r>
              <a:rPr lang="en-US" altLang="ru-RU">
                <a:sym typeface="+mn-ea"/>
              </a:rPr>
              <a:t> orange juice.</a:t>
            </a:r>
            <a:endParaRPr lang="en-US" altLang="ru-RU"/>
          </a:p>
          <a:p>
            <a:pPr marL="0" indent="0">
              <a:buNone/>
            </a:pPr>
            <a:r>
              <a:rPr lang="en-US" altLang="ru-RU">
                <a:sym typeface="+mn-ea"/>
              </a:rPr>
              <a:t>2) </a:t>
            </a:r>
            <a:r>
              <a:rPr lang="en-US" altLang="ru-RU">
                <a:solidFill>
                  <a:schemeClr val="accent5">
                    <a:lumMod val="75000"/>
                  </a:schemeClr>
                </a:solidFill>
                <a:sym typeface="+mn-ea"/>
              </a:rPr>
              <a:t>Is</a:t>
            </a:r>
            <a:r>
              <a:rPr lang="en-US" altLang="ru-RU">
                <a:sym typeface="+mn-ea"/>
              </a:rPr>
              <a:t>/ </a:t>
            </a:r>
            <a:r>
              <a:rPr lang="en-US" altLang="ru-RU">
                <a:solidFill>
                  <a:srgbClr val="FF0000"/>
                </a:solidFill>
                <a:sym typeface="+mn-ea"/>
              </a:rPr>
              <a:t>are</a:t>
            </a:r>
            <a:r>
              <a:rPr lang="en-US" altLang="ru-RU">
                <a:sym typeface="+mn-ea"/>
              </a:rPr>
              <a:t> there </a:t>
            </a:r>
            <a:r>
              <a:rPr lang="en-US" altLang="ru-RU">
                <a:solidFill>
                  <a:srgbClr val="FF0000"/>
                </a:solidFill>
                <a:sym typeface="+mn-ea"/>
              </a:rPr>
              <a:t>some</a:t>
            </a:r>
            <a:r>
              <a:rPr lang="en-US" altLang="ru-RU">
                <a:sym typeface="+mn-ea"/>
              </a:rPr>
              <a:t>/</a:t>
            </a:r>
            <a:r>
              <a:rPr lang="en-US" altLang="ru-RU">
                <a:solidFill>
                  <a:schemeClr val="accent5">
                    <a:lumMod val="75000"/>
                  </a:schemeClr>
                </a:solidFill>
                <a:sym typeface="+mn-ea"/>
              </a:rPr>
              <a:t>any</a:t>
            </a:r>
            <a:r>
              <a:rPr lang="en-US" altLang="ru-RU">
                <a:sym typeface="+mn-ea"/>
              </a:rPr>
              <a:t> cheese?</a:t>
            </a:r>
            <a:endParaRPr lang="en-US" altLang="ru-RU"/>
          </a:p>
          <a:p>
            <a:pPr marL="0" indent="0">
              <a:buNone/>
            </a:pPr>
            <a:r>
              <a:rPr lang="en-US" altLang="ru-RU"/>
              <a:t>3) There </a:t>
            </a:r>
            <a:r>
              <a:rPr lang="en-US" altLang="ru-RU">
                <a:solidFill>
                  <a:srgbClr val="FF0000"/>
                </a:solidFill>
              </a:rPr>
              <a:t>isn’t</a:t>
            </a:r>
            <a:r>
              <a:rPr lang="en-US" altLang="ru-RU"/>
              <a:t> / </a:t>
            </a:r>
            <a:r>
              <a:rPr lang="en-US" altLang="ru-RU">
                <a:solidFill>
                  <a:schemeClr val="accent5">
                    <a:lumMod val="75000"/>
                  </a:schemeClr>
                </a:solidFill>
              </a:rPr>
              <a:t>aren’t</a:t>
            </a:r>
            <a:r>
              <a:rPr lang="en-US" altLang="ru-RU"/>
              <a:t> </a:t>
            </a:r>
            <a:r>
              <a:rPr lang="en-US" altLang="ru-RU">
                <a:solidFill>
                  <a:srgbClr val="FF0000"/>
                </a:solidFill>
              </a:rPr>
              <a:t>some</a:t>
            </a:r>
            <a:r>
              <a:rPr lang="en-US" altLang="ru-RU"/>
              <a:t>/</a:t>
            </a:r>
            <a:r>
              <a:rPr lang="en-US" altLang="ru-RU">
                <a:solidFill>
                  <a:schemeClr val="tx2"/>
                </a:solidFill>
              </a:rPr>
              <a:t>any</a:t>
            </a:r>
            <a:r>
              <a:rPr lang="en-US" altLang="ru-RU"/>
              <a:t> apples.</a:t>
            </a:r>
            <a:endParaRPr lang="en-US" altLang="ru-RU"/>
          </a:p>
          <a:p>
            <a:pPr marL="0" indent="0">
              <a:buNone/>
            </a:pPr>
            <a:r>
              <a:rPr lang="en-US" altLang="ru-RU"/>
              <a:t>4) There </a:t>
            </a:r>
            <a:r>
              <a:rPr lang="en-US" altLang="ru-RU">
                <a:solidFill>
                  <a:srgbClr val="FF0000"/>
                </a:solidFill>
              </a:rPr>
              <a:t>is</a:t>
            </a:r>
            <a:r>
              <a:rPr lang="en-US" altLang="ru-RU"/>
              <a:t>/ </a:t>
            </a:r>
            <a:r>
              <a:rPr lang="en-US" altLang="ru-RU">
                <a:solidFill>
                  <a:schemeClr val="accent5">
                    <a:lumMod val="75000"/>
                  </a:schemeClr>
                </a:solidFill>
              </a:rPr>
              <a:t>are</a:t>
            </a:r>
            <a:r>
              <a:rPr lang="en-US" altLang="ru-RU"/>
              <a:t>  </a:t>
            </a:r>
            <a:r>
              <a:rPr lang="en-US" altLang="ru-RU">
                <a:solidFill>
                  <a:schemeClr val="accent5">
                    <a:lumMod val="75000"/>
                  </a:schemeClr>
                </a:solidFill>
              </a:rPr>
              <a:t>some</a:t>
            </a:r>
            <a:r>
              <a:rPr lang="en-US" altLang="ru-RU"/>
              <a:t>/</a:t>
            </a:r>
            <a:r>
              <a:rPr lang="en-US" altLang="ru-RU">
                <a:solidFill>
                  <a:srgbClr val="FF0000"/>
                </a:solidFill>
              </a:rPr>
              <a:t>any</a:t>
            </a:r>
            <a:r>
              <a:rPr lang="en-US" altLang="ru-RU"/>
              <a:t> slices of orange.</a:t>
            </a:r>
            <a:endParaRPr lang="en-US" altLang="ru-RU"/>
          </a:p>
          <a:p>
            <a:pPr marL="0" indent="0">
              <a:buNone/>
            </a:pPr>
            <a:r>
              <a:rPr lang="en-US" altLang="ru-RU"/>
              <a:t>5)</a:t>
            </a:r>
            <a:r>
              <a:rPr lang="en-US" altLang="ru-RU">
                <a:solidFill>
                  <a:srgbClr val="FF0000"/>
                </a:solidFill>
              </a:rPr>
              <a:t>Is</a:t>
            </a:r>
            <a:r>
              <a:rPr lang="en-US" altLang="ru-RU"/>
              <a:t>/ </a:t>
            </a:r>
            <a:r>
              <a:rPr lang="en-US" altLang="ru-RU">
                <a:solidFill>
                  <a:schemeClr val="accent5">
                    <a:lumMod val="75000"/>
                  </a:schemeClr>
                </a:solidFill>
              </a:rPr>
              <a:t>are</a:t>
            </a:r>
            <a:r>
              <a:rPr lang="en-US" altLang="ru-RU"/>
              <a:t> there </a:t>
            </a:r>
            <a:r>
              <a:rPr lang="en-US" altLang="ru-RU">
                <a:solidFill>
                  <a:srgbClr val="FF0000"/>
                </a:solidFill>
              </a:rPr>
              <a:t>some</a:t>
            </a:r>
            <a:r>
              <a:rPr lang="en-US" altLang="ru-RU"/>
              <a:t>/</a:t>
            </a:r>
            <a:r>
              <a:rPr lang="en-US" altLang="ru-RU">
                <a:solidFill>
                  <a:schemeClr val="accent5">
                    <a:lumMod val="75000"/>
                  </a:schemeClr>
                </a:solidFill>
              </a:rPr>
              <a:t>any</a:t>
            </a:r>
            <a:r>
              <a:rPr lang="en-US" altLang="ru-RU"/>
              <a:t> eggs?</a:t>
            </a:r>
            <a:endParaRPr lang="en-US" altLang="ru-RU"/>
          </a:p>
          <a:p>
            <a:pPr marL="0" indent="0">
              <a:buNone/>
            </a:pPr>
            <a:r>
              <a:rPr lang="en-US" altLang="ru-RU"/>
              <a:t>6)There </a:t>
            </a:r>
            <a:r>
              <a:rPr lang="en-US" altLang="ru-RU">
                <a:solidFill>
                  <a:schemeClr val="accent5">
                    <a:lumMod val="75000"/>
                  </a:schemeClr>
                </a:solidFill>
              </a:rPr>
              <a:t>isn’t</a:t>
            </a:r>
            <a:r>
              <a:rPr lang="en-US" altLang="ru-RU"/>
              <a:t> /</a:t>
            </a:r>
            <a:r>
              <a:rPr lang="en-US" altLang="ru-RU">
                <a:solidFill>
                  <a:srgbClr val="FF0000"/>
                </a:solidFill>
              </a:rPr>
              <a:t>aren’t</a:t>
            </a:r>
            <a:r>
              <a:rPr lang="en-US" altLang="ru-RU"/>
              <a:t> </a:t>
            </a:r>
            <a:r>
              <a:rPr lang="en-US" altLang="ru-RU">
                <a:solidFill>
                  <a:srgbClr val="FF0000"/>
                </a:solidFill>
              </a:rPr>
              <a:t>some</a:t>
            </a:r>
            <a:r>
              <a:rPr lang="en-US" altLang="ru-RU"/>
              <a:t>/ </a:t>
            </a:r>
            <a:r>
              <a:rPr lang="en-US" altLang="ru-RU">
                <a:solidFill>
                  <a:schemeClr val="accent5">
                    <a:lumMod val="75000"/>
                  </a:schemeClr>
                </a:solidFill>
              </a:rPr>
              <a:t>any </a:t>
            </a:r>
            <a:endParaRPr lang="en-US" altLang="ru-RU"/>
          </a:p>
          <a:p>
            <a:pPr marL="0" indent="0">
              <a:buNone/>
            </a:pPr>
            <a:r>
              <a:rPr lang="en-US" altLang="ru-RU"/>
              <a:t>chocolate.</a:t>
            </a:r>
            <a:endParaRPr lang="en-US" altLang="ru-RU"/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2630" y="475615"/>
            <a:ext cx="4142740" cy="59055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Изображение 4"/>
          <p:cNvPicPr/>
          <p:nvPr/>
        </p:nvPicPr>
        <p:blipFill>
          <a:blip r:embed="rId1"/>
          <a:stretch>
            <a:fillRect/>
          </a:stretch>
        </p:blipFill>
        <p:spPr>
          <a:xfrm>
            <a:off x="623570" y="291465"/>
            <a:ext cx="11429365" cy="63760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Текстовое поле 3"/>
          <p:cNvSpPr txBox="1"/>
          <p:nvPr/>
        </p:nvSpPr>
        <p:spPr>
          <a:xfrm>
            <a:off x="799465" y="447675"/>
            <a:ext cx="10441940" cy="6102350"/>
          </a:xfrm>
          <a:prstGeom prst="rect">
            <a:avLst/>
          </a:prstGeom>
        </p:spPr>
        <p:txBody>
          <a:bodyPr>
            <a:noAutofit/>
          </a:bodyPr>
          <a:p>
            <a:pPr marL="571500" indent="-5715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sz="3600" b="0" i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We don't have many oranges. We have </a:t>
            </a:r>
            <a:r>
              <a:rPr lang="en-US" sz="3600" b="0" i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</a:t>
            </a:r>
            <a:r>
              <a:rPr lang="en-US" sz="3600" b="0" i="0" u="sng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a few</a:t>
            </a:r>
            <a:r>
              <a:rPr lang="en-US" sz="3600" b="0" i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</a:t>
            </a:r>
            <a:endParaRPr lang="en-US" sz="3600" b="0" i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indent="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sz="3600" b="0" i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    </a:t>
            </a:r>
            <a:r>
              <a:rPr sz="3600" b="0" i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oranges.</a:t>
            </a:r>
            <a:endParaRPr sz="3600" b="0" i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571500" indent="-5715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sz="3600" b="0" i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571500" indent="-5715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sz="3600" b="0" i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571500" indent="-5715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ru-RU" sz="3600" b="0" i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There isn't much milk. There is  </a:t>
            </a:r>
            <a:r>
              <a:rPr lang="en-US" altLang="ru-RU" sz="3600" b="0" i="0" u="sng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a little</a:t>
            </a:r>
            <a:r>
              <a:rPr lang="en-US" altLang="ru-RU" sz="3600" b="0" i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milk.</a:t>
            </a:r>
            <a:endParaRPr lang="en-US" altLang="ru-RU" sz="3600" b="0" i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571500" indent="-5715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ru-RU" sz="3600" b="0" i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indent="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ru-RU" sz="3600" b="0" i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571500" indent="-5715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ru-RU" sz="3600" b="0" i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A: Have we got much orange juice? </a:t>
            </a:r>
            <a:endParaRPr lang="en-US" altLang="ru-RU" sz="3600" b="0" i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indent="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ru-RU" sz="3600" b="0" i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     B: No, we've got </a:t>
            </a:r>
            <a:r>
              <a:rPr lang="en-US" altLang="ru-RU" sz="3600" b="0" i="0" u="sng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a little.</a:t>
            </a:r>
            <a:endParaRPr lang="en-US" altLang="ru-RU" sz="3600" b="0" i="0" u="sng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571500" indent="-5715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ru-RU" sz="3600" b="0" i="0" u="sng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571500" indent="-5715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ru-RU" sz="3600" b="0" i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I can't see many bottles of water. I can see </a:t>
            </a:r>
            <a:r>
              <a:rPr lang="en-US" altLang="ru-RU" sz="3600" b="0" i="0" u="sng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a few </a:t>
            </a:r>
            <a:endParaRPr lang="en-US" altLang="ru-RU" sz="3600" b="0" i="0" u="sng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indent="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ru-RU" sz="3600" b="0" i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    bottles of water.</a:t>
            </a:r>
            <a:endParaRPr lang="en-US" altLang="ru-RU" sz="3600" b="0" i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indent="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ru-RU" sz="3600" b="0" i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571500" indent="-5715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ru-RU" sz="3600" b="0" i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There isn't much money. There is </a:t>
            </a:r>
            <a:r>
              <a:rPr lang="en-US" altLang="ru-RU" sz="3600" b="0" i="0" u="sng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a little</a:t>
            </a:r>
            <a:r>
              <a:rPr lang="en-US" altLang="ru-RU" sz="3600" b="0" i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money.</a:t>
            </a:r>
            <a:endParaRPr lang="en-US" altLang="ru-RU" sz="3600" b="0" i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0" indent="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None/>
            </a:pPr>
            <a:endParaRPr lang="en-US" altLang="ru-RU" sz="3600" b="0" i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2" descr="i (1)"/>
          <p:cNvPicPr>
            <a:picLocks noChangeAspect="1"/>
          </p:cNvPicPr>
          <p:nvPr/>
        </p:nvPicPr>
        <p:blipFill>
          <a:blip r:embed="rId1"/>
          <a:srcRect l="11500" t="7083" r="1781" b="16042"/>
          <a:stretch>
            <a:fillRect/>
          </a:stretch>
        </p:blipFill>
        <p:spPr>
          <a:xfrm>
            <a:off x="2401570" y="677545"/>
            <a:ext cx="7514590" cy="510032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Текстовое поле 3"/>
          <p:cNvSpPr txBox="1"/>
          <p:nvPr/>
        </p:nvSpPr>
        <p:spPr>
          <a:xfrm>
            <a:off x="610235" y="701675"/>
            <a:ext cx="10349230" cy="5974715"/>
          </a:xfrm>
          <a:prstGeom prst="rect">
            <a:avLst/>
          </a:prstGeom>
        </p:spPr>
        <p:txBody>
          <a:bodyPr wrap="square">
            <a:noAutofit/>
          </a:bodyPr>
          <a:p>
            <a:pPr marL="914400" lvl="1" indent="-4572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sz="3200" b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 A: </a:t>
            </a:r>
            <a:r>
              <a:rPr sz="3200" b="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How many</a:t>
            </a:r>
            <a:r>
              <a:rPr lang="en-US" sz="3200" b="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</a:t>
            </a:r>
            <a:r>
              <a:rPr sz="3200" b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carrots are there?</a:t>
            </a:r>
            <a:endParaRPr sz="3200" b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indent="0">
              <a:lnSpc>
                <a:spcPts val="255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sz="3200" b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         </a:t>
            </a:r>
            <a:r>
              <a:rPr sz="3200" b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B: I don't know, but I think there aren't </a:t>
            </a:r>
            <a:r>
              <a:rPr sz="3200" b="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many</a:t>
            </a:r>
            <a:r>
              <a:rPr lang="en-US" sz="3200" b="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.</a:t>
            </a:r>
            <a:endParaRPr lang="en-US" sz="3200" b="0">
              <a:solidFill>
                <a:srgbClr val="14A420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indent="0">
              <a:lnSpc>
                <a:spcPts val="255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sz="3200" b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457200" indent="-4572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3200" b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    </a:t>
            </a:r>
            <a:r>
              <a:rPr sz="3200" b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I want to have </a:t>
            </a:r>
            <a:r>
              <a:rPr sz="3200" b="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a lot of</a:t>
            </a:r>
            <a:r>
              <a:rPr lang="en-US" sz="3200" b="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</a:t>
            </a:r>
            <a:r>
              <a:rPr sz="3200" b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money.</a:t>
            </a:r>
            <a:endParaRPr sz="3200" b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457200" indent="-4572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sz="3200" b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457200" indent="-4572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3200" b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    </a:t>
            </a:r>
            <a:r>
              <a:rPr sz="3200" b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Do you have </a:t>
            </a:r>
            <a:r>
              <a:rPr sz="3200" b="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much</a:t>
            </a:r>
            <a:r>
              <a:rPr lang="en-US" sz="3200" b="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</a:t>
            </a:r>
            <a:r>
              <a:rPr sz="3200" b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information on this topic?</a:t>
            </a:r>
            <a:endParaRPr sz="3200" b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457200" indent="-4572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3200" b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    </a:t>
            </a:r>
            <a:r>
              <a:rPr sz="3200" b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We don't have </a:t>
            </a:r>
            <a:r>
              <a:rPr sz="3200" b="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much</a:t>
            </a:r>
            <a:r>
              <a:rPr lang="en-US" sz="3200" b="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 </a:t>
            </a:r>
            <a:r>
              <a:rPr sz="3200" b="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</a:rPr>
              <a:t>time. Let's hurry up!</a:t>
            </a:r>
            <a:endParaRPr sz="3200" b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457200" indent="-4572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sz="3200" b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457200" indent="-4572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320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  <a:sym typeface="+mn-ea"/>
              </a:rPr>
              <a:t>     </a:t>
            </a:r>
            <a:r>
              <a:rPr sz="320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  <a:sym typeface="+mn-ea"/>
              </a:rPr>
              <a:t>A: </a:t>
            </a:r>
            <a:r>
              <a:rPr sz="320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  <a:sym typeface="+mn-ea"/>
              </a:rPr>
              <a:t>How much</a:t>
            </a:r>
            <a:r>
              <a:rPr lang="en-US" sz="320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  <a:sym typeface="+mn-ea"/>
              </a:rPr>
              <a:t> </a:t>
            </a:r>
            <a:r>
              <a:rPr sz="320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  <a:sym typeface="+mn-ea"/>
              </a:rPr>
              <a:t>homework does your teacher give you?</a:t>
            </a:r>
            <a:endParaRPr sz="3200" b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indent="0">
              <a:lnSpc>
                <a:spcPts val="255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sz="320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  <a:sym typeface="+mn-ea"/>
              </a:rPr>
              <a:t>          </a:t>
            </a:r>
            <a:r>
              <a:rPr sz="320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  <a:sym typeface="+mn-ea"/>
              </a:rPr>
              <a:t>B: Oh, he gives </a:t>
            </a:r>
            <a:r>
              <a:rPr sz="320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  <a:sym typeface="+mn-ea"/>
              </a:rPr>
              <a:t>a lot of</a:t>
            </a:r>
            <a:r>
              <a:rPr lang="en-US" sz="320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  <a:sym typeface="+mn-ea"/>
              </a:rPr>
              <a:t> </a:t>
            </a:r>
            <a:r>
              <a:rPr sz="320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  <a:sym typeface="+mn-ea"/>
              </a:rPr>
              <a:t>homework every day!</a:t>
            </a:r>
            <a:endParaRPr sz="320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  <a:sym typeface="+mn-ea"/>
            </a:endParaRPr>
          </a:p>
          <a:p>
            <a:pPr marL="457200" indent="-457200">
              <a:lnSpc>
                <a:spcPts val="255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sz="3200" b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457200" indent="-45720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320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  <a:sym typeface="+mn-ea"/>
              </a:rPr>
              <a:t>     </a:t>
            </a:r>
            <a:r>
              <a:rPr sz="320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  <a:sym typeface="+mn-ea"/>
              </a:rPr>
              <a:t>Are there </a:t>
            </a:r>
            <a:r>
              <a:rPr sz="320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  <a:sym typeface="+mn-ea"/>
              </a:rPr>
              <a:t>many</a:t>
            </a:r>
            <a:r>
              <a:rPr lang="en-US" sz="3200">
                <a:solidFill>
                  <a:srgbClr val="14A420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  <a:sym typeface="+mn-ea"/>
              </a:rPr>
              <a:t> </a:t>
            </a:r>
            <a:r>
              <a:rPr sz="3200">
                <a:solidFill>
                  <a:srgbClr val="04121B"/>
                </a:solidFill>
                <a:latin typeface="Times New Roman" panose="02020603050405020304" charset="0"/>
                <a:ea typeface="StratosSkyeng"/>
                <a:cs typeface="Times New Roman" panose="02020603050405020304" charset="0"/>
                <a:sym typeface="+mn-ea"/>
              </a:rPr>
              <a:t>people in your class?</a:t>
            </a:r>
            <a:endParaRPr sz="3200" b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  <a:p>
            <a:pPr marL="0" indent="0">
              <a:lnSpc>
                <a:spcPts val="2550"/>
              </a:lnSpc>
              <a:spcBef>
                <a:spcPts val="900"/>
              </a:spcBef>
              <a:spcAft>
                <a:spcPct val="0"/>
              </a:spcAft>
              <a:buAutoNum type="arabicPeriod"/>
            </a:pPr>
            <a:endParaRPr sz="3200" b="0">
              <a:solidFill>
                <a:srgbClr val="04121B"/>
              </a:solidFill>
              <a:latin typeface="Times New Roman" panose="02020603050405020304" charset="0"/>
              <a:ea typeface="StratosSkyeng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524000" y="2602230"/>
            <a:ext cx="9144000" cy="2777490"/>
          </a:xfrm>
        </p:spPr>
        <p:txBody>
          <a:bodyPr/>
          <a:p>
            <a:r>
              <a:rPr lang="en-US" altLang="ru-RU" sz="8800">
                <a:solidFill>
                  <a:schemeClr val="accent6">
                    <a:lumMod val="7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Thank you for your attention!!!</a:t>
            </a:r>
            <a:endParaRPr lang="en-US" altLang="ru-RU" sz="8800">
              <a:solidFill>
                <a:schemeClr val="accent6">
                  <a:lumMod val="75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TABLE_ENDDRAG_ORIGIN_RECT" val="866*372"/>
  <p:tag name="TABLE_ENDDRAG_RECT" val="66*69*866*37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1131</Words>
  <Application>WPS Presentation</Application>
  <PresentationFormat>Широкоэкранный</PresentationFormat>
  <Paragraphs>62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9" baseType="lpstr">
      <vt:lpstr>Arial</vt:lpstr>
      <vt:lpstr>SimSun</vt:lpstr>
      <vt:lpstr>Wingdings</vt:lpstr>
      <vt:lpstr>Times New Roman</vt:lpstr>
      <vt:lpstr>StratosSkyeng</vt:lpstr>
      <vt:lpstr>Segoe Print</vt:lpstr>
      <vt:lpstr>Calibri Light</vt:lpstr>
      <vt:lpstr>Microsoft YaHei</vt:lpstr>
      <vt:lpstr>Arial Unicode MS</vt:lpstr>
      <vt:lpstr>Calibri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 you for your attention!!!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Саргис Гюлбандян</dc:creator>
  <cp:lastModifiedBy>22820</cp:lastModifiedBy>
  <cp:revision>7</cp:revision>
  <dcterms:created xsi:type="dcterms:W3CDTF">2025-07-23T00:59:00Z</dcterms:created>
  <dcterms:modified xsi:type="dcterms:W3CDTF">2026-01-23T15:08:35Z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0A8C3C6B698C433CA5962937799219A0_13</vt:lpwstr>
  </property>
  <property fmtid="{D5CDD505-2E9C-101B-9397-08002B2CF9AE}" pid="3" name="KSOProductBuildVer">
    <vt:lpwstr>1049-12.2.0.23196</vt:lpwstr>
  </property>
</Properties>
</file>