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60" r:id="rId2"/>
    <p:sldId id="302" r:id="rId3"/>
    <p:sldId id="261" r:id="rId4"/>
    <p:sldId id="262" r:id="rId5"/>
    <p:sldId id="263" r:id="rId6"/>
    <p:sldId id="264" r:id="rId7"/>
    <p:sldId id="266" r:id="rId8"/>
    <p:sldId id="273" r:id="rId9"/>
    <p:sldId id="274" r:id="rId10"/>
    <p:sldId id="275" r:id="rId11"/>
    <p:sldId id="277" r:id="rId12"/>
    <p:sldId id="276" r:id="rId13"/>
    <p:sldId id="278" r:id="rId14"/>
    <p:sldId id="280" r:id="rId15"/>
    <p:sldId id="282" r:id="rId16"/>
    <p:sldId id="284" r:id="rId17"/>
    <p:sldId id="272" r:id="rId18"/>
    <p:sldId id="259" r:id="rId19"/>
    <p:sldId id="292" r:id="rId20"/>
    <p:sldId id="293" r:id="rId21"/>
    <p:sldId id="301" r:id="rId22"/>
    <p:sldId id="294" r:id="rId23"/>
    <p:sldId id="295" r:id="rId24"/>
    <p:sldId id="296" r:id="rId25"/>
    <p:sldId id="297" r:id="rId26"/>
    <p:sldId id="299" r:id="rId27"/>
    <p:sldId id="300" r:id="rId28"/>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4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3" d="100"/>
          <a:sy n="103" d="100"/>
        </p:scale>
        <p:origin x="-204"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3.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7D88460-629B-47E3-B6B1-605E3A8125C6}" type="datetimeFigureOut">
              <a:rPr lang="ru-RU" smtClean="0"/>
              <a:pPr/>
              <a:t>01.12.2020</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EB9DD15-B077-4589-8258-F55FDBBDBD3E}"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FEB9DD15-B077-4589-8258-F55FDBBDBD3E}" type="slidenum">
              <a:rPr lang="ru-RU" smtClean="0"/>
              <a:pPr/>
              <a:t>27</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lvl1pPr>
              <a:defRPr/>
            </a:lvl1pPr>
          </a:lstStyle>
          <a:p>
            <a:pPr>
              <a:defRPr/>
            </a:pPr>
            <a:fld id="{905D7B51-E8A0-47F9-9AE3-EE5B5914CE77}" type="datetimeFigureOut">
              <a:rPr lang="ru-RU"/>
              <a:pPr>
                <a:defRPr/>
              </a:pPr>
              <a:t>01.12.2020</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A277F696-06A4-4894-9960-ED7A0A4A0E61}" type="slidenum">
              <a:rPr lang="ru-RU"/>
              <a:pPr>
                <a:defRPr/>
              </a:pPr>
              <a:t>‹#›</a:t>
            </a:fld>
            <a:endParaRPr lang="ru-RU"/>
          </a:p>
        </p:txBody>
      </p:sp>
    </p:spTree>
  </p:cSld>
  <p:clrMapOvr>
    <a:masterClrMapping/>
  </p:clrMapOvr>
  <p:transition spd="slow">
    <p:pull dir="l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72791CD7-C5DC-49AF-83C2-A0DFB5EDF4FF}" type="datetimeFigureOut">
              <a:rPr lang="ru-RU"/>
              <a:pPr>
                <a:defRPr/>
              </a:pPr>
              <a:t>01.12.2020</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10ED50B5-D392-4006-8A66-B77CDA060FB6}" type="slidenum">
              <a:rPr lang="ru-RU"/>
              <a:pPr>
                <a:defRPr/>
              </a:pPr>
              <a:t>‹#›</a:t>
            </a:fld>
            <a:endParaRPr lang="ru-RU"/>
          </a:p>
        </p:txBody>
      </p:sp>
    </p:spTree>
  </p:cSld>
  <p:clrMapOvr>
    <a:masterClrMapping/>
  </p:clrMapOvr>
  <p:transition spd="slow">
    <p:pull dir="l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fld id="{54987159-5F04-4322-9E71-01BEAFF22788}" type="datetimeFigureOut">
              <a:rPr lang="ru-RU"/>
              <a:pPr>
                <a:defRPr/>
              </a:pPr>
              <a:t>01.12.2020</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B23A3298-B573-488C-9DD7-CC65901B9C37}" type="slidenum">
              <a:rPr lang="ru-RU"/>
              <a:pPr>
                <a:defRPr/>
              </a:pPr>
              <a:t>‹#›</a:t>
            </a:fld>
            <a:endParaRPr lang="ru-RU"/>
          </a:p>
        </p:txBody>
      </p:sp>
    </p:spTree>
  </p:cSld>
  <p:clrMapOvr>
    <a:masterClrMapping/>
  </p:clrMapOvr>
  <p:transition spd="slow">
    <p:pull dir="l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3"/>
          <p:cNvSpPr>
            <a:spLocks noGrp="1"/>
          </p:cNvSpPr>
          <p:nvPr>
            <p:ph type="dt" sz="half" idx="10"/>
          </p:nvPr>
        </p:nvSpPr>
        <p:spPr/>
        <p:txBody>
          <a:bodyPr/>
          <a:lstStyle>
            <a:lvl1pPr>
              <a:defRPr/>
            </a:lvl1pPr>
          </a:lstStyle>
          <a:p>
            <a:pPr>
              <a:defRPr/>
            </a:pPr>
            <a:fld id="{78B21B2A-C966-4019-ABC2-7633E774BFC4}" type="datetimeFigureOut">
              <a:rPr lang="ru-RU"/>
              <a:pPr>
                <a:defRPr/>
              </a:pPr>
              <a:t>01.12.2020</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BF890DC6-20FB-40FE-B0AB-60D47141F17B}" type="slidenum">
              <a:rPr lang="ru-RU"/>
              <a:pPr>
                <a:defRPr/>
              </a:pPr>
              <a:t>‹#›</a:t>
            </a:fld>
            <a:endParaRPr lang="ru-RU"/>
          </a:p>
        </p:txBody>
      </p:sp>
    </p:spTree>
  </p:cSld>
  <p:clrMapOvr>
    <a:masterClrMapping/>
  </p:clrMapOvr>
  <p:transition spd="slow">
    <p:pull dir="l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3"/>
          <p:cNvSpPr>
            <a:spLocks noGrp="1"/>
          </p:cNvSpPr>
          <p:nvPr>
            <p:ph type="dt" sz="half" idx="10"/>
          </p:nvPr>
        </p:nvSpPr>
        <p:spPr/>
        <p:txBody>
          <a:bodyPr/>
          <a:lstStyle>
            <a:lvl1pPr>
              <a:defRPr/>
            </a:lvl1pPr>
          </a:lstStyle>
          <a:p>
            <a:pPr>
              <a:defRPr/>
            </a:pPr>
            <a:fld id="{D01FB7A6-E39E-4A9B-858F-D21FC9A7D2E5}" type="datetimeFigureOut">
              <a:rPr lang="ru-RU"/>
              <a:pPr>
                <a:defRPr/>
              </a:pPr>
              <a:t>01.12.2020</a:t>
            </a:fld>
            <a:endParaRPr lang="ru-RU"/>
          </a:p>
        </p:txBody>
      </p:sp>
      <p:sp>
        <p:nvSpPr>
          <p:cNvPr id="8" name="Нижний колонтитул 4"/>
          <p:cNvSpPr>
            <a:spLocks noGrp="1"/>
          </p:cNvSpPr>
          <p:nvPr>
            <p:ph type="ftr" sz="quarter" idx="11"/>
          </p:nvPr>
        </p:nvSpPr>
        <p:spPr/>
        <p:txBody>
          <a:bodyPr/>
          <a:lstStyle>
            <a:lvl1pPr>
              <a:defRPr/>
            </a:lvl1pPr>
          </a:lstStyle>
          <a:p>
            <a:pPr>
              <a:defRPr/>
            </a:pPr>
            <a:endParaRPr lang="ru-RU"/>
          </a:p>
        </p:txBody>
      </p:sp>
      <p:sp>
        <p:nvSpPr>
          <p:cNvPr id="9" name="Номер слайда 5"/>
          <p:cNvSpPr>
            <a:spLocks noGrp="1"/>
          </p:cNvSpPr>
          <p:nvPr>
            <p:ph type="sldNum" sz="quarter" idx="12"/>
          </p:nvPr>
        </p:nvSpPr>
        <p:spPr/>
        <p:txBody>
          <a:bodyPr/>
          <a:lstStyle>
            <a:lvl1pPr>
              <a:defRPr/>
            </a:lvl1pPr>
          </a:lstStyle>
          <a:p>
            <a:pPr>
              <a:defRPr/>
            </a:pPr>
            <a:fld id="{CEC87EAC-34E0-4B2D-961F-AC7B68686329}" type="slidenum">
              <a:rPr lang="ru-RU"/>
              <a:pPr>
                <a:defRPr/>
              </a:pPr>
              <a:t>‹#›</a:t>
            </a:fld>
            <a:endParaRPr lang="ru-RU"/>
          </a:p>
        </p:txBody>
      </p:sp>
    </p:spTree>
  </p:cSld>
  <p:clrMapOvr>
    <a:masterClrMapping/>
  </p:clrMapOvr>
  <p:transition spd="slow">
    <p:pull dir="l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3"/>
          <p:cNvSpPr>
            <a:spLocks noGrp="1"/>
          </p:cNvSpPr>
          <p:nvPr>
            <p:ph type="dt" sz="half" idx="10"/>
          </p:nvPr>
        </p:nvSpPr>
        <p:spPr/>
        <p:txBody>
          <a:bodyPr/>
          <a:lstStyle>
            <a:lvl1pPr>
              <a:defRPr/>
            </a:lvl1pPr>
          </a:lstStyle>
          <a:p>
            <a:pPr>
              <a:defRPr/>
            </a:pPr>
            <a:fld id="{20B31FDA-C06B-4749-99F7-E632F9EFBBE5}" type="datetimeFigureOut">
              <a:rPr lang="ru-RU"/>
              <a:pPr>
                <a:defRPr/>
              </a:pPr>
              <a:t>01.12.2020</a:t>
            </a:fld>
            <a:endParaRPr lang="ru-RU"/>
          </a:p>
        </p:txBody>
      </p:sp>
      <p:sp>
        <p:nvSpPr>
          <p:cNvPr id="4" name="Нижний колонтитул 4"/>
          <p:cNvSpPr>
            <a:spLocks noGrp="1"/>
          </p:cNvSpPr>
          <p:nvPr>
            <p:ph type="ftr" sz="quarter" idx="11"/>
          </p:nvPr>
        </p:nvSpPr>
        <p:spPr/>
        <p:txBody>
          <a:bodyPr/>
          <a:lstStyle>
            <a:lvl1pPr>
              <a:defRPr/>
            </a:lvl1pPr>
          </a:lstStyle>
          <a:p>
            <a:pPr>
              <a:defRPr/>
            </a:pPr>
            <a:endParaRPr lang="ru-RU"/>
          </a:p>
        </p:txBody>
      </p:sp>
      <p:sp>
        <p:nvSpPr>
          <p:cNvPr id="5" name="Номер слайда 5"/>
          <p:cNvSpPr>
            <a:spLocks noGrp="1"/>
          </p:cNvSpPr>
          <p:nvPr>
            <p:ph type="sldNum" sz="quarter" idx="12"/>
          </p:nvPr>
        </p:nvSpPr>
        <p:spPr/>
        <p:txBody>
          <a:bodyPr/>
          <a:lstStyle>
            <a:lvl1pPr>
              <a:defRPr/>
            </a:lvl1pPr>
          </a:lstStyle>
          <a:p>
            <a:pPr>
              <a:defRPr/>
            </a:pPr>
            <a:fld id="{57F4AF5E-C7AB-4ADB-BA14-16472530FE62}" type="slidenum">
              <a:rPr lang="ru-RU"/>
              <a:pPr>
                <a:defRPr/>
              </a:pPr>
              <a:t>‹#›</a:t>
            </a:fld>
            <a:endParaRPr lang="ru-RU"/>
          </a:p>
        </p:txBody>
      </p:sp>
    </p:spTree>
  </p:cSld>
  <p:clrMapOvr>
    <a:masterClrMapping/>
  </p:clrMapOvr>
  <p:transition spd="slow">
    <p:pull dir="l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3"/>
          <p:cNvSpPr>
            <a:spLocks noGrp="1"/>
          </p:cNvSpPr>
          <p:nvPr>
            <p:ph type="dt" sz="half" idx="10"/>
          </p:nvPr>
        </p:nvSpPr>
        <p:spPr/>
        <p:txBody>
          <a:bodyPr/>
          <a:lstStyle>
            <a:lvl1pPr>
              <a:defRPr/>
            </a:lvl1pPr>
          </a:lstStyle>
          <a:p>
            <a:pPr>
              <a:defRPr/>
            </a:pPr>
            <a:fld id="{2978ACB8-6656-438E-A732-5909D65B70AD}" type="datetimeFigureOut">
              <a:rPr lang="ru-RU"/>
              <a:pPr>
                <a:defRPr/>
              </a:pPr>
              <a:t>01.12.2020</a:t>
            </a:fld>
            <a:endParaRPr lang="ru-RU"/>
          </a:p>
        </p:txBody>
      </p:sp>
      <p:sp>
        <p:nvSpPr>
          <p:cNvPr id="3" name="Нижний колонтитул 4"/>
          <p:cNvSpPr>
            <a:spLocks noGrp="1"/>
          </p:cNvSpPr>
          <p:nvPr>
            <p:ph type="ftr" sz="quarter" idx="11"/>
          </p:nvPr>
        </p:nvSpPr>
        <p:spPr/>
        <p:txBody>
          <a:bodyPr/>
          <a:lstStyle>
            <a:lvl1pPr>
              <a:defRPr/>
            </a:lvl1pPr>
          </a:lstStyle>
          <a:p>
            <a:pPr>
              <a:defRPr/>
            </a:pPr>
            <a:endParaRPr lang="ru-RU"/>
          </a:p>
        </p:txBody>
      </p:sp>
      <p:sp>
        <p:nvSpPr>
          <p:cNvPr id="4" name="Номер слайда 5"/>
          <p:cNvSpPr>
            <a:spLocks noGrp="1"/>
          </p:cNvSpPr>
          <p:nvPr>
            <p:ph type="sldNum" sz="quarter" idx="12"/>
          </p:nvPr>
        </p:nvSpPr>
        <p:spPr/>
        <p:txBody>
          <a:bodyPr/>
          <a:lstStyle>
            <a:lvl1pPr>
              <a:defRPr/>
            </a:lvl1pPr>
          </a:lstStyle>
          <a:p>
            <a:pPr>
              <a:defRPr/>
            </a:pPr>
            <a:fld id="{F423AC3D-248F-4C80-89AD-46753F257940}" type="slidenum">
              <a:rPr lang="ru-RU"/>
              <a:pPr>
                <a:defRPr/>
              </a:pPr>
              <a:t>‹#›</a:t>
            </a:fld>
            <a:endParaRPr lang="ru-RU"/>
          </a:p>
        </p:txBody>
      </p:sp>
    </p:spTree>
  </p:cSld>
  <p:clrMapOvr>
    <a:masterClrMapping/>
  </p:clrMapOvr>
  <p:transition spd="slow">
    <p:pull dir="l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14E916C8-830C-4D4A-8AB3-B37F167EC1A7}" type="datetimeFigureOut">
              <a:rPr lang="ru-RU"/>
              <a:pPr>
                <a:defRPr/>
              </a:pPr>
              <a:t>01.12.2020</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E031BBBA-CAE9-4B28-ABFC-4F2DF0E9C140}" type="slidenum">
              <a:rPr lang="ru-RU"/>
              <a:pPr>
                <a:defRPr/>
              </a:pPr>
              <a:t>‹#›</a:t>
            </a:fld>
            <a:endParaRPr lang="ru-RU"/>
          </a:p>
        </p:txBody>
      </p:sp>
    </p:spTree>
  </p:cSld>
  <p:clrMapOvr>
    <a:masterClrMapping/>
  </p:clrMapOvr>
  <p:transition spd="slow">
    <p:pull dir="l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8108742F-B447-4C34-BFDE-94E1FF2AD39E}" type="datetimeFigureOut">
              <a:rPr lang="ru-RU"/>
              <a:pPr>
                <a:defRPr/>
              </a:pPr>
              <a:t>01.12.2020</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05C76A11-2F24-459E-88ED-CDB28E9C7141}" type="slidenum">
              <a:rPr lang="ru-RU"/>
              <a:pPr>
                <a:defRPr/>
              </a:pPr>
              <a:t>‹#›</a:t>
            </a:fld>
            <a:endParaRPr lang="ru-RU"/>
          </a:p>
        </p:txBody>
      </p:sp>
    </p:spTree>
  </p:cSld>
  <p:clrMapOvr>
    <a:masterClrMapping/>
  </p:clrMapOvr>
  <p:transition spd="slow">
    <p:pull dir="l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38D7E29B-4613-46A4-A968-492E9EA9DC8F}" type="datetimeFigureOut">
              <a:rPr lang="ru-RU"/>
              <a:pPr>
                <a:defRPr/>
              </a:pPr>
              <a:t>01.12.2020</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8AFF0A72-CB80-4F65-8079-856FE5B3CF66}" type="slidenum">
              <a:rPr lang="ru-RU"/>
              <a:pPr>
                <a:defRPr/>
              </a:pPr>
              <a:t>‹#›</a:t>
            </a:fld>
            <a:endParaRPr lang="ru-RU"/>
          </a:p>
        </p:txBody>
      </p:sp>
    </p:spTree>
  </p:cSld>
  <p:clrMapOvr>
    <a:masterClrMapping/>
  </p:clrMapOvr>
  <p:transition spd="slow">
    <p:pull dir="l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043B5D11-6F33-43E8-BE21-DD122B8C8885}" type="datetimeFigureOut">
              <a:rPr lang="ru-RU"/>
              <a:pPr>
                <a:defRPr/>
              </a:pPr>
              <a:t>01.12.2020</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C3A9206A-760F-46F2-B416-7F468B56B977}" type="slidenum">
              <a:rPr lang="ru-RU"/>
              <a:pPr>
                <a:defRPr/>
              </a:pPr>
              <a:t>‹#›</a:t>
            </a:fld>
            <a:endParaRPr lang="ru-RU"/>
          </a:p>
        </p:txBody>
      </p:sp>
    </p:spTree>
  </p:cSld>
  <p:clrMapOvr>
    <a:masterClrMapping/>
  </p:clrMapOvr>
  <p:transition spd="slow">
    <p:pull dir="l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Заголовок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1027" name="Текст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CBD1E483-8A4C-46E9-8728-476F32DF902C}" type="datetimeFigureOut">
              <a:rPr lang="ru-RU"/>
              <a:pPr>
                <a:defRPr/>
              </a:pPr>
              <a:t>01.12.2020</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6BF451FA-E438-4B97-8AB9-933FA947E236}"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ransition spd="slow">
    <p:pull dir="ld"/>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1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 Id="rId5" Type="http://schemas.openxmlformats.org/officeDocument/2006/relationships/image" Target="../media/image17.jpeg"/><Relationship Id="rId4" Type="http://schemas.openxmlformats.org/officeDocument/2006/relationships/image" Target="../media/image16.jpeg"/></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7.xml"/><Relationship Id="rId4" Type="http://schemas.openxmlformats.org/officeDocument/2006/relationships/image" Target="../media/image28.jpeg"/></Relationships>
</file>

<file path=ppt/slides/_rels/slide25.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 Id="rId4" Type="http://schemas.openxmlformats.org/officeDocument/2006/relationships/image" Target="../media/image31.jpeg"/></Relationships>
</file>

<file path=ppt/slides/_rels/slide2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oleObject" Target="../embeddings/oleObject1.bin"/><Relationship Id="rId5" Type="http://schemas.openxmlformats.org/officeDocument/2006/relationships/image" Target="../media/image35.jpeg"/><Relationship Id="rId4" Type="http://schemas.openxmlformats.org/officeDocument/2006/relationships/image" Target="../media/image3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2499284" y="836712"/>
            <a:ext cx="6033156" cy="1446550"/>
          </a:xfrm>
          <a:prstGeom prst="rect">
            <a:avLst/>
          </a:prstGeom>
        </p:spPr>
        <p:txBody>
          <a:bodyPr wrap="square">
            <a:spAutoFit/>
          </a:bodyPr>
          <a:lstStyle/>
          <a:p>
            <a:r>
              <a:rPr lang="ru-RU" sz="4400" dirty="0" smtClean="0">
                <a:solidFill>
                  <a:srgbClr val="FF0000"/>
                </a:solidFill>
              </a:rPr>
              <a:t>«</a:t>
            </a:r>
            <a:r>
              <a:rPr lang="ru-RU" sz="4400" b="1" dirty="0" smtClean="0">
                <a:solidFill>
                  <a:srgbClr val="FF0000"/>
                </a:solidFill>
              </a:rPr>
              <a:t>Никто не забыт, ничто не забыто!..»</a:t>
            </a:r>
            <a:endParaRPr lang="ru-RU" sz="4400" b="1" dirty="0">
              <a:solidFill>
                <a:srgbClr val="FF0000"/>
              </a:solidFill>
            </a:endParaRPr>
          </a:p>
        </p:txBody>
      </p:sp>
      <p:sp>
        <p:nvSpPr>
          <p:cNvPr id="8" name="Прямоугольник 7"/>
          <p:cNvSpPr/>
          <p:nvPr/>
        </p:nvSpPr>
        <p:spPr>
          <a:xfrm>
            <a:off x="5717309" y="2996952"/>
            <a:ext cx="3103163" cy="1754326"/>
          </a:xfrm>
          <a:prstGeom prst="rect">
            <a:avLst/>
          </a:prstGeom>
        </p:spPr>
        <p:txBody>
          <a:bodyPr wrap="square">
            <a:spAutoFit/>
          </a:bodyPr>
          <a:lstStyle/>
          <a:p>
            <a:pPr algn="ctr"/>
            <a:r>
              <a:rPr lang="ru-RU" b="1" dirty="0" smtClean="0"/>
              <a:t>Подготовила </a:t>
            </a:r>
          </a:p>
          <a:p>
            <a:pPr algn="ctr"/>
            <a:r>
              <a:rPr lang="ru-RU" b="1" dirty="0" smtClean="0"/>
              <a:t>у</a:t>
            </a:r>
            <a:r>
              <a:rPr lang="ru-RU" b="1" dirty="0" smtClean="0"/>
              <a:t>читель русского языка  и литературы ГОУ ЛНР «Кировская средняя школа №2»</a:t>
            </a:r>
          </a:p>
          <a:p>
            <a:pPr algn="ctr"/>
            <a:r>
              <a:rPr lang="ru-RU" b="1" dirty="0" err="1" smtClean="0"/>
              <a:t>Дорохина</a:t>
            </a:r>
            <a:r>
              <a:rPr lang="ru-RU" b="1" dirty="0" smtClean="0"/>
              <a:t> Л.Н.</a:t>
            </a:r>
            <a:endParaRPr lang="ru-RU" b="1" dirty="0"/>
          </a:p>
        </p:txBody>
      </p:sp>
    </p:spTree>
  </p:cSld>
  <p:clrMapOvr>
    <a:masterClrMapping/>
  </p:clrMapOvr>
  <p:transition spd="slow">
    <p:pull dir="l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483768" y="476672"/>
            <a:ext cx="6192688" cy="1446550"/>
          </a:xfrm>
          <a:prstGeom prst="rect">
            <a:avLst/>
          </a:prstGeom>
        </p:spPr>
        <p:txBody>
          <a:bodyPr wrap="square">
            <a:spAutoFit/>
          </a:bodyPr>
          <a:lstStyle/>
          <a:p>
            <a:pPr algn="ctr" fontAlgn="auto">
              <a:spcBef>
                <a:spcPts val="0"/>
              </a:spcBef>
              <a:spcAft>
                <a:spcPts val="0"/>
              </a:spcAft>
              <a:defRPr/>
            </a:pPr>
            <a:r>
              <a:rPr lang="ru-RU" sz="4400" b="1" dirty="0" smtClean="0">
                <a:effectLst>
                  <a:outerShdw blurRad="38100" dist="38100" dir="2700000" algn="tl">
                    <a:srgbClr val="000000">
                      <a:alpha val="43137"/>
                    </a:srgbClr>
                  </a:outerShdw>
                </a:effectLst>
                <a:latin typeface="Arial" pitchFamily="34" charset="0"/>
                <a:cs typeface="Arial" pitchFamily="34" charset="0"/>
              </a:rPr>
              <a:t>Великая</a:t>
            </a:r>
          </a:p>
          <a:p>
            <a:pPr algn="ctr" fontAlgn="auto">
              <a:spcBef>
                <a:spcPts val="0"/>
              </a:spcBef>
              <a:spcAft>
                <a:spcPts val="0"/>
              </a:spcAft>
              <a:defRPr/>
            </a:pPr>
            <a:r>
              <a:rPr lang="ru-RU" sz="4400" b="1" dirty="0" smtClean="0">
                <a:effectLst>
                  <a:outerShdw blurRad="38100" dist="38100" dir="2700000" algn="tl">
                    <a:srgbClr val="000000">
                      <a:alpha val="43137"/>
                    </a:srgbClr>
                  </a:outerShdw>
                </a:effectLst>
                <a:latin typeface="Arial" pitchFamily="34" charset="0"/>
                <a:cs typeface="Arial" pitchFamily="34" charset="0"/>
              </a:rPr>
              <a:t>Отечественная война</a:t>
            </a:r>
            <a:endParaRPr lang="ru-RU" sz="4400" b="1" dirty="0">
              <a:effectLst>
                <a:outerShdw blurRad="38100" dist="38100" dir="2700000" algn="tl">
                  <a:srgbClr val="000000">
                    <a:alpha val="43137"/>
                  </a:srgbClr>
                </a:outerShdw>
              </a:effectLst>
              <a:latin typeface="Arial" pitchFamily="34" charset="0"/>
              <a:cs typeface="Arial" pitchFamily="34" charset="0"/>
            </a:endParaRPr>
          </a:p>
        </p:txBody>
      </p:sp>
      <p:sp>
        <p:nvSpPr>
          <p:cNvPr id="3" name="Прямоугольник 2"/>
          <p:cNvSpPr/>
          <p:nvPr/>
        </p:nvSpPr>
        <p:spPr>
          <a:xfrm>
            <a:off x="2267744" y="1916832"/>
            <a:ext cx="2592289" cy="1107996"/>
          </a:xfrm>
          <a:prstGeom prst="rect">
            <a:avLst/>
          </a:prstGeom>
        </p:spPr>
        <p:txBody>
          <a:bodyPr wrap="square">
            <a:spAutoFit/>
          </a:bodyPr>
          <a:lstStyle/>
          <a:p>
            <a:pPr fontAlgn="auto">
              <a:spcBef>
                <a:spcPts val="0"/>
              </a:spcBef>
              <a:spcAft>
                <a:spcPts val="0"/>
              </a:spcAft>
              <a:defRPr/>
            </a:pPr>
            <a:r>
              <a:rPr lang="ru-RU" sz="6600" dirty="0" smtClean="0">
                <a:solidFill>
                  <a:srgbClr val="C00000"/>
                </a:solidFill>
                <a:effectLst>
                  <a:outerShdw blurRad="38100" dist="38100" dir="2700000" algn="tl">
                    <a:srgbClr val="000000">
                      <a:alpha val="43137"/>
                    </a:srgbClr>
                  </a:outerShdw>
                </a:effectLst>
                <a:latin typeface="Arial Black" pitchFamily="34" charset="0"/>
              </a:rPr>
              <a:t>1941</a:t>
            </a:r>
            <a:endParaRPr lang="ru-RU" sz="6600" dirty="0">
              <a:solidFill>
                <a:srgbClr val="C00000"/>
              </a:solidFill>
              <a:effectLst>
                <a:outerShdw blurRad="38100" dist="38100" dir="2700000" algn="tl">
                  <a:srgbClr val="000000">
                    <a:alpha val="43137"/>
                  </a:srgbClr>
                </a:outerShdw>
              </a:effectLst>
              <a:latin typeface="Arial Black" pitchFamily="34" charset="0"/>
            </a:endParaRPr>
          </a:p>
        </p:txBody>
      </p:sp>
      <p:sp>
        <p:nvSpPr>
          <p:cNvPr id="4" name="Прямоугольник 3"/>
          <p:cNvSpPr/>
          <p:nvPr/>
        </p:nvSpPr>
        <p:spPr>
          <a:xfrm>
            <a:off x="5796136" y="3167390"/>
            <a:ext cx="2520280" cy="1107996"/>
          </a:xfrm>
          <a:prstGeom prst="rect">
            <a:avLst/>
          </a:prstGeom>
        </p:spPr>
        <p:txBody>
          <a:bodyPr wrap="square">
            <a:spAutoFit/>
          </a:bodyPr>
          <a:lstStyle/>
          <a:p>
            <a:pPr fontAlgn="auto">
              <a:spcBef>
                <a:spcPts val="0"/>
              </a:spcBef>
              <a:spcAft>
                <a:spcPts val="0"/>
              </a:spcAft>
              <a:defRPr/>
            </a:pPr>
            <a:r>
              <a:rPr lang="ru-RU" sz="6600" dirty="0" smtClean="0">
                <a:solidFill>
                  <a:srgbClr val="C00000"/>
                </a:solidFill>
                <a:effectLst>
                  <a:outerShdw blurRad="38100" dist="38100" dir="2700000" algn="tl">
                    <a:srgbClr val="000000">
                      <a:alpha val="43137"/>
                    </a:srgbClr>
                  </a:outerShdw>
                </a:effectLst>
                <a:latin typeface="Arial Black" pitchFamily="34" charset="0"/>
              </a:rPr>
              <a:t>1945</a:t>
            </a:r>
            <a:endParaRPr lang="ru-RU" sz="6600" dirty="0">
              <a:solidFill>
                <a:srgbClr val="C00000"/>
              </a:solidFill>
              <a:effectLst>
                <a:outerShdw blurRad="38100" dist="38100" dir="2700000" algn="tl">
                  <a:srgbClr val="000000">
                    <a:alpha val="43137"/>
                  </a:srgbClr>
                </a:outerShdw>
              </a:effectLst>
            </a:endParaRPr>
          </a:p>
        </p:txBody>
      </p:sp>
    </p:spTree>
  </p:cSld>
  <p:clrMapOvr>
    <a:masterClrMapping/>
  </p:clrMapOvr>
  <p:transition spd="slow">
    <p:pull dir="ld"/>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Прямоугольник 1"/>
          <p:cNvSpPr>
            <a:spLocks noChangeArrowheads="1"/>
          </p:cNvSpPr>
          <p:nvPr/>
        </p:nvSpPr>
        <p:spPr bwMode="auto">
          <a:xfrm>
            <a:off x="2123728" y="188913"/>
            <a:ext cx="6769447" cy="3693319"/>
          </a:xfrm>
          <a:prstGeom prst="rect">
            <a:avLst/>
          </a:prstGeom>
          <a:noFill/>
          <a:ln w="9525">
            <a:noFill/>
            <a:miter lim="800000"/>
            <a:headEnd/>
            <a:tailEnd/>
          </a:ln>
        </p:spPr>
        <p:txBody>
          <a:bodyPr wrap="square">
            <a:spAutoFit/>
          </a:bodyPr>
          <a:lstStyle/>
          <a:p>
            <a:pPr algn="just"/>
            <a:r>
              <a:rPr lang="ru-RU" sz="2600" b="1" dirty="0" smtClean="0"/>
              <a:t>     22 июня 1941 года </a:t>
            </a:r>
            <a:r>
              <a:rPr lang="ru-RU" sz="2600" dirty="0"/>
              <a:t>предрассветную </a:t>
            </a:r>
            <a:r>
              <a:rPr lang="ru-RU" sz="2600" dirty="0" smtClean="0"/>
              <a:t>тишину </a:t>
            </a:r>
            <a:r>
              <a:rPr lang="ru-RU" sz="2600" dirty="0"/>
              <a:t>внезапно разорвали взрывы ревущих снарядов. Так началась </a:t>
            </a:r>
            <a:r>
              <a:rPr lang="ru-RU" sz="2600" b="1" dirty="0" smtClean="0"/>
              <a:t>Великая Отечественная война</a:t>
            </a:r>
            <a:r>
              <a:rPr lang="ru-RU" sz="2600" dirty="0"/>
              <a:t>. Тогда еще никто не знал, что в историю человечества она войдет как самая кровопролитная. Никто не догадывался, что советскому народу предстоит пройти </a:t>
            </a:r>
            <a:r>
              <a:rPr lang="ru-RU" sz="2600" dirty="0" smtClean="0"/>
              <a:t>через нечеловеческие       испытания и                победить. </a:t>
            </a:r>
            <a:endParaRPr lang="ru-RU" sz="2600" dirty="0"/>
          </a:p>
        </p:txBody>
      </p:sp>
    </p:spTree>
  </p:cSld>
  <p:clrMapOvr>
    <a:masterClrMapping/>
  </p:clrMapOvr>
  <p:transition spd="slow">
    <p:pull dir="l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124075" y="188913"/>
            <a:ext cx="6769100" cy="2246312"/>
          </a:xfrm>
          <a:prstGeom prst="rect">
            <a:avLst/>
          </a:prstGeom>
        </p:spPr>
        <p:txBody>
          <a:bodyPr>
            <a:spAutoFit/>
          </a:bodyPr>
          <a:lstStyle/>
          <a:p>
            <a:pPr algn="just" fontAlgn="auto">
              <a:spcBef>
                <a:spcPts val="0"/>
              </a:spcBef>
              <a:spcAft>
                <a:spcPts val="0"/>
              </a:spcAft>
              <a:defRPr/>
            </a:pPr>
            <a:r>
              <a:rPr lang="ru-RU" sz="2800" dirty="0" smtClean="0">
                <a:effectLst>
                  <a:outerShdw blurRad="38100" dist="38100" dir="2700000" algn="tl">
                    <a:srgbClr val="000000">
                      <a:alpha val="43137"/>
                    </a:srgbClr>
                  </a:outerShdw>
                </a:effectLst>
                <a:latin typeface="Arial" pitchFamily="34" charset="0"/>
                <a:cs typeface="Arial" pitchFamily="34" charset="0"/>
              </a:rPr>
              <a:t>	Фашисты </a:t>
            </a:r>
            <a:r>
              <a:rPr lang="ru-RU" sz="2800" dirty="0">
                <a:effectLst>
                  <a:outerShdw blurRad="38100" dist="38100" dir="2700000" algn="tl">
                    <a:srgbClr val="000000">
                      <a:alpha val="43137"/>
                    </a:srgbClr>
                  </a:outerShdw>
                </a:effectLst>
                <a:latin typeface="Arial" pitchFamily="34" charset="0"/>
                <a:cs typeface="Arial" pitchFamily="34" charset="0"/>
              </a:rPr>
              <a:t>напали на СССР, и началась </a:t>
            </a:r>
            <a:r>
              <a:rPr lang="ru-RU" sz="2800" b="1" dirty="0">
                <a:effectLst>
                  <a:outerShdw blurRad="38100" dist="38100" dir="2700000" algn="tl">
                    <a:srgbClr val="000000">
                      <a:alpha val="43137"/>
                    </a:srgbClr>
                  </a:outerShdw>
                </a:effectLst>
                <a:latin typeface="Arial" pitchFamily="34" charset="0"/>
                <a:cs typeface="Arial" pitchFamily="34" charset="0"/>
              </a:rPr>
              <a:t>Великая Отечественная война. </a:t>
            </a:r>
            <a:r>
              <a:rPr lang="ru-RU" sz="2800" dirty="0">
                <a:effectLst>
                  <a:outerShdw blurRad="38100" dist="38100" dir="2700000" algn="tl">
                    <a:srgbClr val="000000">
                      <a:alpha val="43137"/>
                    </a:srgbClr>
                  </a:outerShdw>
                </a:effectLst>
                <a:latin typeface="Arial" pitchFamily="34" charset="0"/>
                <a:cs typeface="Arial" pitchFamily="34" charset="0"/>
              </a:rPr>
              <a:t>Для простых советских людей она стала неожиданной.  Тысячи людей шли добровольцами в армию.</a:t>
            </a:r>
          </a:p>
        </p:txBody>
      </p:sp>
      <p:pic>
        <p:nvPicPr>
          <p:cNvPr id="4098" name="Picture 2"/>
          <p:cNvPicPr>
            <a:picLocks noChangeAspect="1" noChangeArrowheads="1"/>
          </p:cNvPicPr>
          <p:nvPr/>
        </p:nvPicPr>
        <p:blipFill>
          <a:blip r:embed="rId2" cstate="print"/>
          <a:srcRect/>
          <a:stretch>
            <a:fillRect/>
          </a:stretch>
        </p:blipFill>
        <p:spPr bwMode="auto">
          <a:xfrm>
            <a:off x="5004048" y="2420888"/>
            <a:ext cx="3816424" cy="3095675"/>
          </a:xfrm>
          <a:prstGeom prst="rect">
            <a:avLst/>
          </a:prstGeom>
          <a:noFill/>
          <a:ln w="9525">
            <a:noFill/>
            <a:miter lim="800000"/>
            <a:headEnd/>
            <a:tailEnd/>
          </a:ln>
          <a:effectLst>
            <a:outerShdw dist="139700" dir="2700000" algn="tl" rotWithShape="0">
              <a:srgbClr val="333333">
                <a:alpha val="64999"/>
              </a:srgbClr>
            </a:outerShdw>
          </a:effectLst>
        </p:spPr>
      </p:pic>
      <p:pic>
        <p:nvPicPr>
          <p:cNvPr id="4099" name="Picture 3"/>
          <p:cNvPicPr>
            <a:picLocks noChangeAspect="1" noChangeArrowheads="1"/>
          </p:cNvPicPr>
          <p:nvPr/>
        </p:nvPicPr>
        <p:blipFill>
          <a:blip r:embed="rId3" cstate="print"/>
          <a:srcRect/>
          <a:stretch>
            <a:fillRect/>
          </a:stretch>
        </p:blipFill>
        <p:spPr bwMode="auto">
          <a:xfrm>
            <a:off x="2123728" y="2420938"/>
            <a:ext cx="2880320" cy="2520230"/>
          </a:xfrm>
          <a:prstGeom prst="rect">
            <a:avLst/>
          </a:prstGeom>
          <a:noFill/>
          <a:ln w="9525">
            <a:noFill/>
            <a:miter lim="800000"/>
            <a:headEnd/>
            <a:tailEnd/>
          </a:ln>
          <a:effectLst>
            <a:outerShdw dist="139700" dir="2700000" algn="tl" rotWithShape="0">
              <a:srgbClr val="333333">
                <a:alpha val="64999"/>
              </a:srgbClr>
            </a:outerShdw>
          </a:effectLst>
        </p:spPr>
      </p:pic>
    </p:spTree>
  </p:cSld>
  <p:clrMapOvr>
    <a:masterClrMapping/>
  </p:clrMapOvr>
  <p:transition spd="slow">
    <p:pull dir="l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ÐÐ°ÑÐ°Ð»Ð°ÑÑ ÑÐ°Ð¼Ð°Ñ ÑÑÑÐ°ÑÐ½Ð°Ñ Ð² Ð¸ÑÑÐ¾ÑÐ¸Ð¸ Ð½Ð°ÑÐµÐ¹ ÑÑÑÐ°Ð½Ñ ÐÐµÐ»Ð¸ÐºÐ°Ñ ÐÑÐµÑÐµÑÑÐ²ÐµÐ½Ð½Ð°Ñ Ð²Ð¾Ð¹Ð½Ð°. Ð..."/>
          <p:cNvPicPr/>
          <p:nvPr/>
        </p:nvPicPr>
        <p:blipFill>
          <a:blip r:embed="rId2" cstate="print"/>
          <a:srcRect l="13045" t="41270" r="10702" b="4762"/>
          <a:stretch>
            <a:fillRect/>
          </a:stretch>
        </p:blipFill>
        <p:spPr bwMode="auto">
          <a:xfrm>
            <a:off x="2195736" y="332656"/>
            <a:ext cx="4176464" cy="2880320"/>
          </a:xfrm>
          <a:prstGeom prst="rect">
            <a:avLst/>
          </a:prstGeom>
          <a:noFill/>
          <a:ln w="9525">
            <a:noFill/>
            <a:miter lim="800000"/>
            <a:headEnd/>
            <a:tailEnd/>
          </a:ln>
        </p:spPr>
      </p:pic>
      <p:pic>
        <p:nvPicPr>
          <p:cNvPr id="5" name="Рисунок 4" descr="ÐÐ°ÑÑÐ¸Ð½ÐºÐ¸ Ð¿Ð¾ Ð·Ð°Ð¿ÑÐ¾ÑÑ Ð¿ÑÐµÐ·ÐµÐ½ÑÐ°ÑÐ¸Ñ Ð²ÐµÐ»Ð¸ÐºÐ°Ñ Ð¾ÑÐµÑÐµÑÑÐ²ÐµÐ½Ð½Ð°Ñ Ð²Ð¾Ð¹Ð½Ð° Ð² ÐºÐ°ÑÑÐ¸Ð½ÐºÐ°Ñ"/>
          <p:cNvPicPr/>
          <p:nvPr/>
        </p:nvPicPr>
        <p:blipFill>
          <a:blip r:embed="rId3" cstate="print"/>
          <a:srcRect l="63447" t="39356" r="4829" b="6719"/>
          <a:stretch>
            <a:fillRect/>
          </a:stretch>
        </p:blipFill>
        <p:spPr bwMode="auto">
          <a:xfrm>
            <a:off x="6372200" y="1484784"/>
            <a:ext cx="2448272" cy="4032448"/>
          </a:xfrm>
          <a:prstGeom prst="rect">
            <a:avLst/>
          </a:prstGeom>
          <a:noFill/>
          <a:ln w="9525">
            <a:noFill/>
            <a:miter lim="800000"/>
            <a:headEnd/>
            <a:tailEnd/>
          </a:ln>
        </p:spPr>
      </p:pic>
    </p:spTree>
  </p:cSld>
  <p:clrMapOvr>
    <a:masterClrMapping/>
  </p:clrMapOvr>
  <p:transition spd="slow">
    <p:pull dir="l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ÐÐ¾ÑÐ¾Ð¶ÐµÐµ Ð¸Ð·Ð¾Ð±ÑÐ°Ð¶ÐµÐ½Ð¸Ðµ"/>
          <p:cNvPicPr/>
          <p:nvPr/>
        </p:nvPicPr>
        <p:blipFill>
          <a:blip r:embed="rId2" cstate="print"/>
          <a:srcRect t="14522" r="83728"/>
          <a:stretch>
            <a:fillRect/>
          </a:stretch>
        </p:blipFill>
        <p:spPr bwMode="auto">
          <a:xfrm>
            <a:off x="0" y="0"/>
            <a:ext cx="1331640" cy="5589240"/>
          </a:xfrm>
          <a:prstGeom prst="rect">
            <a:avLst/>
          </a:prstGeom>
          <a:noFill/>
          <a:ln w="9525">
            <a:noFill/>
            <a:miter lim="800000"/>
            <a:headEnd/>
            <a:tailEnd/>
          </a:ln>
        </p:spPr>
      </p:pic>
      <p:sp>
        <p:nvSpPr>
          <p:cNvPr id="6" name="TextBox 5"/>
          <p:cNvSpPr txBox="1"/>
          <p:nvPr/>
        </p:nvSpPr>
        <p:spPr>
          <a:xfrm>
            <a:off x="2123728" y="188640"/>
            <a:ext cx="6768752" cy="4832092"/>
          </a:xfrm>
          <a:prstGeom prst="rect">
            <a:avLst/>
          </a:prstGeom>
          <a:noFill/>
        </p:spPr>
        <p:txBody>
          <a:bodyPr wrap="square" rtlCol="0">
            <a:spAutoFit/>
          </a:bodyPr>
          <a:lstStyle/>
          <a:p>
            <a:pPr algn="ctr"/>
            <a:r>
              <a:rPr lang="ru-RU" sz="2200" b="1" dirty="0" smtClean="0"/>
              <a:t>Битва за Москву</a:t>
            </a:r>
          </a:p>
          <a:p>
            <a:pPr algn="ctr"/>
            <a:r>
              <a:rPr lang="ru-RU" sz="2200" b="1" dirty="0" smtClean="0"/>
              <a:t>(30 сентября 1941 г.- 20 апреля 1942 г.)</a:t>
            </a:r>
          </a:p>
          <a:p>
            <a:pPr algn="just"/>
            <a:r>
              <a:rPr lang="ru-RU" sz="2200" dirty="0" smtClean="0"/>
              <a:t>	Битва под Москвой включает два периода: оборонительный (30 сентября – 5 декабря 1941 г.) и  наступательный (5 декабря 1941 г. – 20 апреля 1942 г.).</a:t>
            </a:r>
          </a:p>
          <a:p>
            <a:pPr algn="just"/>
            <a:r>
              <a:rPr lang="ru-RU" sz="2200" dirty="0" smtClean="0"/>
              <a:t>	К осени 1941 года врагу удалось блокировать Ленинград с суши, полностью оккупировать Украину, прорваться к Ростову-на-Дону и выйти на подступы к Москве. В жестоких оборонительных боях в Подмосковье и под Тулой немецкие войска были обескровлены и утратили свой наступательный порыв.</a:t>
            </a:r>
          </a:p>
          <a:p>
            <a:pPr algn="ctr"/>
            <a:endParaRPr lang="ru-RU" sz="2200" dirty="0"/>
          </a:p>
        </p:txBody>
      </p:sp>
    </p:spTree>
  </p:cSld>
  <p:clrMapOvr>
    <a:masterClrMapping/>
  </p:clrMapOvr>
  <p:transition spd="slow">
    <p:pull dir="l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123728" y="260648"/>
            <a:ext cx="6696744" cy="5170646"/>
          </a:xfrm>
          <a:prstGeom prst="rect">
            <a:avLst/>
          </a:prstGeom>
          <a:noFill/>
        </p:spPr>
        <p:txBody>
          <a:bodyPr wrap="square" rtlCol="0">
            <a:spAutoFit/>
          </a:bodyPr>
          <a:lstStyle/>
          <a:p>
            <a:pPr algn="ctr"/>
            <a:r>
              <a:rPr lang="ru-RU" sz="2200" b="1" dirty="0" smtClean="0"/>
              <a:t>Блокада Ленинграда</a:t>
            </a:r>
          </a:p>
          <a:p>
            <a:pPr algn="ctr"/>
            <a:r>
              <a:rPr lang="ru-RU" sz="2200" b="1" dirty="0" smtClean="0"/>
              <a:t>(8 сентября 1941 г. – 27 января 1944 г.)</a:t>
            </a:r>
          </a:p>
          <a:p>
            <a:pPr algn="just"/>
            <a:r>
              <a:rPr lang="ru-RU" sz="2200" dirty="0" smtClean="0"/>
              <a:t>	Военная блокада Ленинграда длилась  872 дня (блокадное кольцо было прорвано 18 января 1943 г.).</a:t>
            </a:r>
          </a:p>
          <a:p>
            <a:pPr algn="just"/>
            <a:r>
              <a:rPr lang="ru-RU" sz="2200" dirty="0" smtClean="0"/>
              <a:t>	 К началу блокады в городе не имелось достаточных по объему запасов продовольствия и топлива. Единственным путем сообщения с Ленинградом оставалось Ладожское озеро, пропускная способность которого не соответствовала потребностям города. В результате начавшийся массовый голод, усугубленный  суровой первой блокадной зимой, проблемами с отоплением и транспортом привел к сотням тысяч смертей среди населения.</a:t>
            </a:r>
            <a:endParaRPr lang="ru-RU" sz="2200" dirty="0"/>
          </a:p>
        </p:txBody>
      </p:sp>
      <p:pic>
        <p:nvPicPr>
          <p:cNvPr id="9" name="Рисунок 8" descr="ÐÐ¾ÑÐ¾Ð¶ÐµÐµ Ð¸Ð·Ð¾Ð±ÑÐ°Ð¶ÐµÐ½Ð¸Ðµ"/>
          <p:cNvPicPr/>
          <p:nvPr/>
        </p:nvPicPr>
        <p:blipFill>
          <a:blip r:embed="rId2" cstate="print"/>
          <a:srcRect t="14522" r="83728"/>
          <a:stretch>
            <a:fillRect/>
          </a:stretch>
        </p:blipFill>
        <p:spPr bwMode="auto">
          <a:xfrm>
            <a:off x="0" y="0"/>
            <a:ext cx="1331640" cy="5589240"/>
          </a:xfrm>
          <a:prstGeom prst="rect">
            <a:avLst/>
          </a:prstGeom>
          <a:noFill/>
          <a:ln w="9525">
            <a:noFill/>
            <a:miter lim="800000"/>
            <a:headEnd/>
            <a:tailEnd/>
          </a:ln>
        </p:spPr>
      </p:pic>
    </p:spTree>
  </p:cSld>
  <p:clrMapOvr>
    <a:masterClrMapping/>
  </p:clrMapOvr>
  <p:transition spd="slow">
    <p:pull dir="l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ÐÐ¾ÑÐ¾Ð¶ÐµÐµ Ð¸Ð·Ð¾Ð±ÑÐ°Ð¶ÐµÐ½Ð¸Ðµ"/>
          <p:cNvPicPr/>
          <p:nvPr/>
        </p:nvPicPr>
        <p:blipFill>
          <a:blip r:embed="rId2" cstate="print"/>
          <a:srcRect t="14522" r="83728"/>
          <a:stretch>
            <a:fillRect/>
          </a:stretch>
        </p:blipFill>
        <p:spPr bwMode="auto">
          <a:xfrm>
            <a:off x="0" y="0"/>
            <a:ext cx="1152128" cy="5661248"/>
          </a:xfrm>
          <a:prstGeom prst="rect">
            <a:avLst/>
          </a:prstGeom>
          <a:noFill/>
          <a:ln w="9525">
            <a:noFill/>
            <a:miter lim="800000"/>
            <a:headEnd/>
            <a:tailEnd/>
          </a:ln>
        </p:spPr>
      </p:pic>
      <p:sp>
        <p:nvSpPr>
          <p:cNvPr id="4" name="TextBox 3"/>
          <p:cNvSpPr txBox="1"/>
          <p:nvPr/>
        </p:nvSpPr>
        <p:spPr>
          <a:xfrm>
            <a:off x="2123728" y="188640"/>
            <a:ext cx="6768752" cy="4801314"/>
          </a:xfrm>
          <a:prstGeom prst="rect">
            <a:avLst/>
          </a:prstGeom>
          <a:noFill/>
        </p:spPr>
        <p:txBody>
          <a:bodyPr wrap="square" rtlCol="0">
            <a:spAutoFit/>
          </a:bodyPr>
          <a:lstStyle/>
          <a:p>
            <a:r>
              <a:rPr lang="ru-RU" sz="2200" b="1" dirty="0" smtClean="0"/>
              <a:t>	</a:t>
            </a:r>
            <a:r>
              <a:rPr lang="ru-RU" sz="2000" b="1" dirty="0" smtClean="0"/>
              <a:t>Сталинградская битва </a:t>
            </a:r>
            <a:r>
              <a:rPr lang="ru-RU" sz="2000" dirty="0" smtClean="0"/>
              <a:t>продолжалась целых 200 дней. Это были очень тяжелые дни для страны. Гитлер предполагал, что, завладев Сталинградом, он перережет одну из главных транспортных артерий нашей страны. 	Сталинградская  битва делится на два периода: с 17.07.1942 г.- 18.11.1942 г. – оборонительный; с 19.11.1942 г. – 02.02.1943 г. – наступательный.</a:t>
            </a:r>
          </a:p>
          <a:p>
            <a:r>
              <a:rPr lang="ru-RU" sz="2000" b="1" dirty="0" smtClean="0"/>
              <a:t>	Битва на Курской дуге</a:t>
            </a:r>
            <a:r>
              <a:rPr lang="ru-RU" sz="2000" dirty="0" smtClean="0"/>
              <a:t> – это одно из решающих событий в ходе Великой Отечественной войны, которое проходило с 05.07. 1943 г.- 23.08.1943 г.</a:t>
            </a:r>
          </a:p>
          <a:p>
            <a:r>
              <a:rPr lang="ru-RU" sz="2200" b="1" dirty="0" smtClean="0"/>
              <a:t>	</a:t>
            </a:r>
            <a:r>
              <a:rPr lang="ru-RU" sz="2000" b="1" dirty="0" smtClean="0"/>
              <a:t>Историки называют  эти битвы двумя наиболее значимыми победами Красной Армии против сил Вермахта, которые полностью повернули ход боевых действий</a:t>
            </a:r>
            <a:r>
              <a:rPr lang="ru-RU" sz="2200" b="1" dirty="0" smtClean="0"/>
              <a:t>.</a:t>
            </a:r>
            <a:endParaRPr lang="ru-RU" sz="2200" b="1" dirty="0"/>
          </a:p>
        </p:txBody>
      </p:sp>
    </p:spTree>
  </p:cSld>
  <p:clrMapOvr>
    <a:masterClrMapping/>
  </p:clrMapOvr>
  <p:transition spd="slow">
    <p:pull dir="ld"/>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ÐÐ¾ÑÐ¾Ð¶ÐµÐµ Ð¸Ð·Ð¾Ð±ÑÐ°Ð¶ÐµÐ½Ð¸Ðµ"/>
          <p:cNvPicPr/>
          <p:nvPr/>
        </p:nvPicPr>
        <p:blipFill>
          <a:blip r:embed="rId2" cstate="print"/>
          <a:srcRect t="14522" r="83728"/>
          <a:stretch>
            <a:fillRect/>
          </a:stretch>
        </p:blipFill>
        <p:spPr bwMode="auto">
          <a:xfrm>
            <a:off x="0" y="0"/>
            <a:ext cx="1331640" cy="5589240"/>
          </a:xfrm>
          <a:prstGeom prst="rect">
            <a:avLst/>
          </a:prstGeom>
          <a:noFill/>
          <a:ln w="9525">
            <a:noFill/>
            <a:miter lim="800000"/>
            <a:headEnd/>
            <a:tailEnd/>
          </a:ln>
        </p:spPr>
      </p:pic>
      <p:sp>
        <p:nvSpPr>
          <p:cNvPr id="4" name="TextBox 3"/>
          <p:cNvSpPr txBox="1"/>
          <p:nvPr/>
        </p:nvSpPr>
        <p:spPr>
          <a:xfrm>
            <a:off x="1619672" y="332656"/>
            <a:ext cx="7128792" cy="4154984"/>
          </a:xfrm>
          <a:prstGeom prst="rect">
            <a:avLst/>
          </a:prstGeom>
          <a:noFill/>
        </p:spPr>
        <p:txBody>
          <a:bodyPr wrap="square" rtlCol="0">
            <a:spAutoFit/>
          </a:bodyPr>
          <a:lstStyle/>
          <a:p>
            <a:pPr lvl="1" algn="just"/>
            <a:r>
              <a:rPr lang="ru-RU" sz="2200" b="1" dirty="0" smtClean="0"/>
              <a:t>	Битва за Днепр</a:t>
            </a:r>
            <a:r>
              <a:rPr lang="ru-RU" sz="2200" dirty="0" smtClean="0"/>
              <a:t> – ряд взаимосвязанных стратегических операций Великой Отечественной войны, произведенных во второй половине 1943 года на берегах Днепра. С обеих сторон  в битве приняло участие до 4 млн. человек, а ее фронт растянулся на 1400 км. В результате четырехмесячной операции Левобережная Украина была освобождена от немецких захватчиков. </a:t>
            </a:r>
          </a:p>
          <a:p>
            <a:pPr lvl="1" algn="just"/>
            <a:r>
              <a:rPr lang="ru-RU" sz="2200" b="1" dirty="0" smtClean="0"/>
              <a:t>	</a:t>
            </a:r>
            <a:r>
              <a:rPr lang="ru-RU" sz="2200" dirty="0" smtClean="0"/>
              <a:t>Сражение за Днепр стало одним из кровопролитных: число потерь с обеих сторон составило от 1,7 млн. до 2,7 млн. человек.</a:t>
            </a:r>
            <a:endParaRPr lang="ru-RU" sz="2200" dirty="0"/>
          </a:p>
        </p:txBody>
      </p:sp>
    </p:spTree>
  </p:cSld>
  <p:clrMapOvr>
    <a:masterClrMapping/>
  </p:clrMapOvr>
  <p:transition spd="slow">
    <p:pull dir="ld"/>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Ð Ð¼Ð°Ðµ 1945 Ð³Ð¾Ð´Ð° Ð¿Ð¾ÑÐ»Ðµ Ð¾Ð¶ÐµÑÑÐ¾ÑÐµÐ½Ð½ÑÑ ÑÑÐ°Ð¶ÐµÐ½Ð¸Ð¹ Ð½Ð°ÑÐ¸ Ð²Ð¾Ð¹ÑÐºÐ° Ð²Ð·ÑÐ»Ð¸ ÑÑÑÑÐ¼Ð¾Ð¼ ÑÑÐ¾Ð»Ð¸ÑÑ..."/>
          <p:cNvPicPr/>
          <p:nvPr/>
        </p:nvPicPr>
        <p:blipFill>
          <a:blip r:embed="rId2" cstate="print"/>
          <a:srcRect l="7368" t="40909" r="6316" b="3030"/>
          <a:stretch>
            <a:fillRect/>
          </a:stretch>
        </p:blipFill>
        <p:spPr bwMode="auto">
          <a:xfrm>
            <a:off x="2339752" y="1700808"/>
            <a:ext cx="6264696" cy="3240360"/>
          </a:xfrm>
          <a:prstGeom prst="rect">
            <a:avLst/>
          </a:prstGeom>
          <a:noFill/>
          <a:ln w="9525">
            <a:noFill/>
            <a:miter lim="800000"/>
            <a:headEnd/>
            <a:tailEnd/>
          </a:ln>
        </p:spPr>
      </p:pic>
      <p:sp>
        <p:nvSpPr>
          <p:cNvPr id="7" name="TextBox 6"/>
          <p:cNvSpPr txBox="1"/>
          <p:nvPr/>
        </p:nvSpPr>
        <p:spPr>
          <a:xfrm>
            <a:off x="2123728" y="188640"/>
            <a:ext cx="6768752" cy="1446550"/>
          </a:xfrm>
          <a:prstGeom prst="rect">
            <a:avLst/>
          </a:prstGeom>
          <a:noFill/>
        </p:spPr>
        <p:txBody>
          <a:bodyPr wrap="square" rtlCol="0">
            <a:spAutoFit/>
          </a:bodyPr>
          <a:lstStyle/>
          <a:p>
            <a:pPr algn="just"/>
            <a:r>
              <a:rPr lang="ru-RU" sz="2200" dirty="0" smtClean="0"/>
              <a:t>	</a:t>
            </a:r>
            <a:r>
              <a:rPr lang="ru-RU" sz="2200" b="1" dirty="0" smtClean="0"/>
              <a:t>В мае 1945 года  </a:t>
            </a:r>
            <a:r>
              <a:rPr lang="ru-RU" sz="2200" dirty="0" smtClean="0"/>
              <a:t>после ожесточенных сражений  наши войска взяли штурмом столицу фашистской Германии и водрузили флаг своего Отечества над Рейхстагом в центре Берлина.</a:t>
            </a:r>
            <a:endParaRPr lang="ru-RU" sz="2200" dirty="0"/>
          </a:p>
        </p:txBody>
      </p:sp>
    </p:spTree>
  </p:cSld>
  <p:clrMapOvr>
    <a:masterClrMapping/>
  </p:clrMapOvr>
  <p:transition spd="slow">
    <p:pull dir="ld"/>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https://volna.org/wp-content/uploads/2014/11/vielikaia_otiechiestviennaia_voina_19411945_ghgh14.png"/>
          <p:cNvPicPr/>
          <p:nvPr/>
        </p:nvPicPr>
        <p:blipFill>
          <a:blip r:embed="rId2" cstate="print"/>
          <a:srcRect l="5445" t="47329" r="3355" b="5343"/>
          <a:stretch>
            <a:fillRect/>
          </a:stretch>
        </p:blipFill>
        <p:spPr bwMode="auto">
          <a:xfrm>
            <a:off x="2195736" y="2636912"/>
            <a:ext cx="6696744" cy="2232248"/>
          </a:xfrm>
          <a:prstGeom prst="rect">
            <a:avLst/>
          </a:prstGeom>
          <a:noFill/>
          <a:ln w="9525">
            <a:noFill/>
            <a:miter lim="800000"/>
            <a:headEnd/>
            <a:tailEnd/>
          </a:ln>
        </p:spPr>
      </p:pic>
      <p:sp>
        <p:nvSpPr>
          <p:cNvPr id="3" name="TextBox 2"/>
          <p:cNvSpPr txBox="1"/>
          <p:nvPr/>
        </p:nvSpPr>
        <p:spPr>
          <a:xfrm>
            <a:off x="2123728" y="188640"/>
            <a:ext cx="6696744" cy="2462213"/>
          </a:xfrm>
          <a:prstGeom prst="rect">
            <a:avLst/>
          </a:prstGeom>
          <a:noFill/>
        </p:spPr>
        <p:txBody>
          <a:bodyPr wrap="square" rtlCol="0">
            <a:spAutoFit/>
          </a:bodyPr>
          <a:lstStyle/>
          <a:p>
            <a:pPr algn="just"/>
            <a:r>
              <a:rPr lang="ru-RU" dirty="0" smtClean="0"/>
              <a:t>	</a:t>
            </a:r>
            <a:r>
              <a:rPr lang="ru-RU" sz="2200" b="1" dirty="0" smtClean="0"/>
              <a:t>8 мая 1945 года  </a:t>
            </a:r>
            <a:r>
              <a:rPr lang="ru-RU" sz="2200" dirty="0" smtClean="0"/>
              <a:t>сдавшиеся фашистские генералы признали полное поражение Германии в войне, а </a:t>
            </a:r>
            <a:r>
              <a:rPr lang="ru-RU" sz="2200" b="1" dirty="0" smtClean="0"/>
              <a:t>9 Мая </a:t>
            </a:r>
            <a:r>
              <a:rPr lang="ru-RU" sz="2200" dirty="0" smtClean="0"/>
              <a:t>вся наша страна  с ликованием отметила День Победы. С тех пор  ежегодно         </a:t>
            </a:r>
            <a:r>
              <a:rPr lang="ru-RU" sz="2200" b="1" dirty="0" smtClean="0"/>
              <a:t>9 Мая  </a:t>
            </a:r>
            <a:r>
              <a:rPr lang="ru-RU" sz="2200" dirty="0" smtClean="0"/>
              <a:t>над столицей России и городами-героями расцвечивает небо праздничный салют в честь  великой победы над фашизмом.</a:t>
            </a:r>
            <a:endParaRPr lang="ru-RU" sz="2200" dirty="0"/>
          </a:p>
        </p:txBody>
      </p:sp>
      <p:sp>
        <p:nvSpPr>
          <p:cNvPr id="4" name="Прямоугольник 3"/>
          <p:cNvSpPr/>
          <p:nvPr/>
        </p:nvSpPr>
        <p:spPr>
          <a:xfrm>
            <a:off x="4145440" y="3244334"/>
            <a:ext cx="853119" cy="369332"/>
          </a:xfrm>
          <a:prstGeom prst="rect">
            <a:avLst/>
          </a:prstGeom>
        </p:spPr>
        <p:txBody>
          <a:bodyPr wrap="none">
            <a:spAutoFit/>
          </a:bodyPr>
          <a:lstStyle/>
          <a:p>
            <a:r>
              <a:rPr lang="ru-RU" dirty="0" smtClean="0"/>
              <a:t>9 мая </a:t>
            </a:r>
            <a:endParaRPr lang="ru-RU" dirty="0"/>
          </a:p>
        </p:txBody>
      </p:sp>
    </p:spTree>
  </p:cSld>
  <p:clrMapOvr>
    <a:masterClrMapping/>
  </p:clrMapOvr>
  <p:transition spd="slow">
    <p:pull dir="ld"/>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123728" y="188640"/>
            <a:ext cx="6696744" cy="2800767"/>
          </a:xfrm>
          <a:prstGeom prst="rect">
            <a:avLst/>
          </a:prstGeom>
          <a:noFill/>
        </p:spPr>
        <p:txBody>
          <a:bodyPr wrap="square" rtlCol="0">
            <a:spAutoFit/>
          </a:bodyPr>
          <a:lstStyle/>
          <a:p>
            <a:pPr algn="just"/>
            <a:r>
              <a:rPr lang="ru-RU" sz="2200" dirty="0" smtClean="0"/>
              <a:t>	Огонь вечной памяти горит не угасая во многих городах России. В каждом городе и селе России стоят памятники погибшим. В День Победы </a:t>
            </a:r>
            <a:r>
              <a:rPr lang="ru-RU" sz="2200" b="1" dirty="0" smtClean="0"/>
              <a:t>9 Мая </a:t>
            </a:r>
            <a:r>
              <a:rPr lang="ru-RU" sz="2200" dirty="0" smtClean="0"/>
              <a:t>мы вспоминаем с благодарностью всех павших и выстоявших в Великой Отечественной войне. Минутой молчания мы чтим всех, кто отстоял независимость нашего Отечества.</a:t>
            </a:r>
            <a:endParaRPr lang="ru-RU" sz="2200" dirty="0"/>
          </a:p>
        </p:txBody>
      </p:sp>
      <p:pic>
        <p:nvPicPr>
          <p:cNvPr id="3" name="Рисунок 2" descr="https://volna.org/wp-content/uploads/2014/11/vielikaia_otiechiestviennaia_voina_19411945_ghgh17.png"/>
          <p:cNvPicPr/>
          <p:nvPr/>
        </p:nvPicPr>
        <p:blipFill>
          <a:blip r:embed="rId2" cstate="print"/>
          <a:srcRect l="6074" t="50000" r="3762" b="2914"/>
          <a:stretch>
            <a:fillRect/>
          </a:stretch>
        </p:blipFill>
        <p:spPr bwMode="auto">
          <a:xfrm>
            <a:off x="2123728" y="2996952"/>
            <a:ext cx="6696744" cy="2376264"/>
          </a:xfrm>
          <a:prstGeom prst="rect">
            <a:avLst/>
          </a:prstGeom>
          <a:noFill/>
          <a:ln w="9525">
            <a:noFill/>
            <a:miter lim="800000"/>
            <a:headEnd/>
            <a:tailEnd/>
          </a:ln>
        </p:spPr>
      </p:pic>
    </p:spTree>
  </p:cSld>
  <p:clrMapOvr>
    <a:masterClrMapping/>
  </p:clrMapOvr>
  <p:transition spd="slow">
    <p:pull dir="ld"/>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2123728" y="164704"/>
            <a:ext cx="6264696" cy="532453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tab pos="1381125" algn="l"/>
              </a:tabLst>
            </a:pPr>
            <a:r>
              <a:rPr kumimoji="0" lang="ru-RU" sz="3600" b="0" i="0" u="none" strike="noStrike" cap="none" normalizeH="0" baseline="0" dirty="0" smtClean="0">
                <a:ln>
                  <a:noFill/>
                </a:ln>
                <a:solidFill>
                  <a:schemeClr val="tx1"/>
                </a:solidFill>
                <a:effectLst/>
                <a:latin typeface="Arial Black" pitchFamily="34" charset="0"/>
                <a:ea typeface="Calibri" pitchFamily="34" charset="0"/>
                <a:cs typeface="Arial" pitchFamily="34" charset="0"/>
              </a:rPr>
              <a:t>Помните!</a:t>
            </a:r>
            <a:endParaRPr kumimoji="0" lang="ru-RU" sz="3600" b="0" i="0" u="none" strike="noStrike" cap="none" normalizeH="0" baseline="0" dirty="0" smtClean="0">
              <a:ln>
                <a:noFill/>
              </a:ln>
              <a:solidFill>
                <a:schemeClr val="tx1"/>
              </a:solidFill>
              <a:effectLst/>
              <a:latin typeface="Arial Black"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tab pos="1381125" algn="l"/>
              </a:tabLst>
            </a:pPr>
            <a:r>
              <a:rPr kumimoji="0" lang="ru-RU" sz="3600" b="0" i="0" u="none" strike="noStrike" cap="none" normalizeH="0" baseline="0" dirty="0" smtClean="0">
                <a:ln>
                  <a:noFill/>
                </a:ln>
                <a:solidFill>
                  <a:schemeClr val="tx1"/>
                </a:solidFill>
                <a:effectLst/>
                <a:latin typeface="Arial Black" pitchFamily="34" charset="0"/>
                <a:ea typeface="Calibri" pitchFamily="34" charset="0"/>
                <a:cs typeface="Arial" pitchFamily="34" charset="0"/>
              </a:rPr>
              <a:t> Через века, через</a:t>
            </a:r>
            <a:r>
              <a:rPr kumimoji="0" lang="ru-RU" sz="3600" b="0" i="0" u="none" strike="noStrike" cap="none" normalizeH="0" dirty="0" smtClean="0">
                <a:ln>
                  <a:noFill/>
                </a:ln>
                <a:solidFill>
                  <a:schemeClr val="tx1"/>
                </a:solidFill>
                <a:effectLst/>
                <a:latin typeface="Arial Black" pitchFamily="34" charset="0"/>
                <a:ea typeface="Calibri" pitchFamily="34" charset="0"/>
                <a:cs typeface="Arial" pitchFamily="34" charset="0"/>
              </a:rPr>
              <a:t> </a:t>
            </a:r>
            <a:r>
              <a:rPr kumimoji="0" lang="ru-RU" sz="3600" b="0" i="0" u="none" strike="noStrike" cap="none" normalizeH="0" baseline="0" dirty="0" smtClean="0">
                <a:ln>
                  <a:noFill/>
                </a:ln>
                <a:solidFill>
                  <a:schemeClr val="tx1"/>
                </a:solidFill>
                <a:effectLst/>
                <a:latin typeface="Arial Black" pitchFamily="34" charset="0"/>
                <a:ea typeface="Calibri" pitchFamily="34" charset="0"/>
                <a:cs typeface="Arial" pitchFamily="34" charset="0"/>
              </a:rPr>
              <a:t>года, - </a:t>
            </a:r>
            <a:endParaRPr kumimoji="0" lang="ru-RU" sz="3600" b="0" i="0" u="none" strike="noStrike" cap="none" normalizeH="0" baseline="0" dirty="0" smtClean="0">
              <a:ln>
                <a:noFill/>
              </a:ln>
              <a:solidFill>
                <a:schemeClr val="tx1"/>
              </a:solidFill>
              <a:effectLst/>
              <a:latin typeface="Arial Black"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tab pos="1381125" algn="l"/>
              </a:tabLst>
            </a:pPr>
            <a:r>
              <a:rPr kumimoji="0" lang="ru-RU" sz="3600" b="0" i="0" u="none" strike="noStrike" cap="none" normalizeH="0" baseline="0" dirty="0" smtClean="0">
                <a:ln>
                  <a:noFill/>
                </a:ln>
                <a:solidFill>
                  <a:schemeClr val="tx1"/>
                </a:solidFill>
                <a:effectLst/>
                <a:latin typeface="Arial Black" pitchFamily="34" charset="0"/>
                <a:ea typeface="Calibri" pitchFamily="34" charset="0"/>
                <a:cs typeface="Arial" pitchFamily="34" charset="0"/>
              </a:rPr>
              <a:t>   Помните!</a:t>
            </a:r>
            <a:endParaRPr kumimoji="0" lang="ru-RU" sz="3600" b="0" i="0" u="none" strike="noStrike" cap="none" normalizeH="0" baseline="0" dirty="0" smtClean="0">
              <a:ln>
                <a:noFill/>
              </a:ln>
              <a:solidFill>
                <a:schemeClr val="tx1"/>
              </a:solidFill>
              <a:effectLst/>
              <a:latin typeface="Arial Black"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tab pos="1381125" algn="l"/>
              </a:tabLst>
            </a:pPr>
            <a:r>
              <a:rPr kumimoji="0" lang="ru-RU" sz="3600" b="0" i="0" u="none" strike="noStrike" cap="none" normalizeH="0" baseline="0" dirty="0" smtClean="0">
                <a:ln>
                  <a:noFill/>
                </a:ln>
                <a:solidFill>
                  <a:schemeClr val="tx1"/>
                </a:solidFill>
                <a:effectLst/>
                <a:latin typeface="Arial Black" pitchFamily="34" charset="0"/>
                <a:ea typeface="Calibri" pitchFamily="34" charset="0"/>
                <a:cs typeface="Arial" pitchFamily="34" charset="0"/>
              </a:rPr>
              <a:t>   О тех, кто уже не придёт никогда...</a:t>
            </a:r>
            <a:endParaRPr kumimoji="0" lang="ru-RU" sz="3600" b="0" i="0" u="none" strike="noStrike" cap="none" normalizeH="0" baseline="0" dirty="0" smtClean="0">
              <a:ln>
                <a:noFill/>
              </a:ln>
              <a:solidFill>
                <a:schemeClr val="tx1"/>
              </a:solidFill>
              <a:effectLst/>
              <a:latin typeface="Arial Black"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tab pos="1381125" algn="l"/>
              </a:tabLst>
            </a:pPr>
            <a:r>
              <a:rPr kumimoji="0" lang="ru-RU" sz="3600" b="0" i="0" u="none" strike="noStrike" cap="none" normalizeH="0" baseline="0" dirty="0" smtClean="0">
                <a:ln>
                  <a:noFill/>
                </a:ln>
                <a:solidFill>
                  <a:schemeClr val="tx1"/>
                </a:solidFill>
                <a:effectLst/>
                <a:latin typeface="Arial Black" pitchFamily="34" charset="0"/>
                <a:ea typeface="Calibri" pitchFamily="34" charset="0"/>
                <a:cs typeface="Arial" pitchFamily="34" charset="0"/>
              </a:rPr>
              <a:t>   Помните!</a:t>
            </a:r>
            <a:endParaRPr kumimoji="0" lang="ru-RU" sz="3600" b="0" i="0" u="none" strike="noStrike" cap="none" normalizeH="0" baseline="0" dirty="0" smtClean="0">
              <a:ln>
                <a:noFill/>
              </a:ln>
              <a:solidFill>
                <a:schemeClr val="tx1"/>
              </a:solidFill>
              <a:effectLst/>
              <a:latin typeface="Arial Black"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tab pos="1381125" algn="l"/>
              </a:tabLst>
            </a:pPr>
            <a:r>
              <a:rPr kumimoji="0" lang="ru-RU" sz="3600" b="0" i="0" u="none" strike="noStrike" cap="none" normalizeH="0" baseline="0" dirty="0" smtClean="0">
                <a:ln>
                  <a:noFill/>
                </a:ln>
                <a:solidFill>
                  <a:schemeClr val="tx1"/>
                </a:solidFill>
                <a:effectLst/>
                <a:latin typeface="Arial Black" pitchFamily="34" charset="0"/>
                <a:ea typeface="Calibri" pitchFamily="34" charset="0"/>
                <a:cs typeface="Arial" pitchFamily="34" charset="0"/>
              </a:rPr>
              <a:t>   Какой ценой завоёвано счастье...</a:t>
            </a:r>
            <a:endParaRPr kumimoji="0" lang="ru-RU" sz="3600" b="0" i="0" u="none" strike="noStrike" cap="none" normalizeH="0" baseline="0" dirty="0" smtClean="0">
              <a:ln>
                <a:noFill/>
              </a:ln>
              <a:solidFill>
                <a:schemeClr val="tx1"/>
              </a:solidFill>
              <a:effectLst/>
              <a:latin typeface="Arial Black"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1381125" algn="l"/>
              </a:tabLst>
            </a:pPr>
            <a:r>
              <a:rPr kumimoji="0" lang="ru-RU"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spd="slow">
    <p:pull dir="ld"/>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3" name="Picture 1" descr="Женщины отдавали для фронта самое дорогое - своих детей. "/>
          <p:cNvPicPr>
            <a:picLocks noChangeAspect="1" noChangeArrowheads="1"/>
          </p:cNvPicPr>
          <p:nvPr/>
        </p:nvPicPr>
        <p:blipFill>
          <a:blip r:embed="rId2" cstate="print"/>
          <a:srcRect/>
          <a:stretch>
            <a:fillRect/>
          </a:stretch>
        </p:blipFill>
        <p:spPr bwMode="auto">
          <a:xfrm>
            <a:off x="1787690" y="161509"/>
            <a:ext cx="7032782" cy="5274587"/>
          </a:xfrm>
          <a:prstGeom prst="rect">
            <a:avLst/>
          </a:prstGeom>
          <a:noFill/>
        </p:spPr>
      </p:pic>
      <p:sp>
        <p:nvSpPr>
          <p:cNvPr id="28674"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chemeClr val="tx1"/>
                </a:solidFill>
                <a:effectLst/>
                <a:latin typeface="Arial" pitchFamily="34" charset="0"/>
                <a:cs typeface="Arial" pitchFamily="34" charset="0"/>
              </a:rPr>
              <a:t/>
            </a:r>
            <a:br>
              <a:rPr kumimoji="0" lang="ru-RU" sz="1800" b="0" i="0" u="none" strike="noStrike" cap="none" normalizeH="0" baseline="0" smtClean="0">
                <a:ln>
                  <a:noFill/>
                </a:ln>
                <a:solidFill>
                  <a:schemeClr val="tx1"/>
                </a:solidFill>
                <a:effectLst/>
                <a:latin typeface="Arial" pitchFamily="34" charset="0"/>
                <a:cs typeface="Arial" pitchFamily="34" charset="0"/>
              </a:rPr>
            </a:b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Tree>
  </p:cSld>
  <p:clrMapOvr>
    <a:masterClrMapping/>
  </p:clrMapOvr>
  <p:transition spd="slow">
    <p:pull dir="ld"/>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0" name="Rectangle 20"/>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chemeClr val="tx1"/>
                </a:solidFill>
                <a:effectLst/>
                <a:latin typeface="Arial" pitchFamily="34" charset="0"/>
                <a:cs typeface="Arial" pitchFamily="34" charset="0"/>
              </a:rPr>
              <a:t/>
            </a:r>
            <a:br>
              <a:rPr kumimoji="0" lang="ru-RU" sz="1800" b="0" i="0" u="none" strike="noStrike" cap="none" normalizeH="0" baseline="0" smtClean="0">
                <a:ln>
                  <a:noFill/>
                </a:ln>
                <a:solidFill>
                  <a:schemeClr val="tx1"/>
                </a:solidFill>
                <a:effectLst/>
                <a:latin typeface="Arial" pitchFamily="34" charset="0"/>
                <a:cs typeface="Arial" pitchFamily="34" charset="0"/>
              </a:rPr>
            </a:b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pic>
        <p:nvPicPr>
          <p:cNvPr id="30744" name="Picture 24" descr="https://ds04.infourok.ru/uploads/ex/0d02/0009e489-555217d7/640/img38.jpg"/>
          <p:cNvPicPr>
            <a:picLocks noChangeAspect="1" noChangeArrowheads="1"/>
          </p:cNvPicPr>
          <p:nvPr/>
        </p:nvPicPr>
        <p:blipFill>
          <a:blip r:embed="rId2" cstate="print"/>
          <a:srcRect/>
          <a:stretch>
            <a:fillRect/>
          </a:stretch>
        </p:blipFill>
        <p:spPr bwMode="auto">
          <a:xfrm>
            <a:off x="0" y="0"/>
            <a:ext cx="4116966" cy="3645024"/>
          </a:xfrm>
          <a:prstGeom prst="rect">
            <a:avLst/>
          </a:prstGeom>
          <a:noFill/>
        </p:spPr>
      </p:pic>
      <p:pic>
        <p:nvPicPr>
          <p:cNvPr id="30745" name="Picture 25" descr="https://ds04.infourok.ru/uploads/ex/0d02/0009e489-555217d7/640/img39.jpg"/>
          <p:cNvPicPr>
            <a:picLocks noChangeAspect="1" noChangeArrowheads="1"/>
          </p:cNvPicPr>
          <p:nvPr/>
        </p:nvPicPr>
        <p:blipFill>
          <a:blip r:embed="rId3" cstate="print"/>
          <a:srcRect/>
          <a:stretch>
            <a:fillRect/>
          </a:stretch>
        </p:blipFill>
        <p:spPr bwMode="auto">
          <a:xfrm>
            <a:off x="0" y="3140968"/>
            <a:ext cx="4139952" cy="3717032"/>
          </a:xfrm>
          <a:prstGeom prst="rect">
            <a:avLst/>
          </a:prstGeom>
          <a:noFill/>
        </p:spPr>
      </p:pic>
      <p:pic>
        <p:nvPicPr>
          <p:cNvPr id="30746" name="Picture 26" descr="https://ds04.infourok.ru/uploads/ex/0d02/0009e489-555217d7/640/img40.jpg"/>
          <p:cNvPicPr>
            <a:picLocks noChangeAspect="1" noChangeArrowheads="1"/>
          </p:cNvPicPr>
          <p:nvPr/>
        </p:nvPicPr>
        <p:blipFill>
          <a:blip r:embed="rId4" cstate="print"/>
          <a:srcRect/>
          <a:stretch>
            <a:fillRect/>
          </a:stretch>
        </p:blipFill>
        <p:spPr bwMode="auto">
          <a:xfrm>
            <a:off x="4139952" y="1052736"/>
            <a:ext cx="4680520" cy="5805264"/>
          </a:xfrm>
          <a:prstGeom prst="rect">
            <a:avLst/>
          </a:prstGeom>
          <a:noFill/>
        </p:spPr>
      </p:pic>
      <p:sp>
        <p:nvSpPr>
          <p:cNvPr id="30760" name="Rectangle 40"/>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chemeClr val="tx1"/>
                </a:solidFill>
                <a:effectLst/>
                <a:latin typeface="Arial" pitchFamily="34" charset="0"/>
                <a:cs typeface="Arial" pitchFamily="34" charset="0"/>
              </a:rPr>
              <a:t/>
            </a:r>
            <a:br>
              <a:rPr kumimoji="0" lang="ru-RU" sz="1800" b="0" i="0" u="none" strike="noStrike" cap="none" normalizeH="0" baseline="0" smtClean="0">
                <a:ln>
                  <a:noFill/>
                </a:ln>
                <a:solidFill>
                  <a:schemeClr val="tx1"/>
                </a:solidFill>
                <a:effectLst/>
                <a:latin typeface="Arial" pitchFamily="34" charset="0"/>
                <a:cs typeface="Arial" pitchFamily="34" charset="0"/>
              </a:rPr>
            </a:b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8" name="Прямоугольник 7"/>
          <p:cNvSpPr/>
          <p:nvPr/>
        </p:nvSpPr>
        <p:spPr>
          <a:xfrm>
            <a:off x="3352756" y="260648"/>
            <a:ext cx="5251692" cy="523220"/>
          </a:xfrm>
          <a:prstGeom prst="rect">
            <a:avLst/>
          </a:prstGeom>
        </p:spPr>
        <p:txBody>
          <a:bodyPr wrap="square">
            <a:spAutoFit/>
          </a:bodyPr>
          <a:lstStyle/>
          <a:p>
            <a:pPr algn="ctr"/>
            <a:r>
              <a:rPr lang="ru-RU" sz="2800" b="1" dirty="0" smtClean="0">
                <a:solidFill>
                  <a:srgbClr val="FF0000"/>
                </a:solidFill>
              </a:rPr>
              <a:t>              ПАМЯТНЫЕ АКЦИИ</a:t>
            </a:r>
            <a:endParaRPr lang="ru-RU" sz="2800" b="1" dirty="0">
              <a:solidFill>
                <a:srgbClr val="FF0000"/>
              </a:solidFill>
            </a:endParaRPr>
          </a:p>
        </p:txBody>
      </p:sp>
    </p:spTree>
  </p:cSld>
  <p:clrMapOvr>
    <a:masterClrMapping/>
  </p:clrMapOvr>
  <p:transition spd="slow">
    <p:pull dir="ld"/>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69" name="Picture 1" descr="Акция «Бессмертный полк» "/>
          <p:cNvPicPr>
            <a:picLocks noChangeAspect="1" noChangeArrowheads="1"/>
          </p:cNvPicPr>
          <p:nvPr/>
        </p:nvPicPr>
        <p:blipFill>
          <a:blip r:embed="rId2" cstate="print"/>
          <a:srcRect/>
          <a:stretch>
            <a:fillRect/>
          </a:stretch>
        </p:blipFill>
        <p:spPr bwMode="auto">
          <a:xfrm>
            <a:off x="395536" y="188640"/>
            <a:ext cx="3960440" cy="3456384"/>
          </a:xfrm>
          <a:prstGeom prst="rect">
            <a:avLst/>
          </a:prstGeom>
          <a:noFill/>
        </p:spPr>
      </p:pic>
      <p:pic>
        <p:nvPicPr>
          <p:cNvPr id="32770" name="Picture 2" descr="https://ds04.infourok.ru/uploads/ex/0d02/0009e489-555217d7/640/img47.jpg"/>
          <p:cNvPicPr>
            <a:picLocks noChangeAspect="1" noChangeArrowheads="1"/>
          </p:cNvPicPr>
          <p:nvPr/>
        </p:nvPicPr>
        <p:blipFill>
          <a:blip r:embed="rId3" cstate="print"/>
          <a:srcRect/>
          <a:stretch>
            <a:fillRect/>
          </a:stretch>
        </p:blipFill>
        <p:spPr bwMode="auto">
          <a:xfrm>
            <a:off x="4427984" y="260648"/>
            <a:ext cx="4392488" cy="3240360"/>
          </a:xfrm>
          <a:prstGeom prst="rect">
            <a:avLst/>
          </a:prstGeom>
          <a:noFill/>
        </p:spPr>
      </p:pic>
      <p:pic>
        <p:nvPicPr>
          <p:cNvPr id="32771" name="Picture 3" descr="https://ds04.infourok.ru/uploads/ex/0d02/0009e489-555217d7/640/img48.jpg"/>
          <p:cNvPicPr>
            <a:picLocks noChangeAspect="1" noChangeArrowheads="1"/>
          </p:cNvPicPr>
          <p:nvPr/>
        </p:nvPicPr>
        <p:blipFill>
          <a:blip r:embed="rId4" cstate="print"/>
          <a:srcRect/>
          <a:stretch>
            <a:fillRect/>
          </a:stretch>
        </p:blipFill>
        <p:spPr bwMode="auto">
          <a:xfrm>
            <a:off x="4211960" y="3083362"/>
            <a:ext cx="4608512" cy="3513990"/>
          </a:xfrm>
          <a:prstGeom prst="rect">
            <a:avLst/>
          </a:prstGeom>
          <a:noFill/>
        </p:spPr>
      </p:pic>
      <p:sp>
        <p:nvSpPr>
          <p:cNvPr id="32777" name="Rectangle 9"/>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chemeClr val="tx1"/>
                </a:solidFill>
                <a:effectLst/>
                <a:latin typeface="Arial" pitchFamily="34" charset="0"/>
                <a:cs typeface="Arial" pitchFamily="34" charset="0"/>
              </a:rPr>
              <a:t/>
            </a:r>
            <a:br>
              <a:rPr kumimoji="0" lang="ru-RU" sz="1800" b="0" i="0" u="none" strike="noStrike" cap="none" normalizeH="0" baseline="0" smtClean="0">
                <a:ln>
                  <a:noFill/>
                </a:ln>
                <a:solidFill>
                  <a:schemeClr val="tx1"/>
                </a:solidFill>
                <a:effectLst/>
                <a:latin typeface="Arial" pitchFamily="34" charset="0"/>
                <a:cs typeface="Arial" pitchFamily="34" charset="0"/>
              </a:rPr>
            </a:b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pic>
        <p:nvPicPr>
          <p:cNvPr id="32778" name="Picture 10" descr="https://ds04.infourok.ru/uploads/ex/0d02/0009e489-555217d7/640/img50.jpg"/>
          <p:cNvPicPr>
            <a:picLocks noChangeAspect="1" noChangeArrowheads="1"/>
          </p:cNvPicPr>
          <p:nvPr/>
        </p:nvPicPr>
        <p:blipFill>
          <a:blip r:embed="rId5" cstate="print"/>
          <a:srcRect/>
          <a:stretch>
            <a:fillRect/>
          </a:stretch>
        </p:blipFill>
        <p:spPr bwMode="auto">
          <a:xfrm>
            <a:off x="395537" y="3645024"/>
            <a:ext cx="3888431" cy="2952328"/>
          </a:xfrm>
          <a:prstGeom prst="rect">
            <a:avLst/>
          </a:prstGeom>
          <a:noFill/>
        </p:spPr>
      </p:pic>
      <p:sp>
        <p:nvSpPr>
          <p:cNvPr id="32782" name="Rectangle 1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chemeClr val="tx1"/>
                </a:solidFill>
                <a:effectLst/>
                <a:latin typeface="Arial" pitchFamily="34" charset="0"/>
                <a:cs typeface="Arial" pitchFamily="34" charset="0"/>
              </a:rPr>
              <a:t/>
            </a:r>
            <a:br>
              <a:rPr kumimoji="0" lang="ru-RU" sz="1800" b="0" i="0" u="none" strike="noStrike" cap="none" normalizeH="0" baseline="0" smtClean="0">
                <a:ln>
                  <a:noFill/>
                </a:ln>
                <a:solidFill>
                  <a:schemeClr val="tx1"/>
                </a:solidFill>
                <a:effectLst/>
                <a:latin typeface="Arial" pitchFamily="34" charset="0"/>
                <a:cs typeface="Arial" pitchFamily="34" charset="0"/>
              </a:rPr>
            </a:b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Tree>
  </p:cSld>
  <p:clrMapOvr>
    <a:masterClrMapping/>
  </p:clrMapOvr>
  <p:transition spd="slow">
    <p:pull dir="ld"/>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124075" y="188912"/>
            <a:ext cx="6769100" cy="2677656"/>
          </a:xfrm>
          <a:prstGeom prst="rect">
            <a:avLst/>
          </a:prstGeom>
          <a:noFill/>
        </p:spPr>
        <p:txBody>
          <a:bodyPr wrap="square">
            <a:spAutoFit/>
          </a:bodyPr>
          <a:lstStyle/>
          <a:p>
            <a:pPr algn="just" fontAlgn="auto">
              <a:spcBef>
                <a:spcPts val="0"/>
              </a:spcBef>
              <a:spcAft>
                <a:spcPts val="0"/>
              </a:spcAft>
              <a:defRPr/>
            </a:pPr>
            <a:r>
              <a:rPr lang="ru-RU" sz="2200" dirty="0" smtClean="0">
                <a:effectLst>
                  <a:outerShdw blurRad="38100" dist="38100" dir="2700000" algn="tl">
                    <a:srgbClr val="000000">
                      <a:alpha val="43137"/>
                    </a:srgbClr>
                  </a:outerShdw>
                </a:effectLst>
                <a:latin typeface="Arial" pitchFamily="34" charset="0"/>
                <a:cs typeface="Arial" pitchFamily="34" charset="0"/>
              </a:rPr>
              <a:t>	</a:t>
            </a:r>
            <a:r>
              <a:rPr lang="ru-RU" sz="2800" dirty="0" smtClean="0">
                <a:effectLst>
                  <a:outerShdw blurRad="38100" dist="38100" dir="2700000" algn="tl">
                    <a:srgbClr val="000000">
                      <a:alpha val="43137"/>
                    </a:srgbClr>
                  </a:outerShdw>
                </a:effectLst>
                <a:latin typeface="Arial" pitchFamily="34" charset="0"/>
                <a:cs typeface="Arial" pitchFamily="34" charset="0"/>
              </a:rPr>
              <a:t>27 </a:t>
            </a:r>
            <a:r>
              <a:rPr lang="ru-RU" sz="2800" dirty="0">
                <a:effectLst>
                  <a:outerShdw blurRad="38100" dist="38100" dir="2700000" algn="tl">
                    <a:srgbClr val="000000">
                      <a:alpha val="43137"/>
                    </a:srgbClr>
                  </a:outerShdw>
                </a:effectLst>
                <a:latin typeface="Arial" pitchFamily="34" charset="0"/>
                <a:cs typeface="Arial" pitchFamily="34" charset="0"/>
              </a:rPr>
              <a:t>миллионов жителей СССР погибли в годы войны. Каждая семья хранит память о родных, погибших в те годы. Это была действительно Великая война, и победил в ней весь народ. </a:t>
            </a:r>
            <a:r>
              <a:rPr lang="ru-RU" sz="2800" b="1" dirty="0">
                <a:effectLst>
                  <a:outerShdw blurRad="38100" dist="38100" dir="2700000" algn="tl">
                    <a:srgbClr val="000000">
                      <a:alpha val="43137"/>
                    </a:srgbClr>
                  </a:outerShdw>
                </a:effectLst>
                <a:latin typeface="Arial" pitchFamily="34" charset="0"/>
                <a:cs typeface="Arial" pitchFamily="34" charset="0"/>
              </a:rPr>
              <a:t>МИР БЫЛ СПАСЁН</a:t>
            </a:r>
            <a:r>
              <a:rPr lang="ru-RU" sz="2800" dirty="0">
                <a:effectLst>
                  <a:outerShdw blurRad="38100" dist="38100" dir="2700000" algn="tl">
                    <a:srgbClr val="000000">
                      <a:alpha val="43137"/>
                    </a:srgbClr>
                  </a:outerShdw>
                </a:effectLst>
                <a:latin typeface="Arial" pitchFamily="34" charset="0"/>
                <a:cs typeface="Arial" pitchFamily="34" charset="0"/>
              </a:rPr>
              <a:t>.</a:t>
            </a:r>
          </a:p>
        </p:txBody>
      </p:sp>
      <p:pic>
        <p:nvPicPr>
          <p:cNvPr id="4" name="Picture 9" descr="https://ds04.infourok.ru/uploads/ex/0d02/0009e489-555217d7/640/img53.jpg"/>
          <p:cNvPicPr>
            <a:picLocks noChangeAspect="1" noChangeArrowheads="1"/>
          </p:cNvPicPr>
          <p:nvPr/>
        </p:nvPicPr>
        <p:blipFill>
          <a:blip r:embed="rId2" cstate="print"/>
          <a:srcRect/>
          <a:stretch>
            <a:fillRect/>
          </a:stretch>
        </p:blipFill>
        <p:spPr bwMode="auto">
          <a:xfrm>
            <a:off x="1043608" y="2996952"/>
            <a:ext cx="8100392" cy="3672408"/>
          </a:xfrm>
          <a:prstGeom prst="rect">
            <a:avLst/>
          </a:prstGeom>
          <a:noFill/>
        </p:spPr>
      </p:pic>
    </p:spTree>
  </p:cSld>
  <p:clrMapOvr>
    <a:masterClrMapping/>
  </p:clrMapOvr>
  <p:transition spd="slow">
    <p:pull dir="ld"/>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2124075" y="188913"/>
            <a:ext cx="5057775" cy="708025"/>
          </a:xfrm>
          <a:prstGeom prst="rect">
            <a:avLst/>
          </a:prstGeom>
        </p:spPr>
        <p:txBody>
          <a:bodyPr wrap="none">
            <a:spAutoFit/>
          </a:bodyPr>
          <a:lstStyle/>
          <a:p>
            <a:pPr fontAlgn="auto">
              <a:spcBef>
                <a:spcPts val="0"/>
              </a:spcBef>
              <a:spcAft>
                <a:spcPts val="0"/>
              </a:spcAft>
              <a:defRPr/>
            </a:pPr>
            <a:r>
              <a:rPr lang="ru-RU" sz="4000" b="1" dirty="0">
                <a:solidFill>
                  <a:srgbClr val="C00000"/>
                </a:solidFill>
                <a:effectLst>
                  <a:outerShdw blurRad="38100" dist="38100" dir="2700000" algn="tl">
                    <a:srgbClr val="000000">
                      <a:alpha val="43137"/>
                    </a:srgbClr>
                  </a:outerShdw>
                </a:effectLst>
                <a:latin typeface="Arial Black" pitchFamily="34" charset="0"/>
                <a:cs typeface="+mn-cs"/>
              </a:rPr>
              <a:t>Никто не забыт, </a:t>
            </a:r>
          </a:p>
        </p:txBody>
      </p:sp>
      <p:sp>
        <p:nvSpPr>
          <p:cNvPr id="7" name="Прямоугольник 6"/>
          <p:cNvSpPr/>
          <p:nvPr/>
        </p:nvSpPr>
        <p:spPr>
          <a:xfrm>
            <a:off x="3832225" y="4089400"/>
            <a:ext cx="5347939" cy="707886"/>
          </a:xfrm>
          <a:prstGeom prst="rect">
            <a:avLst/>
          </a:prstGeom>
        </p:spPr>
        <p:txBody>
          <a:bodyPr wrap="square">
            <a:spAutoFit/>
          </a:bodyPr>
          <a:lstStyle/>
          <a:p>
            <a:pPr fontAlgn="auto">
              <a:spcBef>
                <a:spcPts val="0"/>
              </a:spcBef>
              <a:spcAft>
                <a:spcPts val="0"/>
              </a:spcAft>
              <a:defRPr/>
            </a:pPr>
            <a:r>
              <a:rPr lang="ru-RU" sz="4000" dirty="0" smtClean="0">
                <a:solidFill>
                  <a:srgbClr val="C00000"/>
                </a:solidFill>
                <a:effectLst>
                  <a:outerShdw blurRad="38100" dist="38100" dir="2700000" algn="tl">
                    <a:srgbClr val="000000">
                      <a:alpha val="43137"/>
                    </a:srgbClr>
                  </a:outerShdw>
                </a:effectLst>
                <a:latin typeface="Arial Black" pitchFamily="34" charset="0"/>
                <a:cs typeface="+mn-cs"/>
              </a:rPr>
              <a:t>ничто </a:t>
            </a:r>
            <a:r>
              <a:rPr lang="ru-RU" sz="4000" dirty="0">
                <a:solidFill>
                  <a:srgbClr val="C00000"/>
                </a:solidFill>
                <a:effectLst>
                  <a:outerShdw blurRad="38100" dist="38100" dir="2700000" algn="tl">
                    <a:srgbClr val="000000">
                      <a:alpha val="43137"/>
                    </a:srgbClr>
                  </a:outerShdw>
                </a:effectLst>
                <a:latin typeface="Arial Black" pitchFamily="34" charset="0"/>
                <a:cs typeface="+mn-cs"/>
              </a:rPr>
              <a:t>не забыто! </a:t>
            </a:r>
          </a:p>
        </p:txBody>
      </p:sp>
      <p:pic>
        <p:nvPicPr>
          <p:cNvPr id="9218" name="Picture 2"/>
          <p:cNvPicPr>
            <a:picLocks noChangeAspect="1" noChangeArrowheads="1"/>
          </p:cNvPicPr>
          <p:nvPr/>
        </p:nvPicPr>
        <p:blipFill>
          <a:blip r:embed="rId2" cstate="print"/>
          <a:srcRect/>
          <a:stretch>
            <a:fillRect/>
          </a:stretch>
        </p:blipFill>
        <p:spPr bwMode="auto">
          <a:xfrm>
            <a:off x="2195737" y="980728"/>
            <a:ext cx="2880320" cy="3024336"/>
          </a:xfrm>
          <a:prstGeom prst="rect">
            <a:avLst/>
          </a:prstGeom>
          <a:noFill/>
          <a:ln w="9525">
            <a:noFill/>
            <a:miter lim="800000"/>
            <a:headEnd/>
            <a:tailEnd/>
          </a:ln>
          <a:effectLst>
            <a:outerShdw dist="139700" dir="2700000" algn="tl" rotWithShape="0">
              <a:srgbClr val="333333">
                <a:alpha val="64999"/>
              </a:srgbClr>
            </a:outerShdw>
          </a:effectLst>
        </p:spPr>
      </p:pic>
      <p:sp>
        <p:nvSpPr>
          <p:cNvPr id="5" name="TextBox 4"/>
          <p:cNvSpPr txBox="1"/>
          <p:nvPr/>
        </p:nvSpPr>
        <p:spPr>
          <a:xfrm>
            <a:off x="5220072" y="980728"/>
            <a:ext cx="3600400" cy="3662541"/>
          </a:xfrm>
          <a:prstGeom prst="rect">
            <a:avLst/>
          </a:prstGeom>
          <a:noFill/>
        </p:spPr>
        <p:txBody>
          <a:bodyPr wrap="square" rtlCol="0">
            <a:spAutoFit/>
          </a:bodyPr>
          <a:lstStyle/>
          <a:p>
            <a:r>
              <a:rPr lang="ru-RU" sz="2100" b="1" dirty="0" smtClean="0"/>
              <a:t>Война – короче нету слова.</a:t>
            </a:r>
          </a:p>
          <a:p>
            <a:r>
              <a:rPr lang="ru-RU" sz="2100" b="1" dirty="0" smtClean="0"/>
              <a:t>Война – печальней  нету слова.</a:t>
            </a:r>
          </a:p>
          <a:p>
            <a:r>
              <a:rPr lang="ru-RU" sz="2100" b="1" dirty="0" smtClean="0"/>
              <a:t>Война – святее нету слова.</a:t>
            </a:r>
          </a:p>
          <a:p>
            <a:r>
              <a:rPr lang="ru-RU" sz="2100" b="1" dirty="0" smtClean="0"/>
              <a:t>В тоске и славе этих лет, </a:t>
            </a:r>
          </a:p>
          <a:p>
            <a:r>
              <a:rPr lang="ru-RU" sz="2100" b="1" dirty="0" smtClean="0"/>
              <a:t>И на устах иного</a:t>
            </a:r>
          </a:p>
          <a:p>
            <a:r>
              <a:rPr lang="ru-RU" sz="2100" b="1" dirty="0" smtClean="0"/>
              <a:t>Еще не может быть и нет.</a:t>
            </a:r>
          </a:p>
          <a:p>
            <a:r>
              <a:rPr lang="ru-RU" sz="2100" b="1" dirty="0" smtClean="0"/>
              <a:t>	    А. Твардовский</a:t>
            </a:r>
          </a:p>
          <a:p>
            <a:endParaRPr lang="ru-RU" sz="2200" dirty="0"/>
          </a:p>
        </p:txBody>
      </p:sp>
    </p:spTree>
  </p:cSld>
  <p:clrMapOvr>
    <a:masterClrMapping/>
  </p:clrMapOvr>
  <p:transition spd="slow">
    <p:pull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0" fill="hold"/>
                                        <p:tgtEl>
                                          <p:spTgt spid="6"/>
                                        </p:tgtEl>
                                        <p:attrNameLst>
                                          <p:attrName>ppt_x</p:attrName>
                                        </p:attrNameLst>
                                      </p:cBhvr>
                                      <p:tavLst>
                                        <p:tav tm="0">
                                          <p:val>
                                            <p:strVal val="0-#ppt_w/2"/>
                                          </p:val>
                                        </p:tav>
                                        <p:tav tm="100000">
                                          <p:val>
                                            <p:strVal val="#ppt_x"/>
                                          </p:val>
                                        </p:tav>
                                      </p:tavLst>
                                    </p:anim>
                                    <p:anim calcmode="lin" valueType="num">
                                      <p:cBhvr additive="base">
                                        <p:cTn id="8" dur="5000" fill="hold"/>
                                        <p:tgtEl>
                                          <p:spTgt spid="6"/>
                                        </p:tgtEl>
                                        <p:attrNameLst>
                                          <p:attrName>ppt_y</p:attrName>
                                        </p:attrNameLst>
                                      </p:cBhvr>
                                      <p:tavLst>
                                        <p:tav tm="0">
                                          <p:val>
                                            <p:strVal val="#ppt_y"/>
                                          </p:val>
                                        </p:tav>
                                        <p:tav tm="100000">
                                          <p:val>
                                            <p:strVal val="#ppt_y"/>
                                          </p:val>
                                        </p:tav>
                                      </p:tavLst>
                                    </p:anim>
                                  </p:childTnLst>
                                </p:cTn>
                              </p:par>
                            </p:childTnLst>
                          </p:cTn>
                        </p:par>
                        <p:par>
                          <p:cTn id="9" fill="hold">
                            <p:stCondLst>
                              <p:cond delay="5000"/>
                            </p:stCondLst>
                            <p:childTnLst>
                              <p:par>
                                <p:cTn id="10" presetID="2" presetClass="entr" presetSubtype="2"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0" fill="hold"/>
                                        <p:tgtEl>
                                          <p:spTgt spid="7"/>
                                        </p:tgtEl>
                                        <p:attrNameLst>
                                          <p:attrName>ppt_x</p:attrName>
                                        </p:attrNameLst>
                                      </p:cBhvr>
                                      <p:tavLst>
                                        <p:tav tm="0">
                                          <p:val>
                                            <p:strVal val="1+#ppt_w/2"/>
                                          </p:val>
                                        </p:tav>
                                        <p:tav tm="100000">
                                          <p:val>
                                            <p:strVal val="#ppt_x"/>
                                          </p:val>
                                        </p:tav>
                                      </p:tavLst>
                                    </p:anim>
                                    <p:anim calcmode="lin" valueType="num">
                                      <p:cBhvr additive="base">
                                        <p:cTn id="13" dur="5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ÐÐ°ÑÑÐ¸Ð½ÐºÐ¸ Ð¿Ð¾ Ð·Ð°Ð¿ÑÐ¾ÑÑ Ð¿ÑÐµÐ·ÐµÐ½ÑÐ°ÑÐ¸Ñ Ð³ÐµÑÐ¾Ð¸ Ð¼Ð¾Ð»Ð¾Ð´Ð¾Ð³Ð²Ð°ÑÐ´ÐµÐ¹ÑÑ"/>
          <p:cNvPicPr>
            <a:picLocks noChangeAspect="1" noChangeArrowheads="1"/>
          </p:cNvPicPr>
          <p:nvPr/>
        </p:nvPicPr>
        <p:blipFill>
          <a:blip r:embed="rId2" cstate="print"/>
          <a:srcRect/>
          <a:stretch>
            <a:fillRect/>
          </a:stretch>
        </p:blipFill>
        <p:spPr bwMode="auto">
          <a:xfrm>
            <a:off x="1979712" y="245488"/>
            <a:ext cx="6912768" cy="5343752"/>
          </a:xfrm>
          <a:prstGeom prst="rect">
            <a:avLst/>
          </a:prstGeom>
          <a:noFill/>
        </p:spPr>
      </p:pic>
    </p:spTree>
  </p:cSld>
  <p:clrMapOvr>
    <a:masterClrMapping/>
  </p:clrMapOvr>
  <p:transition spd="slow">
    <p:pull dir="ld"/>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286000" y="2828836"/>
            <a:ext cx="4572000" cy="338554"/>
          </a:xfrm>
          <a:prstGeom prst="rect">
            <a:avLst/>
          </a:prstGeom>
        </p:spPr>
        <p:txBody>
          <a:bodyPr>
            <a:spAutoFit/>
          </a:bodyPr>
          <a:lstStyle/>
          <a:p>
            <a:r>
              <a:rPr lang="ru-RU" sz="1600" dirty="0" smtClean="0">
                <a:solidFill>
                  <a:srgbClr val="860000"/>
                </a:solidFill>
              </a:rPr>
              <a:t>.</a:t>
            </a:r>
            <a:endParaRPr lang="ru-RU" dirty="0"/>
          </a:p>
        </p:txBody>
      </p:sp>
      <p:sp>
        <p:nvSpPr>
          <p:cNvPr id="3" name="Прямоугольник 2"/>
          <p:cNvSpPr/>
          <p:nvPr/>
        </p:nvSpPr>
        <p:spPr>
          <a:xfrm>
            <a:off x="2123728" y="260648"/>
            <a:ext cx="6696744" cy="2462213"/>
          </a:xfrm>
          <a:prstGeom prst="rect">
            <a:avLst/>
          </a:prstGeom>
        </p:spPr>
        <p:txBody>
          <a:bodyPr wrap="square">
            <a:spAutoFit/>
          </a:bodyPr>
          <a:lstStyle/>
          <a:p>
            <a:r>
              <a:rPr lang="ru-RU" sz="2200" b="1" dirty="0" smtClean="0"/>
              <a:t>Над Краснодоном - кровавые зори,</a:t>
            </a:r>
            <a:br>
              <a:rPr lang="ru-RU" sz="2200" b="1" dirty="0" smtClean="0"/>
            </a:br>
            <a:r>
              <a:rPr lang="ru-RU" sz="2200" b="1" dirty="0" smtClean="0"/>
              <a:t>Над Краснодоном – отблеск войны.</a:t>
            </a:r>
            <a:br>
              <a:rPr lang="ru-RU" sz="2200" b="1" dirty="0" smtClean="0"/>
            </a:br>
            <a:r>
              <a:rPr lang="ru-RU" sz="2200" b="1" dirty="0" smtClean="0"/>
              <a:t>В жаркое лето сорок второго</a:t>
            </a:r>
            <a:br>
              <a:rPr lang="ru-RU" sz="2200" b="1" dirty="0" smtClean="0"/>
            </a:br>
            <a:r>
              <a:rPr lang="ru-RU" sz="2200" b="1" dirty="0" smtClean="0"/>
              <a:t>В город шахтёрский вступили враги.</a:t>
            </a:r>
          </a:p>
          <a:p>
            <a:pPr algn="just"/>
            <a:r>
              <a:rPr lang="ru-RU" sz="2200" b="1" dirty="0" smtClean="0"/>
              <a:t>	</a:t>
            </a:r>
            <a:r>
              <a:rPr lang="ru-RU" sz="2200" b="1" dirty="0" smtClean="0">
                <a:solidFill>
                  <a:srgbClr val="FF0000"/>
                </a:solidFill>
              </a:rPr>
              <a:t>20 ИЮЛЯ 1942 ГОДА КРАСНОДОН БЫЛ ОККУПИРОВАН ФАШИСТАМИ.</a:t>
            </a:r>
          </a:p>
          <a:p>
            <a:endParaRPr lang="ru-RU" sz="2200" dirty="0"/>
          </a:p>
        </p:txBody>
      </p:sp>
      <p:pic>
        <p:nvPicPr>
          <p:cNvPr id="4" name="Picture 11" descr="17"/>
          <p:cNvPicPr>
            <a:picLocks noChangeAspect="1" noChangeArrowheads="1"/>
          </p:cNvPicPr>
          <p:nvPr/>
        </p:nvPicPr>
        <p:blipFill>
          <a:blip r:embed="rId2" cstate="print">
            <a:lum contrast="40000"/>
          </a:blip>
          <a:srcRect l="16546" t="9986" r="12930" b="24620"/>
          <a:stretch>
            <a:fillRect/>
          </a:stretch>
        </p:blipFill>
        <p:spPr bwMode="auto">
          <a:xfrm>
            <a:off x="2123728" y="2492896"/>
            <a:ext cx="6696745" cy="4104456"/>
          </a:xfrm>
          <a:prstGeom prst="rect">
            <a:avLst/>
          </a:prstGeom>
          <a:noFill/>
          <a:ln w="38100">
            <a:solidFill>
              <a:schemeClr val="accent1">
                <a:lumMod val="75000"/>
              </a:schemeClr>
            </a:solidFill>
          </a:ln>
        </p:spPr>
      </p:pic>
    </p:spTree>
  </p:cSld>
  <p:clrMapOvr>
    <a:masterClrMapping/>
  </p:clrMapOvr>
  <p:transition spd="slow">
    <p:pull dir="ld"/>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123728" y="260649"/>
            <a:ext cx="6696744" cy="2462213"/>
          </a:xfrm>
          <a:prstGeom prst="rect">
            <a:avLst/>
          </a:prstGeom>
          <a:noFill/>
        </p:spPr>
        <p:txBody>
          <a:bodyPr wrap="square" rtlCol="0">
            <a:spAutoFit/>
          </a:bodyPr>
          <a:lstStyle/>
          <a:p>
            <a:pPr algn="ctr"/>
            <a:r>
              <a:rPr lang="ru-RU" sz="2200" dirty="0" smtClean="0"/>
              <a:t>И не сдаваясь фашисту проклятому,</a:t>
            </a:r>
          </a:p>
          <a:p>
            <a:pPr algn="ctr"/>
            <a:r>
              <a:rPr lang="ru-RU" sz="2200" dirty="0" smtClean="0"/>
              <a:t>Юноши, девушки нашей страны</a:t>
            </a:r>
          </a:p>
          <a:p>
            <a:pPr algn="ctr"/>
            <a:r>
              <a:rPr lang="ru-RU" sz="2200" dirty="0" smtClean="0"/>
              <a:t>Создали действующую организацию</a:t>
            </a:r>
          </a:p>
          <a:p>
            <a:pPr algn="ctr"/>
            <a:r>
              <a:rPr lang="ru-RU" sz="2200" dirty="0" smtClean="0"/>
              <a:t>«МОЛОДОГВАРДЕЙЦЫ» Донбасской земли.</a:t>
            </a:r>
          </a:p>
          <a:p>
            <a:pPr algn="just"/>
            <a:r>
              <a:rPr lang="ru-RU" sz="2200" dirty="0" smtClean="0"/>
              <a:t>	В конце сентября родилась подпольная комсомольская организация </a:t>
            </a:r>
            <a:r>
              <a:rPr lang="ru-RU" sz="2200" b="1" dirty="0" smtClean="0"/>
              <a:t>«МОЛОДАЯ ГВАРДИЯ».</a:t>
            </a:r>
            <a:endParaRPr lang="ru-RU" sz="2200" b="1" dirty="0"/>
          </a:p>
        </p:txBody>
      </p:sp>
      <p:pic>
        <p:nvPicPr>
          <p:cNvPr id="3" name="Picture 2" descr="ÐÐ°ÑÑÐ¸Ð½ÐºÐ¸ Ð¿Ð¾ Ð·Ð°Ð¿ÑÐ¾ÑÑ Ð¿ÑÐµÐ·ÐµÐ½ÑÐ°ÑÐ¸Ñ Ð³ÐµÑÐ¾Ð¸ Ð¼Ð¾Ð»Ð¾Ð´Ð¾Ð³Ð²Ð°ÑÐ´ÐµÐ¹ÑÑ"/>
          <p:cNvPicPr>
            <a:picLocks noChangeAspect="1" noChangeArrowheads="1"/>
          </p:cNvPicPr>
          <p:nvPr/>
        </p:nvPicPr>
        <p:blipFill>
          <a:blip r:embed="rId2" cstate="print"/>
          <a:srcRect r="2521" b="7778"/>
          <a:stretch>
            <a:fillRect/>
          </a:stretch>
        </p:blipFill>
        <p:spPr bwMode="auto">
          <a:xfrm>
            <a:off x="2123728" y="2705559"/>
            <a:ext cx="6768751" cy="3963802"/>
          </a:xfrm>
          <a:prstGeom prst="rect">
            <a:avLst/>
          </a:prstGeom>
          <a:ln>
            <a:noFill/>
          </a:ln>
          <a:effectLst>
            <a:softEdge rad="112500"/>
          </a:effectLst>
        </p:spPr>
      </p:pic>
    </p:spTree>
  </p:cSld>
  <p:clrMapOvr>
    <a:masterClrMapping/>
  </p:clrMapOvr>
  <p:transition spd="slow">
    <p:pull dir="ld"/>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195736" y="260648"/>
            <a:ext cx="6624736" cy="1446550"/>
          </a:xfrm>
          <a:prstGeom prst="rect">
            <a:avLst/>
          </a:prstGeom>
        </p:spPr>
        <p:txBody>
          <a:bodyPr wrap="square">
            <a:spAutoFit/>
          </a:bodyPr>
          <a:lstStyle/>
          <a:p>
            <a:r>
              <a:rPr lang="ru-RU" sz="2200" b="1" dirty="0" smtClean="0"/>
              <a:t>Сколько им было? 15? 16?</a:t>
            </a:r>
            <a:br>
              <a:rPr lang="ru-RU" sz="2200" b="1" dirty="0" smtClean="0"/>
            </a:br>
            <a:r>
              <a:rPr lang="ru-RU" sz="2200" b="1" dirty="0" smtClean="0"/>
              <a:t>Это ведь детские годы еще!</a:t>
            </a:r>
            <a:br>
              <a:rPr lang="ru-RU" sz="2200" b="1" dirty="0" smtClean="0"/>
            </a:br>
            <a:r>
              <a:rPr lang="ru-RU" sz="2200" b="1" dirty="0" smtClean="0"/>
              <a:t>Но для захватчиков края Луганского</a:t>
            </a:r>
            <a:br>
              <a:rPr lang="ru-RU" sz="2200" b="1" dirty="0" smtClean="0"/>
            </a:br>
            <a:r>
              <a:rPr lang="ru-RU" sz="2200" b="1" dirty="0" smtClean="0"/>
              <a:t>Стала тревожною ночь в городке.</a:t>
            </a:r>
            <a:endParaRPr lang="ru-RU" sz="2200" dirty="0"/>
          </a:p>
        </p:txBody>
      </p:sp>
      <p:pic>
        <p:nvPicPr>
          <p:cNvPr id="3" name="Picture 8" descr="тревожная ночь"/>
          <p:cNvPicPr>
            <a:picLocks noChangeAspect="1" noChangeArrowheads="1"/>
          </p:cNvPicPr>
          <p:nvPr/>
        </p:nvPicPr>
        <p:blipFill>
          <a:blip r:embed="rId2" cstate="print"/>
          <a:srcRect/>
          <a:stretch>
            <a:fillRect/>
          </a:stretch>
        </p:blipFill>
        <p:spPr bwMode="auto">
          <a:xfrm>
            <a:off x="179512" y="1772816"/>
            <a:ext cx="5256584" cy="4896544"/>
          </a:xfrm>
          <a:prstGeom prst="rect">
            <a:avLst/>
          </a:prstGeom>
          <a:ln>
            <a:noFill/>
          </a:ln>
          <a:effectLst>
            <a:softEdge rad="112500"/>
          </a:effectLst>
        </p:spPr>
      </p:pic>
      <p:pic>
        <p:nvPicPr>
          <p:cNvPr id="4" name="Picture 6" descr="ночь пожар"/>
          <p:cNvPicPr>
            <a:picLocks noChangeAspect="1" noChangeArrowheads="1"/>
          </p:cNvPicPr>
          <p:nvPr/>
        </p:nvPicPr>
        <p:blipFill>
          <a:blip r:embed="rId3" cstate="print"/>
          <a:srcRect/>
          <a:stretch>
            <a:fillRect/>
          </a:stretch>
        </p:blipFill>
        <p:spPr bwMode="auto">
          <a:xfrm>
            <a:off x="5292080" y="1988840"/>
            <a:ext cx="3670021" cy="4608512"/>
          </a:xfrm>
          <a:prstGeom prst="rect">
            <a:avLst/>
          </a:prstGeom>
          <a:ln>
            <a:noFill/>
          </a:ln>
          <a:effectLst>
            <a:softEdge rad="112500"/>
          </a:effectLst>
        </p:spPr>
      </p:pic>
    </p:spTree>
  </p:cSld>
  <p:clrMapOvr>
    <a:masterClrMapping/>
  </p:clrMapOvr>
  <p:transition spd="slow">
    <p:pull dir="ld"/>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286000" y="404664"/>
            <a:ext cx="6534472" cy="769441"/>
          </a:xfrm>
          <a:prstGeom prst="rect">
            <a:avLst/>
          </a:prstGeom>
        </p:spPr>
        <p:txBody>
          <a:bodyPr wrap="square">
            <a:spAutoFit/>
          </a:bodyPr>
          <a:lstStyle/>
          <a:p>
            <a:r>
              <a:rPr lang="ru-RU" sz="2200" b="1" dirty="0" smtClean="0"/>
              <a:t>Страшная гибель шахтеров невинных</a:t>
            </a:r>
            <a:br>
              <a:rPr lang="ru-RU" sz="2200" b="1" dirty="0" smtClean="0"/>
            </a:br>
            <a:r>
              <a:rPr lang="ru-RU" sz="2200" b="1" dirty="0" smtClean="0"/>
              <a:t>Дала им  толчок для открытой борьбы.</a:t>
            </a:r>
            <a:endParaRPr lang="ru-RU" sz="2200" dirty="0"/>
          </a:p>
        </p:txBody>
      </p:sp>
      <p:pic>
        <p:nvPicPr>
          <p:cNvPr id="4" name="Picture 5" descr="смерть шахтеров"/>
          <p:cNvPicPr>
            <a:picLocks noChangeAspect="1" noChangeArrowheads="1"/>
          </p:cNvPicPr>
          <p:nvPr/>
        </p:nvPicPr>
        <p:blipFill>
          <a:blip r:embed="rId2" cstate="print"/>
          <a:srcRect/>
          <a:stretch>
            <a:fillRect/>
          </a:stretch>
        </p:blipFill>
        <p:spPr bwMode="auto">
          <a:xfrm>
            <a:off x="2123728" y="1412776"/>
            <a:ext cx="6768752" cy="5256584"/>
          </a:xfrm>
          <a:prstGeom prst="rect">
            <a:avLst/>
          </a:prstGeom>
          <a:ln>
            <a:noFill/>
          </a:ln>
          <a:effectLst>
            <a:softEdge rad="112500"/>
          </a:effectLst>
        </p:spPr>
      </p:pic>
    </p:spTree>
  </p:cSld>
  <p:clrMapOvr>
    <a:masterClrMapping/>
  </p:clrMapOvr>
  <p:transition spd="slow">
    <p:pull dir="ld"/>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286000" y="260648"/>
            <a:ext cx="6534472" cy="1446550"/>
          </a:xfrm>
          <a:prstGeom prst="rect">
            <a:avLst/>
          </a:prstGeom>
        </p:spPr>
        <p:txBody>
          <a:bodyPr wrap="square">
            <a:spAutoFit/>
          </a:bodyPr>
          <a:lstStyle/>
          <a:p>
            <a:r>
              <a:rPr lang="ru-RU" sz="2200" b="1" dirty="0" smtClean="0"/>
              <a:t>«Верьте, - писали герои в листовках,-</a:t>
            </a:r>
            <a:br>
              <a:rPr lang="ru-RU" sz="2200" b="1" dirty="0" smtClean="0"/>
            </a:br>
            <a:r>
              <a:rPr lang="ru-RU" sz="2200" b="1" dirty="0" smtClean="0"/>
              <a:t>Красная Армия крушит врага.</a:t>
            </a:r>
            <a:br>
              <a:rPr lang="ru-RU" sz="2200" b="1" dirty="0" smtClean="0"/>
            </a:br>
            <a:r>
              <a:rPr lang="ru-RU" sz="2200" b="1" dirty="0" smtClean="0"/>
              <a:t>Мы не сдадимся германским карателям –</a:t>
            </a:r>
            <a:br>
              <a:rPr lang="ru-RU" sz="2200" b="1" dirty="0" smtClean="0"/>
            </a:br>
            <a:r>
              <a:rPr lang="ru-RU" sz="2200" b="1" dirty="0" smtClean="0"/>
              <a:t>Власть коммунистов все же жива!»</a:t>
            </a:r>
            <a:endParaRPr lang="ru-RU" sz="2200" dirty="0"/>
          </a:p>
        </p:txBody>
      </p:sp>
      <p:pic>
        <p:nvPicPr>
          <p:cNvPr id="3" name="Picture 4" descr="15"/>
          <p:cNvPicPr>
            <a:picLocks noChangeAspect="1" noChangeArrowheads="1"/>
          </p:cNvPicPr>
          <p:nvPr/>
        </p:nvPicPr>
        <p:blipFill>
          <a:blip r:embed="rId2" cstate="print"/>
          <a:srcRect/>
          <a:stretch>
            <a:fillRect/>
          </a:stretch>
        </p:blipFill>
        <p:spPr bwMode="auto">
          <a:xfrm>
            <a:off x="0" y="1700809"/>
            <a:ext cx="4644008" cy="2880320"/>
          </a:xfrm>
          <a:prstGeom prst="rect">
            <a:avLst/>
          </a:prstGeom>
          <a:ln>
            <a:noFill/>
          </a:ln>
          <a:effectLst>
            <a:softEdge rad="112500"/>
          </a:effectLst>
        </p:spPr>
      </p:pic>
      <p:pic>
        <p:nvPicPr>
          <p:cNvPr id="4" name="Picture 6" descr="8"/>
          <p:cNvPicPr>
            <a:picLocks noChangeAspect="1" noChangeArrowheads="1"/>
          </p:cNvPicPr>
          <p:nvPr/>
        </p:nvPicPr>
        <p:blipFill>
          <a:blip r:embed="rId3" cstate="print"/>
          <a:srcRect/>
          <a:stretch>
            <a:fillRect/>
          </a:stretch>
        </p:blipFill>
        <p:spPr bwMode="auto">
          <a:xfrm>
            <a:off x="4499992" y="1700808"/>
            <a:ext cx="4644008" cy="5157192"/>
          </a:xfrm>
          <a:prstGeom prst="rect">
            <a:avLst/>
          </a:prstGeom>
          <a:ln>
            <a:noFill/>
          </a:ln>
          <a:effectLst>
            <a:softEdge rad="112500"/>
          </a:effectLst>
        </p:spPr>
      </p:pic>
      <p:pic>
        <p:nvPicPr>
          <p:cNvPr id="5" name="Picture 5" descr="власть жива"/>
          <p:cNvPicPr>
            <a:picLocks noChangeAspect="1" noChangeArrowheads="1"/>
          </p:cNvPicPr>
          <p:nvPr/>
        </p:nvPicPr>
        <p:blipFill>
          <a:blip r:embed="rId4" cstate="print"/>
          <a:srcRect/>
          <a:stretch>
            <a:fillRect/>
          </a:stretch>
        </p:blipFill>
        <p:spPr bwMode="auto">
          <a:xfrm>
            <a:off x="1" y="4437112"/>
            <a:ext cx="4716015" cy="2420888"/>
          </a:xfrm>
          <a:prstGeom prst="rect">
            <a:avLst/>
          </a:prstGeom>
          <a:ln>
            <a:noFill/>
          </a:ln>
          <a:effectLst>
            <a:softEdge rad="112500"/>
          </a:effectLst>
        </p:spPr>
      </p:pic>
    </p:spTree>
  </p:cSld>
  <p:clrMapOvr>
    <a:masterClrMapping/>
  </p:clrMapOvr>
  <p:transition spd="slow">
    <p:pull dir="ld"/>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195736" y="260648"/>
            <a:ext cx="6624736" cy="1446550"/>
          </a:xfrm>
          <a:prstGeom prst="rect">
            <a:avLst/>
          </a:prstGeom>
        </p:spPr>
        <p:txBody>
          <a:bodyPr wrap="square">
            <a:spAutoFit/>
          </a:bodyPr>
          <a:lstStyle/>
          <a:p>
            <a:r>
              <a:rPr lang="ru-RU" sz="2200" b="1" dirty="0" smtClean="0"/>
              <a:t>Нечисть фашистская в ярости злобной:</a:t>
            </a:r>
            <a:br>
              <a:rPr lang="ru-RU" sz="2200" b="1" dirty="0" smtClean="0"/>
            </a:br>
            <a:r>
              <a:rPr lang="ru-RU" sz="2200" b="1" dirty="0" smtClean="0"/>
              <a:t>Кто мог нарушить немецкий покой?</a:t>
            </a:r>
            <a:br>
              <a:rPr lang="ru-RU" sz="2200" b="1" dirty="0" smtClean="0"/>
            </a:br>
            <a:r>
              <a:rPr lang="ru-RU" sz="2200" b="1" dirty="0" smtClean="0"/>
              <a:t>Схвачены юные герои-подпольщики,</a:t>
            </a:r>
            <a:br>
              <a:rPr lang="ru-RU" sz="2200" b="1" dirty="0" smtClean="0"/>
            </a:br>
            <a:r>
              <a:rPr lang="ru-RU" sz="2200" b="1" dirty="0" smtClean="0"/>
              <a:t>Но не услышит палач ничего!</a:t>
            </a:r>
            <a:endParaRPr lang="ru-RU" sz="2200" dirty="0"/>
          </a:p>
        </p:txBody>
      </p:sp>
      <p:pic>
        <p:nvPicPr>
          <p:cNvPr id="7" name="Picture 7" descr="пытают"/>
          <p:cNvPicPr>
            <a:picLocks noChangeAspect="1" noChangeArrowheads="1"/>
          </p:cNvPicPr>
          <p:nvPr/>
        </p:nvPicPr>
        <p:blipFill>
          <a:blip r:embed="rId2" cstate="print"/>
          <a:srcRect/>
          <a:stretch>
            <a:fillRect/>
          </a:stretch>
        </p:blipFill>
        <p:spPr bwMode="auto">
          <a:xfrm>
            <a:off x="4427984" y="1772816"/>
            <a:ext cx="4464495" cy="2006406"/>
          </a:xfrm>
          <a:prstGeom prst="rect">
            <a:avLst/>
          </a:prstGeom>
          <a:ln>
            <a:noFill/>
          </a:ln>
          <a:effectLst>
            <a:softEdge rad="112500"/>
          </a:effectLst>
        </p:spPr>
      </p:pic>
      <p:pic>
        <p:nvPicPr>
          <p:cNvPr id="8" name="Picture 8" descr="сережка пытки"/>
          <p:cNvPicPr>
            <a:picLocks noChangeAspect="1" noChangeArrowheads="1"/>
          </p:cNvPicPr>
          <p:nvPr/>
        </p:nvPicPr>
        <p:blipFill>
          <a:blip r:embed="rId3" cstate="print"/>
          <a:srcRect/>
          <a:stretch>
            <a:fillRect/>
          </a:stretch>
        </p:blipFill>
        <p:spPr bwMode="auto">
          <a:xfrm>
            <a:off x="4355976" y="3645024"/>
            <a:ext cx="4536504" cy="3212976"/>
          </a:xfrm>
          <a:prstGeom prst="rect">
            <a:avLst/>
          </a:prstGeom>
          <a:ln>
            <a:noFill/>
          </a:ln>
          <a:effectLst>
            <a:softEdge rad="112500"/>
          </a:effectLst>
        </p:spPr>
      </p:pic>
      <p:pic>
        <p:nvPicPr>
          <p:cNvPr id="9" name="Picture 4" descr="11"/>
          <p:cNvPicPr>
            <a:picLocks noChangeAspect="1" noChangeArrowheads="1"/>
          </p:cNvPicPr>
          <p:nvPr/>
        </p:nvPicPr>
        <p:blipFill>
          <a:blip r:embed="rId4" cstate="print"/>
          <a:srcRect l="10629" r="17023" b="22960"/>
          <a:stretch>
            <a:fillRect/>
          </a:stretch>
        </p:blipFill>
        <p:spPr bwMode="auto">
          <a:xfrm>
            <a:off x="0" y="1628800"/>
            <a:ext cx="4515386" cy="5040560"/>
          </a:xfrm>
          <a:prstGeom prst="rect">
            <a:avLst/>
          </a:prstGeom>
          <a:ln>
            <a:noFill/>
          </a:ln>
          <a:effectLst>
            <a:softEdge rad="112500"/>
          </a:effectLst>
        </p:spPr>
      </p:pic>
    </p:spTree>
  </p:cSld>
  <p:clrMapOvr>
    <a:masterClrMapping/>
  </p:clrMapOvr>
  <p:transition spd="slow">
    <p:pull dir="ld"/>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195736" y="404664"/>
            <a:ext cx="6624736" cy="2462213"/>
          </a:xfrm>
          <a:prstGeom prst="rect">
            <a:avLst/>
          </a:prstGeom>
        </p:spPr>
        <p:txBody>
          <a:bodyPr wrap="square">
            <a:spAutoFit/>
          </a:bodyPr>
          <a:lstStyle/>
          <a:p>
            <a:r>
              <a:rPr lang="ru-RU" sz="2200" b="1" dirty="0" smtClean="0"/>
              <a:t>Я обращаюсь к тебе, современник!</a:t>
            </a:r>
            <a:br>
              <a:rPr lang="ru-RU" sz="2200" b="1" dirty="0" smtClean="0"/>
            </a:br>
            <a:r>
              <a:rPr lang="ru-RU" sz="2200" b="1" dirty="0" smtClean="0"/>
              <a:t>Помни прекрасные их имена:</a:t>
            </a:r>
            <a:br>
              <a:rPr lang="ru-RU" sz="2200" b="1" dirty="0" smtClean="0"/>
            </a:br>
            <a:r>
              <a:rPr lang="ru-RU" sz="2200" b="1" dirty="0" smtClean="0"/>
              <a:t>ЛЮБА ШЕВЦОВА,</a:t>
            </a:r>
            <a:br>
              <a:rPr lang="ru-RU" sz="2200" b="1" dirty="0" smtClean="0"/>
            </a:br>
            <a:r>
              <a:rPr lang="ru-RU" sz="2200" b="1" dirty="0" smtClean="0"/>
              <a:t>СЕРЕЖКА ТЮЛЕНИН,</a:t>
            </a:r>
            <a:br>
              <a:rPr lang="ru-RU" sz="2200" b="1" dirty="0" smtClean="0"/>
            </a:br>
            <a:r>
              <a:rPr lang="ru-RU" sz="2200" b="1" dirty="0" smtClean="0"/>
              <a:t>ОЛЕГ КОШЕВОЙ и ИВАН ЗЕМНУХОВ,</a:t>
            </a:r>
            <a:br>
              <a:rPr lang="ru-RU" sz="2200" b="1" dirty="0" smtClean="0"/>
            </a:br>
            <a:r>
              <a:rPr lang="ru-RU" sz="2200" b="1" dirty="0" smtClean="0"/>
              <a:t>УЛЕНЬКА ГРОМОВА, ВАНЯ ТУРКЕНИЧ…</a:t>
            </a:r>
            <a:br>
              <a:rPr lang="ru-RU" sz="2200" b="1" dirty="0" smtClean="0"/>
            </a:br>
            <a:r>
              <a:rPr lang="ru-RU" sz="2200" b="1" dirty="0" smtClean="0"/>
              <a:t>Более сотни бессмертных имен!</a:t>
            </a:r>
            <a:endParaRPr lang="ru-RU" sz="2200" dirty="0"/>
          </a:p>
        </p:txBody>
      </p:sp>
      <p:pic>
        <p:nvPicPr>
          <p:cNvPr id="3" name="Picture 5" descr="4"/>
          <p:cNvPicPr>
            <a:picLocks noChangeAspect="1" noChangeArrowheads="1"/>
          </p:cNvPicPr>
          <p:nvPr/>
        </p:nvPicPr>
        <p:blipFill>
          <a:blip r:embed="rId2" cstate="print"/>
          <a:srcRect/>
          <a:stretch>
            <a:fillRect/>
          </a:stretch>
        </p:blipFill>
        <p:spPr bwMode="auto">
          <a:xfrm>
            <a:off x="1154121" y="2924944"/>
            <a:ext cx="7737414" cy="3894260"/>
          </a:xfrm>
          <a:prstGeom prst="rect">
            <a:avLst/>
          </a:prstGeom>
          <a:noFill/>
        </p:spPr>
      </p:pic>
    </p:spTree>
  </p:cSld>
  <p:clrMapOvr>
    <a:masterClrMapping/>
  </p:clrMapOvr>
  <p:transition spd="slow">
    <p:pull dir="ld"/>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мы помним"/>
          <p:cNvPicPr>
            <a:picLocks noChangeAspect="1" noChangeArrowheads="1"/>
          </p:cNvPicPr>
          <p:nvPr/>
        </p:nvPicPr>
        <p:blipFill>
          <a:blip r:embed="rId4" cstate="print"/>
          <a:srcRect/>
          <a:stretch>
            <a:fillRect/>
          </a:stretch>
        </p:blipFill>
        <p:spPr bwMode="auto">
          <a:xfrm>
            <a:off x="2051720" y="1"/>
            <a:ext cx="6840760" cy="3212975"/>
          </a:xfrm>
          <a:prstGeom prst="rect">
            <a:avLst/>
          </a:prstGeom>
          <a:noFill/>
        </p:spPr>
      </p:pic>
      <p:sp>
        <p:nvSpPr>
          <p:cNvPr id="2" name="Прямоугольник 1"/>
          <p:cNvSpPr/>
          <p:nvPr/>
        </p:nvSpPr>
        <p:spPr>
          <a:xfrm>
            <a:off x="2123728" y="260648"/>
            <a:ext cx="6696744" cy="2246769"/>
          </a:xfrm>
          <a:prstGeom prst="rect">
            <a:avLst/>
          </a:prstGeom>
        </p:spPr>
        <p:txBody>
          <a:bodyPr wrap="square">
            <a:spAutoFit/>
          </a:bodyPr>
          <a:lstStyle/>
          <a:p>
            <a:r>
              <a:rPr lang="ru-RU" sz="2800" b="1" dirty="0" smtClean="0">
                <a:solidFill>
                  <a:schemeClr val="bg2"/>
                </a:solidFill>
              </a:rPr>
              <a:t>Лучших сынов жизни земной </a:t>
            </a:r>
            <a:br>
              <a:rPr lang="ru-RU" sz="2800" b="1" dirty="0" smtClean="0">
                <a:solidFill>
                  <a:schemeClr val="bg2"/>
                </a:solidFill>
              </a:rPr>
            </a:br>
            <a:r>
              <a:rPr lang="ru-RU" sz="2800" b="1" dirty="0" smtClean="0">
                <a:solidFill>
                  <a:schemeClr val="bg2"/>
                </a:solidFill>
              </a:rPr>
              <a:t>Будьте достойны!</a:t>
            </a:r>
            <a:br>
              <a:rPr lang="ru-RU" sz="2800" b="1" dirty="0" smtClean="0">
                <a:solidFill>
                  <a:schemeClr val="bg2"/>
                </a:solidFill>
              </a:rPr>
            </a:br>
            <a:r>
              <a:rPr lang="ru-RU" sz="2800" b="1" dirty="0" smtClean="0">
                <a:solidFill>
                  <a:schemeClr val="bg2"/>
                </a:solidFill>
              </a:rPr>
              <a:t>И ради свободы Луганской земли</a:t>
            </a:r>
            <a:br>
              <a:rPr lang="ru-RU" sz="2800" b="1" dirty="0" smtClean="0">
                <a:solidFill>
                  <a:schemeClr val="bg2"/>
                </a:solidFill>
              </a:rPr>
            </a:br>
            <a:r>
              <a:rPr lang="ru-RU" sz="2800" b="1" dirty="0" smtClean="0">
                <a:solidFill>
                  <a:schemeClr val="bg2"/>
                </a:solidFill>
              </a:rPr>
              <a:t>Во все времена</a:t>
            </a:r>
            <a:br>
              <a:rPr lang="ru-RU" sz="2800" b="1" dirty="0" smtClean="0">
                <a:solidFill>
                  <a:schemeClr val="bg2"/>
                </a:solidFill>
              </a:rPr>
            </a:br>
            <a:r>
              <a:rPr lang="ru-RU" sz="2800" b="1" dirty="0" smtClean="0">
                <a:solidFill>
                  <a:schemeClr val="bg2"/>
                </a:solidFill>
              </a:rPr>
              <a:t>ПОМНИТЕ ИХ ИМЕНА!!!</a:t>
            </a:r>
            <a:endParaRPr lang="ru-RU" sz="2800" dirty="0">
              <a:solidFill>
                <a:schemeClr val="bg2"/>
              </a:solidFill>
            </a:endParaRPr>
          </a:p>
        </p:txBody>
      </p:sp>
      <p:pic>
        <p:nvPicPr>
          <p:cNvPr id="4" name="Picture 5" descr="ради свободы луг"/>
          <p:cNvPicPr>
            <a:picLocks noChangeAspect="1" noChangeArrowheads="1"/>
          </p:cNvPicPr>
          <p:nvPr/>
        </p:nvPicPr>
        <p:blipFill>
          <a:blip r:embed="rId5" cstate="print"/>
          <a:srcRect/>
          <a:stretch>
            <a:fillRect/>
          </a:stretch>
        </p:blipFill>
        <p:spPr bwMode="auto">
          <a:xfrm>
            <a:off x="2987824" y="2996952"/>
            <a:ext cx="5904656" cy="3645025"/>
          </a:xfrm>
          <a:prstGeom prst="rect">
            <a:avLst/>
          </a:prstGeom>
          <a:ln>
            <a:noFill/>
          </a:ln>
          <a:effectLst>
            <a:softEdge rad="112500"/>
          </a:effectLst>
        </p:spPr>
      </p:pic>
      <p:graphicFrame>
        <p:nvGraphicFramePr>
          <p:cNvPr id="442372" name="Object 4"/>
          <p:cNvGraphicFramePr>
            <a:graphicFrameLocks noGrp="1" noChangeAspect="1"/>
          </p:cNvGraphicFramePr>
          <p:nvPr/>
        </p:nvGraphicFramePr>
        <p:xfrm>
          <a:off x="179512" y="2996952"/>
          <a:ext cx="2843808" cy="3645024"/>
        </p:xfrm>
        <a:graphic>
          <a:graphicData uri="http://schemas.openxmlformats.org/presentationml/2006/ole">
            <p:oleObj spid="_x0000_s41986" name="Точечный рисунок" r:id="rId6" imgW="3648584" imgH="5249008" progId="PBrush">
              <p:embed/>
            </p:oleObj>
          </a:graphicData>
        </a:graphic>
      </p:graphicFrame>
    </p:spTree>
  </p:cSld>
  <p:clrMapOvr>
    <a:masterClrMapping/>
  </p:clrMapOvr>
  <p:transition spd="slow">
    <p:pull dir="l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1" presetClass="entr" presetSubtype="0" fill="hold" nodeType="clickEffect">
                                  <p:stCondLst>
                                    <p:cond delay="0"/>
                                  </p:stCondLst>
                                  <p:childTnLst>
                                    <p:set>
                                      <p:cBhvr>
                                        <p:cTn id="6" dur="1" fill="hold">
                                          <p:stCondLst>
                                            <p:cond delay="0"/>
                                          </p:stCondLst>
                                        </p:cTn>
                                        <p:tgtEl>
                                          <p:spTgt spid="442372"/>
                                        </p:tgtEl>
                                        <p:attrNameLst>
                                          <p:attrName>style.visibility</p:attrName>
                                        </p:attrNameLst>
                                      </p:cBhvr>
                                      <p:to>
                                        <p:strVal val="visible"/>
                                      </p:to>
                                    </p:set>
                                    <p:animEffect transition="in" filter="fade">
                                      <p:cBhvr>
                                        <p:cTn id="7" dur="770" decel="100000"/>
                                        <p:tgtEl>
                                          <p:spTgt spid="442372"/>
                                        </p:tgtEl>
                                      </p:cBhvr>
                                    </p:animEffect>
                                    <p:animScale>
                                      <p:cBhvr>
                                        <p:cTn id="8" dur="770" decel="100000"/>
                                        <p:tgtEl>
                                          <p:spTgt spid="442372"/>
                                        </p:tgtEl>
                                      </p:cBhvr>
                                      <p:from x="10000" y="10000"/>
                                      <p:to x="200000" y="450000"/>
                                    </p:animScale>
                                    <p:animScale>
                                      <p:cBhvr>
                                        <p:cTn id="9" dur="1230" accel="100000" fill="hold">
                                          <p:stCondLst>
                                            <p:cond delay="770"/>
                                          </p:stCondLst>
                                        </p:cTn>
                                        <p:tgtEl>
                                          <p:spTgt spid="442372"/>
                                        </p:tgtEl>
                                      </p:cBhvr>
                                      <p:from x="200000" y="450000"/>
                                      <p:to x="100000" y="100000"/>
                                    </p:animScale>
                                    <p:set>
                                      <p:cBhvr>
                                        <p:cTn id="10" dur="770" fill="hold"/>
                                        <p:tgtEl>
                                          <p:spTgt spid="442372"/>
                                        </p:tgtEl>
                                        <p:attrNameLst>
                                          <p:attrName>ppt_x</p:attrName>
                                        </p:attrNameLst>
                                      </p:cBhvr>
                                      <p:to>
                                        <p:strVal val="(0.5)"/>
                                      </p:to>
                                    </p:set>
                                    <p:anim from="(0.5)" to="(#ppt_x)" calcmode="lin" valueType="num">
                                      <p:cBhvr>
                                        <p:cTn id="11" dur="1230" accel="100000" fill="hold">
                                          <p:stCondLst>
                                            <p:cond delay="770"/>
                                          </p:stCondLst>
                                        </p:cTn>
                                        <p:tgtEl>
                                          <p:spTgt spid="442372"/>
                                        </p:tgtEl>
                                        <p:attrNameLst>
                                          <p:attrName>ppt_x</p:attrName>
                                        </p:attrNameLst>
                                      </p:cBhvr>
                                    </p:anim>
                                    <p:set>
                                      <p:cBhvr>
                                        <p:cTn id="12" dur="770" fill="hold"/>
                                        <p:tgtEl>
                                          <p:spTgt spid="442372"/>
                                        </p:tgtEl>
                                        <p:attrNameLst>
                                          <p:attrName>ppt_y</p:attrName>
                                        </p:attrNameLst>
                                      </p:cBhvr>
                                      <p:to>
                                        <p:strVal val="(#ppt_y+0.4)"/>
                                      </p:to>
                                    </p:set>
                                    <p:anim from="(#ppt_y+0.4)" to="(#ppt_y)" calcmode="lin" valueType="num">
                                      <p:cBhvr>
                                        <p:cTn id="13" dur="1230" accel="100000" fill="hold">
                                          <p:stCondLst>
                                            <p:cond delay="770"/>
                                          </p:stCondLst>
                                        </p:cTn>
                                        <p:tgtEl>
                                          <p:spTgt spid="442372"/>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740</TotalTime>
  <Words>258</Words>
  <Application>Microsoft Office PowerPoint</Application>
  <PresentationFormat>Экран (4:3)</PresentationFormat>
  <Paragraphs>65</Paragraphs>
  <Slides>27</Slides>
  <Notes>1</Notes>
  <HiddenSlides>0</HiddenSlides>
  <MMClips>0</MMClips>
  <ScaleCrop>false</ScaleCrop>
  <HeadingPairs>
    <vt:vector size="6" baseType="variant">
      <vt:variant>
        <vt:lpstr>Тема</vt:lpstr>
      </vt:variant>
      <vt:variant>
        <vt:i4>1</vt:i4>
      </vt:variant>
      <vt:variant>
        <vt:lpstr>Внедренные серверы OLE</vt:lpstr>
      </vt:variant>
      <vt:variant>
        <vt:i4>1</vt:i4>
      </vt:variant>
      <vt:variant>
        <vt:lpstr>Заголовки слайдов</vt:lpstr>
      </vt:variant>
      <vt:variant>
        <vt:i4>27</vt:i4>
      </vt:variant>
    </vt:vector>
  </HeadingPairs>
  <TitlesOfParts>
    <vt:vector size="29" baseType="lpstr">
      <vt:lpstr>Тема Office</vt:lpstr>
      <vt:lpstr>Точечный рисунок</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lpstr>Слайд 21</vt:lpstr>
      <vt:lpstr>Слайд 22</vt:lpstr>
      <vt:lpstr>Слайд 23</vt:lpstr>
      <vt:lpstr>Слайд 24</vt:lpstr>
      <vt:lpstr>Слайд 25</vt:lpstr>
      <vt:lpstr>Слайд 26</vt:lpstr>
      <vt:lpstr>Слайд 27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User1</dc:creator>
  <cp:lastModifiedBy>Lilya</cp:lastModifiedBy>
  <cp:revision>93</cp:revision>
  <dcterms:created xsi:type="dcterms:W3CDTF">2012-04-26T17:51:59Z</dcterms:created>
  <dcterms:modified xsi:type="dcterms:W3CDTF">2020-12-01T18:22:00Z</dcterms:modified>
</cp:coreProperties>
</file>