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</p:sldMasterIdLst>
  <p:sldIdLst>
    <p:sldId id="256" r:id="rId2"/>
    <p:sldId id="281" r:id="rId3"/>
    <p:sldId id="284" r:id="rId4"/>
    <p:sldId id="285" r:id="rId5"/>
    <p:sldId id="258" r:id="rId6"/>
    <p:sldId id="259" r:id="rId7"/>
    <p:sldId id="260" r:id="rId8"/>
    <p:sldId id="286" r:id="rId9"/>
    <p:sldId id="261" r:id="rId10"/>
    <p:sldId id="262" r:id="rId11"/>
    <p:sldId id="263" r:id="rId12"/>
    <p:sldId id="264" r:id="rId13"/>
    <p:sldId id="280" r:id="rId14"/>
    <p:sldId id="265" r:id="rId15"/>
    <p:sldId id="266" r:id="rId16"/>
    <p:sldId id="269" r:id="rId17"/>
    <p:sldId id="272" r:id="rId18"/>
    <p:sldId id="275" r:id="rId19"/>
    <p:sldId id="279" r:id="rId20"/>
    <p:sldId id="282" r:id="rId21"/>
    <p:sldId id="283" r:id="rId22"/>
    <p:sldId id="276" r:id="rId23"/>
    <p:sldId id="278" r:id="rId24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2724" y="-9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3CF9B9-DE08-4112-A503-84F4B27DF94A}" type="doc">
      <dgm:prSet loTypeId="urn:microsoft.com/office/officeart/2005/8/layout/radial4" loCatId="relationship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76D9BF11-193E-47C1-9888-BAAED1D065E9}">
      <dgm:prSet phldrT="[Текст]" custT="1"/>
      <dgm:spPr/>
      <dgm:t>
        <a:bodyPr/>
        <a:lstStyle/>
        <a:p>
          <a:pPr algn="ctr"/>
          <a:r>
            <a:rPr lang="ru-RU" sz="1200" b="1" dirty="0" smtClean="0"/>
            <a:t>Формы </a:t>
          </a:r>
          <a:endParaRPr lang="en-US" sz="1200" b="1" dirty="0" smtClean="0"/>
        </a:p>
        <a:p>
          <a:pPr algn="ctr"/>
          <a:r>
            <a:rPr lang="ru-RU" sz="1200" b="1" dirty="0" smtClean="0"/>
            <a:t>ИКТ- сотрудничества с родителями</a:t>
          </a:r>
          <a:endParaRPr lang="ru-RU" sz="1200" b="1" dirty="0"/>
        </a:p>
      </dgm:t>
    </dgm:pt>
    <dgm:pt modelId="{BC6EA70F-E6DC-46C3-81D5-75C662BE205A}" type="parTrans" cxnId="{330F3E97-B5F1-4E24-AD76-4E2FEEF4A2F5}">
      <dgm:prSet/>
      <dgm:spPr/>
      <dgm:t>
        <a:bodyPr/>
        <a:lstStyle/>
        <a:p>
          <a:pPr algn="ctr"/>
          <a:endParaRPr lang="ru-RU" sz="1200"/>
        </a:p>
      </dgm:t>
    </dgm:pt>
    <dgm:pt modelId="{DD478618-3809-41D0-A1B2-E5975ED913A7}" type="sibTrans" cxnId="{330F3E97-B5F1-4E24-AD76-4E2FEEF4A2F5}">
      <dgm:prSet/>
      <dgm:spPr/>
      <dgm:t>
        <a:bodyPr/>
        <a:lstStyle/>
        <a:p>
          <a:pPr algn="ctr"/>
          <a:endParaRPr lang="ru-RU" sz="1200"/>
        </a:p>
      </dgm:t>
    </dgm:pt>
    <dgm:pt modelId="{387DDB7E-C796-4F50-B532-8E27377A40E9}">
      <dgm:prSet phldrT="[Текст]" custT="1"/>
      <dgm:spPr/>
      <dgm:t>
        <a:bodyPr/>
        <a:lstStyle/>
        <a:p>
          <a:pPr algn="ctr"/>
          <a:r>
            <a:rPr lang="ru-RU" sz="1200" dirty="0" smtClean="0"/>
            <a:t>Официальный сайт ДОУ</a:t>
          </a:r>
        </a:p>
        <a:p>
          <a:pPr algn="ctr"/>
          <a:r>
            <a:rPr lang="ru-RU" sz="1200" dirty="0" smtClean="0"/>
            <a:t>1</a:t>
          </a:r>
          <a:endParaRPr lang="ru-RU" sz="1200" dirty="0"/>
        </a:p>
      </dgm:t>
    </dgm:pt>
    <dgm:pt modelId="{B3B6EC36-BD29-443F-B301-84B5437F4CE3}" type="parTrans" cxnId="{AF3D3326-9399-4443-86BC-6E2012BC58E9}">
      <dgm:prSet/>
      <dgm:spPr/>
      <dgm:t>
        <a:bodyPr/>
        <a:lstStyle/>
        <a:p>
          <a:pPr algn="ctr"/>
          <a:endParaRPr lang="ru-RU" sz="1200"/>
        </a:p>
      </dgm:t>
    </dgm:pt>
    <dgm:pt modelId="{7834D261-F1CB-46BA-9164-6A71550EE314}" type="sibTrans" cxnId="{AF3D3326-9399-4443-86BC-6E2012BC58E9}">
      <dgm:prSet/>
      <dgm:spPr/>
      <dgm:t>
        <a:bodyPr/>
        <a:lstStyle/>
        <a:p>
          <a:pPr algn="ctr"/>
          <a:endParaRPr lang="ru-RU" sz="1200"/>
        </a:p>
      </dgm:t>
    </dgm:pt>
    <dgm:pt modelId="{8BBF5772-4D1E-4695-B5A5-CBF8D9EBEC8A}">
      <dgm:prSet phldrT="[Текст]" custT="1"/>
      <dgm:spPr/>
      <dgm:t>
        <a:bodyPr/>
        <a:lstStyle/>
        <a:p>
          <a:pPr algn="ctr"/>
          <a:r>
            <a:rPr lang="ru-RU" sz="1200" dirty="0" smtClean="0"/>
            <a:t>Наличие и ведение блогов</a:t>
          </a:r>
        </a:p>
        <a:p>
          <a:pPr algn="ctr"/>
          <a:r>
            <a:rPr lang="ru-RU" sz="1200" dirty="0" smtClean="0"/>
            <a:t>2</a:t>
          </a:r>
          <a:endParaRPr lang="ru-RU" sz="1200" dirty="0"/>
        </a:p>
      </dgm:t>
    </dgm:pt>
    <dgm:pt modelId="{7F85930E-2ED0-4AED-95DA-6205DF68CC65}" type="parTrans" cxnId="{0BB9D757-55D5-4461-ACF1-C6CF3EB04696}">
      <dgm:prSet/>
      <dgm:spPr/>
      <dgm:t>
        <a:bodyPr/>
        <a:lstStyle/>
        <a:p>
          <a:pPr algn="ctr"/>
          <a:endParaRPr lang="ru-RU" sz="1200"/>
        </a:p>
      </dgm:t>
    </dgm:pt>
    <dgm:pt modelId="{D01F088B-3A4A-4D48-9D0A-D5B3C7E055AD}" type="sibTrans" cxnId="{0BB9D757-55D5-4461-ACF1-C6CF3EB04696}">
      <dgm:prSet/>
      <dgm:spPr/>
      <dgm:t>
        <a:bodyPr/>
        <a:lstStyle/>
        <a:p>
          <a:pPr algn="ctr"/>
          <a:endParaRPr lang="ru-RU" sz="1200"/>
        </a:p>
      </dgm:t>
    </dgm:pt>
    <dgm:pt modelId="{B15B96DB-6191-497E-B2AC-8BD41EFCD9AC}">
      <dgm:prSet phldrT="[Текст]" custT="1"/>
      <dgm:spPr/>
      <dgm:t>
        <a:bodyPr/>
        <a:lstStyle/>
        <a:p>
          <a:pPr algn="ctr"/>
          <a:r>
            <a:rPr lang="ru-RU" sz="1200" dirty="0" smtClean="0"/>
            <a:t>Создание мультимедиа библиотеки</a:t>
          </a:r>
        </a:p>
        <a:p>
          <a:pPr algn="ctr"/>
          <a:r>
            <a:rPr lang="ru-RU" sz="1200" dirty="0" smtClean="0"/>
            <a:t>3</a:t>
          </a:r>
          <a:endParaRPr lang="ru-RU" sz="1200" dirty="0"/>
        </a:p>
      </dgm:t>
    </dgm:pt>
    <dgm:pt modelId="{EFE9D876-FB9D-446F-B99C-D71ADD5BC5F6}" type="parTrans" cxnId="{1A35DC9C-968C-4FD5-81B5-77E87441B641}">
      <dgm:prSet/>
      <dgm:spPr/>
      <dgm:t>
        <a:bodyPr/>
        <a:lstStyle/>
        <a:p>
          <a:pPr algn="ctr"/>
          <a:endParaRPr lang="ru-RU" sz="1200"/>
        </a:p>
      </dgm:t>
    </dgm:pt>
    <dgm:pt modelId="{F024E168-F243-4102-8212-C391365FE0D6}" type="sibTrans" cxnId="{1A35DC9C-968C-4FD5-81B5-77E87441B641}">
      <dgm:prSet/>
      <dgm:spPr/>
      <dgm:t>
        <a:bodyPr/>
        <a:lstStyle/>
        <a:p>
          <a:pPr algn="ctr"/>
          <a:endParaRPr lang="ru-RU" sz="1200"/>
        </a:p>
      </dgm:t>
    </dgm:pt>
    <dgm:pt modelId="{2AA67852-65FA-41C4-A135-799C44166563}">
      <dgm:prSet custT="1"/>
      <dgm:spPr/>
      <dgm:t>
        <a:bodyPr/>
        <a:lstStyle/>
        <a:p>
          <a:pPr algn="ctr"/>
          <a:r>
            <a:rPr lang="ru-RU" sz="1200" dirty="0" smtClean="0"/>
            <a:t>Организация интерактивных форм</a:t>
          </a:r>
        </a:p>
        <a:p>
          <a:pPr algn="ctr"/>
          <a:r>
            <a:rPr lang="ru-RU" sz="1200" dirty="0" smtClean="0"/>
            <a:t>4</a:t>
          </a:r>
          <a:endParaRPr lang="ru-RU" sz="1200" dirty="0"/>
        </a:p>
      </dgm:t>
    </dgm:pt>
    <dgm:pt modelId="{811FC0E7-2CB6-4144-89F8-EBBE7E6BA2C2}" type="parTrans" cxnId="{77B9EC48-71CA-42C8-9B7C-1E9EE0B1C34C}">
      <dgm:prSet/>
      <dgm:spPr/>
      <dgm:t>
        <a:bodyPr/>
        <a:lstStyle/>
        <a:p>
          <a:pPr algn="ctr"/>
          <a:endParaRPr lang="ru-RU" sz="1200"/>
        </a:p>
      </dgm:t>
    </dgm:pt>
    <dgm:pt modelId="{68492474-3A91-4C5F-BA19-B18039334B87}" type="sibTrans" cxnId="{77B9EC48-71CA-42C8-9B7C-1E9EE0B1C34C}">
      <dgm:prSet/>
      <dgm:spPr/>
      <dgm:t>
        <a:bodyPr/>
        <a:lstStyle/>
        <a:p>
          <a:pPr algn="ctr"/>
          <a:endParaRPr lang="ru-RU" sz="1200"/>
        </a:p>
      </dgm:t>
    </dgm:pt>
    <dgm:pt modelId="{77801AC8-ABEF-471D-B124-E3B890483C8E}">
      <dgm:prSet custT="1"/>
      <dgm:spPr/>
      <dgm:t>
        <a:bodyPr/>
        <a:lstStyle/>
        <a:p>
          <a:r>
            <a:rPr lang="ru-RU" sz="1200" dirty="0" smtClean="0"/>
            <a:t>Общение </a:t>
          </a:r>
          <a:r>
            <a:rPr lang="en-US" sz="1200" dirty="0" smtClean="0"/>
            <a:t>on-line</a:t>
          </a:r>
          <a:endParaRPr lang="ru-RU" sz="1200" dirty="0" smtClean="0"/>
        </a:p>
        <a:p>
          <a:r>
            <a:rPr lang="ru-RU" sz="1200" dirty="0" smtClean="0"/>
            <a:t> 5</a:t>
          </a:r>
          <a:endParaRPr lang="ru-RU" sz="1200" dirty="0"/>
        </a:p>
      </dgm:t>
    </dgm:pt>
    <dgm:pt modelId="{B06C92FA-2928-4265-8D53-F26C3844C785}" type="parTrans" cxnId="{2BC17B3F-67EC-4C5C-96FC-B2D052534390}">
      <dgm:prSet/>
      <dgm:spPr/>
      <dgm:t>
        <a:bodyPr/>
        <a:lstStyle/>
        <a:p>
          <a:endParaRPr lang="ru-RU" sz="1200"/>
        </a:p>
      </dgm:t>
    </dgm:pt>
    <dgm:pt modelId="{4EB703F0-34BF-4CCB-BFA5-4DE4A17799A2}" type="sibTrans" cxnId="{2BC17B3F-67EC-4C5C-96FC-B2D052534390}">
      <dgm:prSet/>
      <dgm:spPr/>
      <dgm:t>
        <a:bodyPr/>
        <a:lstStyle/>
        <a:p>
          <a:endParaRPr lang="ru-RU" sz="1200"/>
        </a:p>
      </dgm:t>
    </dgm:pt>
    <dgm:pt modelId="{D6252B44-DDA1-462A-8DDC-44FB29052755}">
      <dgm:prSet custT="1"/>
      <dgm:spPr/>
      <dgm:t>
        <a:bodyPr/>
        <a:lstStyle/>
        <a:p>
          <a:pPr algn="ctr"/>
          <a:r>
            <a:rPr lang="ru-RU" sz="1200" dirty="0" smtClean="0"/>
            <a:t>Электронная почта</a:t>
          </a:r>
        </a:p>
        <a:p>
          <a:pPr algn="ctr"/>
          <a:r>
            <a:rPr lang="en-US" sz="1200" dirty="0" smtClean="0"/>
            <a:t>6</a:t>
          </a:r>
          <a:endParaRPr lang="ru-RU" sz="1200" dirty="0"/>
        </a:p>
      </dgm:t>
    </dgm:pt>
    <dgm:pt modelId="{24C87F6A-FEC3-4711-A735-7D10E12D9E30}" type="sibTrans" cxnId="{5ED6F133-BD2A-4858-B885-9FD605AC331E}">
      <dgm:prSet/>
      <dgm:spPr/>
      <dgm:t>
        <a:bodyPr/>
        <a:lstStyle/>
        <a:p>
          <a:pPr algn="ctr"/>
          <a:endParaRPr lang="ru-RU" sz="1200"/>
        </a:p>
      </dgm:t>
    </dgm:pt>
    <dgm:pt modelId="{3DEAF680-0179-4F7E-9A4A-B061A2F119FF}" type="parTrans" cxnId="{5ED6F133-BD2A-4858-B885-9FD605AC331E}">
      <dgm:prSet/>
      <dgm:spPr/>
      <dgm:t>
        <a:bodyPr/>
        <a:lstStyle/>
        <a:p>
          <a:pPr algn="ctr"/>
          <a:endParaRPr lang="ru-RU" sz="1200"/>
        </a:p>
      </dgm:t>
    </dgm:pt>
    <dgm:pt modelId="{171E7785-39DD-4555-BED1-C9B2B9C76CBE}" type="pres">
      <dgm:prSet presAssocID="{6A3CF9B9-DE08-4112-A503-84F4B27DF94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CC4130-F8F1-4648-97F4-EBC73A13C1D0}" type="pres">
      <dgm:prSet presAssocID="{76D9BF11-193E-47C1-9888-BAAED1D065E9}" presName="centerShape" presStyleLbl="node0" presStyleIdx="0" presStyleCnt="1" custScaleX="86852" custScaleY="73284" custLinFactNeighborX="1070" custLinFactNeighborY="-24821"/>
      <dgm:spPr/>
      <dgm:t>
        <a:bodyPr/>
        <a:lstStyle/>
        <a:p>
          <a:endParaRPr lang="ru-RU"/>
        </a:p>
      </dgm:t>
    </dgm:pt>
    <dgm:pt modelId="{A9390182-CEE6-40C4-BCE2-30691D0162A8}" type="pres">
      <dgm:prSet presAssocID="{3DEAF680-0179-4F7E-9A4A-B061A2F119FF}" presName="parTrans" presStyleLbl="bgSibTrans2D1" presStyleIdx="0" presStyleCnt="6" custScaleX="105894" custLinFactNeighborX="-3329" custLinFactNeighborY="7905"/>
      <dgm:spPr/>
      <dgm:t>
        <a:bodyPr/>
        <a:lstStyle/>
        <a:p>
          <a:endParaRPr lang="ru-RU"/>
        </a:p>
      </dgm:t>
    </dgm:pt>
    <dgm:pt modelId="{0A06F067-A44C-48A6-B497-2F22E93AADD2}" type="pres">
      <dgm:prSet presAssocID="{D6252B44-DDA1-462A-8DDC-44FB29052755}" presName="node" presStyleLbl="node1" presStyleIdx="0" presStyleCnt="6" custScaleX="118626" custRadScaleRad="81603" custRadScaleInc="-547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BC93F-9986-4D4D-845D-ACA978E12558}" type="pres">
      <dgm:prSet presAssocID="{B3B6EC36-BD29-443F-B301-84B5437F4CE3}" presName="parTrans" presStyleLbl="bgSibTrans2D1" presStyleIdx="1" presStyleCnt="6" custLinFactNeighborX="-3426" custLinFactNeighborY="-14361"/>
      <dgm:spPr/>
      <dgm:t>
        <a:bodyPr/>
        <a:lstStyle/>
        <a:p>
          <a:endParaRPr lang="ru-RU"/>
        </a:p>
      </dgm:t>
    </dgm:pt>
    <dgm:pt modelId="{CC9C6119-481A-48EE-A4BD-A312F2AE89A6}" type="pres">
      <dgm:prSet presAssocID="{387DDB7E-C796-4F50-B532-8E27377A40E9}" presName="node" presStyleLbl="node1" presStyleIdx="1" presStyleCnt="6" custScaleX="125448" custRadScaleRad="76331" custRadScaleInc="-176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EFD3F0-1D89-40B1-85AC-B0068FC40C0D}" type="pres">
      <dgm:prSet presAssocID="{7F85930E-2ED0-4AED-95DA-6205DF68CC65}" presName="parTrans" presStyleLbl="bgSibTrans2D1" presStyleIdx="2" presStyleCnt="6" custAng="124355" custLinFactNeighborX="9424" custLinFactNeighborY="2682"/>
      <dgm:spPr/>
      <dgm:t>
        <a:bodyPr/>
        <a:lstStyle/>
        <a:p>
          <a:endParaRPr lang="ru-RU"/>
        </a:p>
      </dgm:t>
    </dgm:pt>
    <dgm:pt modelId="{E4FC5DCA-320E-48AC-8029-AE29393B39EB}" type="pres">
      <dgm:prSet presAssocID="{8BBF5772-4D1E-4695-B5A5-CBF8D9EBEC8A}" presName="node" presStyleLbl="node1" presStyleIdx="2" presStyleCnt="6" custScaleX="128724" custRadScaleRad="99567" custRadScaleInc="-163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80CA72-0506-4219-889D-88A73AA8BA05}" type="pres">
      <dgm:prSet presAssocID="{EFE9D876-FB9D-446F-B99C-D71ADD5BC5F6}" presName="parTrans" presStyleLbl="bgSibTrans2D1" presStyleIdx="3" presStyleCnt="6" custLinFactNeighborX="5464" custLinFactNeighborY="-16674"/>
      <dgm:spPr/>
      <dgm:t>
        <a:bodyPr/>
        <a:lstStyle/>
        <a:p>
          <a:endParaRPr lang="ru-RU"/>
        </a:p>
      </dgm:t>
    </dgm:pt>
    <dgm:pt modelId="{19BCD836-CC86-41BA-8CE4-1A71798B3D01}" type="pres">
      <dgm:prSet presAssocID="{B15B96DB-6191-497E-B2AC-8BD41EFCD9AC}" presName="node" presStyleLbl="node1" presStyleIdx="3" presStyleCnt="6" custScaleX="129472" custRadScaleRad="134006" custRadScaleInc="-189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68250C-5F57-4732-A94A-E691A5B09993}" type="pres">
      <dgm:prSet presAssocID="{B06C92FA-2928-4265-8D53-F26C3844C785}" presName="parTrans" presStyleLbl="bgSibTrans2D1" presStyleIdx="4" presStyleCnt="6" custAng="21522970" custLinFactNeighborX="-8589" custLinFactNeighborY="-17148"/>
      <dgm:spPr/>
      <dgm:t>
        <a:bodyPr/>
        <a:lstStyle/>
        <a:p>
          <a:endParaRPr lang="ru-RU"/>
        </a:p>
      </dgm:t>
    </dgm:pt>
    <dgm:pt modelId="{0A804F6B-BA4F-4E3E-8D9E-5DC495A2AA2A}" type="pres">
      <dgm:prSet presAssocID="{77801AC8-ABEF-471D-B124-E3B890483C8E}" presName="node" presStyleLbl="node1" presStyleIdx="4" presStyleCnt="6" custScaleX="115406" custRadScaleRad="107183" custRadScaleInc="481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9C63CD-639E-400F-8D45-5E674525E797}" type="pres">
      <dgm:prSet presAssocID="{811FC0E7-2CB6-4144-89F8-EBBE7E6BA2C2}" presName="parTrans" presStyleLbl="bgSibTrans2D1" presStyleIdx="5" presStyleCnt="6" custLinFactNeighborX="-159" custLinFactNeighborY="4689"/>
      <dgm:spPr/>
      <dgm:t>
        <a:bodyPr/>
        <a:lstStyle/>
        <a:p>
          <a:endParaRPr lang="ru-RU"/>
        </a:p>
      </dgm:t>
    </dgm:pt>
    <dgm:pt modelId="{52778CA3-0DE6-42A1-A18C-F15C2AD708F6}" type="pres">
      <dgm:prSet presAssocID="{2AA67852-65FA-41C4-A135-799C44166563}" presName="node" presStyleLbl="node1" presStyleIdx="5" presStyleCnt="6" custScaleX="133674" custScaleY="95798" custRadScaleRad="142850" custRadScaleInc="-172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4995BF-2F37-4396-949B-C8C3414F6199}" type="presOf" srcId="{8BBF5772-4D1E-4695-B5A5-CBF8D9EBEC8A}" destId="{E4FC5DCA-320E-48AC-8029-AE29393B39EB}" srcOrd="0" destOrd="0" presId="urn:microsoft.com/office/officeart/2005/8/layout/radial4"/>
    <dgm:cxn modelId="{0BB9D757-55D5-4461-ACF1-C6CF3EB04696}" srcId="{76D9BF11-193E-47C1-9888-BAAED1D065E9}" destId="{8BBF5772-4D1E-4695-B5A5-CBF8D9EBEC8A}" srcOrd="2" destOrd="0" parTransId="{7F85930E-2ED0-4AED-95DA-6205DF68CC65}" sibTransId="{D01F088B-3A4A-4D48-9D0A-D5B3C7E055AD}"/>
    <dgm:cxn modelId="{31A6386B-9313-48F8-8C75-BCBF9133FD9A}" type="presOf" srcId="{EFE9D876-FB9D-446F-B99C-D71ADD5BC5F6}" destId="{0180CA72-0506-4219-889D-88A73AA8BA05}" srcOrd="0" destOrd="0" presId="urn:microsoft.com/office/officeart/2005/8/layout/radial4"/>
    <dgm:cxn modelId="{D983C215-D956-4E76-B53E-A1C178E6C2FA}" type="presOf" srcId="{6A3CF9B9-DE08-4112-A503-84F4B27DF94A}" destId="{171E7785-39DD-4555-BED1-C9B2B9C76CBE}" srcOrd="0" destOrd="0" presId="urn:microsoft.com/office/officeart/2005/8/layout/radial4"/>
    <dgm:cxn modelId="{5AD71A61-2A06-4651-AB41-BDEDB314B4D1}" type="presOf" srcId="{D6252B44-DDA1-462A-8DDC-44FB29052755}" destId="{0A06F067-A44C-48A6-B497-2F22E93AADD2}" srcOrd="0" destOrd="0" presId="urn:microsoft.com/office/officeart/2005/8/layout/radial4"/>
    <dgm:cxn modelId="{4472EFC2-88B2-485D-B9A0-4588C235B471}" type="presOf" srcId="{B3B6EC36-BD29-443F-B301-84B5437F4CE3}" destId="{16DBC93F-9986-4D4D-845D-ACA978E12558}" srcOrd="0" destOrd="0" presId="urn:microsoft.com/office/officeart/2005/8/layout/radial4"/>
    <dgm:cxn modelId="{5ED6F133-BD2A-4858-B885-9FD605AC331E}" srcId="{76D9BF11-193E-47C1-9888-BAAED1D065E9}" destId="{D6252B44-DDA1-462A-8DDC-44FB29052755}" srcOrd="0" destOrd="0" parTransId="{3DEAF680-0179-4F7E-9A4A-B061A2F119FF}" sibTransId="{24C87F6A-FEC3-4711-A735-7D10E12D9E30}"/>
    <dgm:cxn modelId="{B9ED07B0-ADC6-4C0F-A61D-F38D04304187}" type="presOf" srcId="{77801AC8-ABEF-471D-B124-E3B890483C8E}" destId="{0A804F6B-BA4F-4E3E-8D9E-5DC495A2AA2A}" srcOrd="0" destOrd="0" presId="urn:microsoft.com/office/officeart/2005/8/layout/radial4"/>
    <dgm:cxn modelId="{8B88C1F3-79C0-4000-9625-015FBFBF3767}" type="presOf" srcId="{7F85930E-2ED0-4AED-95DA-6205DF68CC65}" destId="{05EFD3F0-1D89-40B1-85AC-B0068FC40C0D}" srcOrd="0" destOrd="0" presId="urn:microsoft.com/office/officeart/2005/8/layout/radial4"/>
    <dgm:cxn modelId="{1A35DC9C-968C-4FD5-81B5-77E87441B641}" srcId="{76D9BF11-193E-47C1-9888-BAAED1D065E9}" destId="{B15B96DB-6191-497E-B2AC-8BD41EFCD9AC}" srcOrd="3" destOrd="0" parTransId="{EFE9D876-FB9D-446F-B99C-D71ADD5BC5F6}" sibTransId="{F024E168-F243-4102-8212-C391365FE0D6}"/>
    <dgm:cxn modelId="{330F3E97-B5F1-4E24-AD76-4E2FEEF4A2F5}" srcId="{6A3CF9B9-DE08-4112-A503-84F4B27DF94A}" destId="{76D9BF11-193E-47C1-9888-BAAED1D065E9}" srcOrd="0" destOrd="0" parTransId="{BC6EA70F-E6DC-46C3-81D5-75C662BE205A}" sibTransId="{DD478618-3809-41D0-A1B2-E5975ED913A7}"/>
    <dgm:cxn modelId="{954FC42E-9BC7-4B51-969F-22CDCE0853F0}" type="presOf" srcId="{B15B96DB-6191-497E-B2AC-8BD41EFCD9AC}" destId="{19BCD836-CC86-41BA-8CE4-1A71798B3D01}" srcOrd="0" destOrd="0" presId="urn:microsoft.com/office/officeart/2005/8/layout/radial4"/>
    <dgm:cxn modelId="{AF3D3326-9399-4443-86BC-6E2012BC58E9}" srcId="{76D9BF11-193E-47C1-9888-BAAED1D065E9}" destId="{387DDB7E-C796-4F50-B532-8E27377A40E9}" srcOrd="1" destOrd="0" parTransId="{B3B6EC36-BD29-443F-B301-84B5437F4CE3}" sibTransId="{7834D261-F1CB-46BA-9164-6A71550EE314}"/>
    <dgm:cxn modelId="{600745AF-3FF6-40F8-A49C-BAD1FEB0B43D}" type="presOf" srcId="{3DEAF680-0179-4F7E-9A4A-B061A2F119FF}" destId="{A9390182-CEE6-40C4-BCE2-30691D0162A8}" srcOrd="0" destOrd="0" presId="urn:microsoft.com/office/officeart/2005/8/layout/radial4"/>
    <dgm:cxn modelId="{08DCB98E-60F7-4F2A-81EB-D011B1D46BBB}" type="presOf" srcId="{76D9BF11-193E-47C1-9888-BAAED1D065E9}" destId="{D9CC4130-F8F1-4648-97F4-EBC73A13C1D0}" srcOrd="0" destOrd="0" presId="urn:microsoft.com/office/officeart/2005/8/layout/radial4"/>
    <dgm:cxn modelId="{FB522060-A817-4DDA-9190-426318365DA9}" type="presOf" srcId="{B06C92FA-2928-4265-8D53-F26C3844C785}" destId="{8F68250C-5F57-4732-A94A-E691A5B09993}" srcOrd="0" destOrd="0" presId="urn:microsoft.com/office/officeart/2005/8/layout/radial4"/>
    <dgm:cxn modelId="{2BC17B3F-67EC-4C5C-96FC-B2D052534390}" srcId="{76D9BF11-193E-47C1-9888-BAAED1D065E9}" destId="{77801AC8-ABEF-471D-B124-E3B890483C8E}" srcOrd="4" destOrd="0" parTransId="{B06C92FA-2928-4265-8D53-F26C3844C785}" sibTransId="{4EB703F0-34BF-4CCB-BFA5-4DE4A17799A2}"/>
    <dgm:cxn modelId="{77B9EC48-71CA-42C8-9B7C-1E9EE0B1C34C}" srcId="{76D9BF11-193E-47C1-9888-BAAED1D065E9}" destId="{2AA67852-65FA-41C4-A135-799C44166563}" srcOrd="5" destOrd="0" parTransId="{811FC0E7-2CB6-4144-89F8-EBBE7E6BA2C2}" sibTransId="{68492474-3A91-4C5F-BA19-B18039334B87}"/>
    <dgm:cxn modelId="{8123EFCB-3D4A-4411-B9B3-BC0A41D73752}" type="presOf" srcId="{2AA67852-65FA-41C4-A135-799C44166563}" destId="{52778CA3-0DE6-42A1-A18C-F15C2AD708F6}" srcOrd="0" destOrd="0" presId="urn:microsoft.com/office/officeart/2005/8/layout/radial4"/>
    <dgm:cxn modelId="{F5CBD9F4-9D60-4E5D-A97A-3BF6BFBE5C80}" type="presOf" srcId="{387DDB7E-C796-4F50-B532-8E27377A40E9}" destId="{CC9C6119-481A-48EE-A4BD-A312F2AE89A6}" srcOrd="0" destOrd="0" presId="urn:microsoft.com/office/officeart/2005/8/layout/radial4"/>
    <dgm:cxn modelId="{74FF43D4-B911-419D-AA25-EFE29BDB598A}" type="presOf" srcId="{811FC0E7-2CB6-4144-89F8-EBBE7E6BA2C2}" destId="{299C63CD-639E-400F-8D45-5E674525E797}" srcOrd="0" destOrd="0" presId="urn:microsoft.com/office/officeart/2005/8/layout/radial4"/>
    <dgm:cxn modelId="{AF33BF6E-3517-4896-8DC9-578B1F8F4F92}" type="presParOf" srcId="{171E7785-39DD-4555-BED1-C9B2B9C76CBE}" destId="{D9CC4130-F8F1-4648-97F4-EBC73A13C1D0}" srcOrd="0" destOrd="0" presId="urn:microsoft.com/office/officeart/2005/8/layout/radial4"/>
    <dgm:cxn modelId="{FB9FE520-67BA-4383-9EE1-972C2E362DDF}" type="presParOf" srcId="{171E7785-39DD-4555-BED1-C9B2B9C76CBE}" destId="{A9390182-CEE6-40C4-BCE2-30691D0162A8}" srcOrd="1" destOrd="0" presId="urn:microsoft.com/office/officeart/2005/8/layout/radial4"/>
    <dgm:cxn modelId="{A8F78034-55F8-4D13-BFDB-7C321EEF6850}" type="presParOf" srcId="{171E7785-39DD-4555-BED1-C9B2B9C76CBE}" destId="{0A06F067-A44C-48A6-B497-2F22E93AADD2}" srcOrd="2" destOrd="0" presId="urn:microsoft.com/office/officeart/2005/8/layout/radial4"/>
    <dgm:cxn modelId="{D0AF2286-13DB-4509-901A-0C9E79D17D3D}" type="presParOf" srcId="{171E7785-39DD-4555-BED1-C9B2B9C76CBE}" destId="{16DBC93F-9986-4D4D-845D-ACA978E12558}" srcOrd="3" destOrd="0" presId="urn:microsoft.com/office/officeart/2005/8/layout/radial4"/>
    <dgm:cxn modelId="{500E0C73-8E82-42D2-8B9F-3E89EFEE2767}" type="presParOf" srcId="{171E7785-39DD-4555-BED1-C9B2B9C76CBE}" destId="{CC9C6119-481A-48EE-A4BD-A312F2AE89A6}" srcOrd="4" destOrd="0" presId="urn:microsoft.com/office/officeart/2005/8/layout/radial4"/>
    <dgm:cxn modelId="{E0FF1109-79A9-4C3E-9206-4336CFB7CDC6}" type="presParOf" srcId="{171E7785-39DD-4555-BED1-C9B2B9C76CBE}" destId="{05EFD3F0-1D89-40B1-85AC-B0068FC40C0D}" srcOrd="5" destOrd="0" presId="urn:microsoft.com/office/officeart/2005/8/layout/radial4"/>
    <dgm:cxn modelId="{1408A649-4986-4CF3-BD76-CC6B51B97A73}" type="presParOf" srcId="{171E7785-39DD-4555-BED1-C9B2B9C76CBE}" destId="{E4FC5DCA-320E-48AC-8029-AE29393B39EB}" srcOrd="6" destOrd="0" presId="urn:microsoft.com/office/officeart/2005/8/layout/radial4"/>
    <dgm:cxn modelId="{60866AD3-C3B7-4AE7-9555-34E6C1DD1DDB}" type="presParOf" srcId="{171E7785-39DD-4555-BED1-C9B2B9C76CBE}" destId="{0180CA72-0506-4219-889D-88A73AA8BA05}" srcOrd="7" destOrd="0" presId="urn:microsoft.com/office/officeart/2005/8/layout/radial4"/>
    <dgm:cxn modelId="{19715495-4FD7-4869-B2C0-53C47C780DC2}" type="presParOf" srcId="{171E7785-39DD-4555-BED1-C9B2B9C76CBE}" destId="{19BCD836-CC86-41BA-8CE4-1A71798B3D01}" srcOrd="8" destOrd="0" presId="urn:microsoft.com/office/officeart/2005/8/layout/radial4"/>
    <dgm:cxn modelId="{52BE2D4D-1C5A-4B2F-A33C-57DF790A5679}" type="presParOf" srcId="{171E7785-39DD-4555-BED1-C9B2B9C76CBE}" destId="{8F68250C-5F57-4732-A94A-E691A5B09993}" srcOrd="9" destOrd="0" presId="urn:microsoft.com/office/officeart/2005/8/layout/radial4"/>
    <dgm:cxn modelId="{C759DA47-904E-4F1F-97CE-D994ECE7E28C}" type="presParOf" srcId="{171E7785-39DD-4555-BED1-C9B2B9C76CBE}" destId="{0A804F6B-BA4F-4E3E-8D9E-5DC495A2AA2A}" srcOrd="10" destOrd="0" presId="urn:microsoft.com/office/officeart/2005/8/layout/radial4"/>
    <dgm:cxn modelId="{22E53FAF-EBC2-43C1-B88C-682098F0E905}" type="presParOf" srcId="{171E7785-39DD-4555-BED1-C9B2B9C76CBE}" destId="{299C63CD-639E-400F-8D45-5E674525E797}" srcOrd="11" destOrd="0" presId="urn:microsoft.com/office/officeart/2005/8/layout/radial4"/>
    <dgm:cxn modelId="{4BA13378-7BFA-4011-8F60-775B865CE17C}" type="presParOf" srcId="{171E7785-39DD-4555-BED1-C9B2B9C76CBE}" destId="{52778CA3-0DE6-42A1-A18C-F15C2AD708F6}" srcOrd="12" destOrd="0" presId="urn:microsoft.com/office/officeart/2005/8/layout/radial4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CC4130-F8F1-4648-97F4-EBC73A13C1D0}">
      <dsp:nvSpPr>
        <dsp:cNvPr id="0" name=""/>
        <dsp:cNvSpPr/>
      </dsp:nvSpPr>
      <dsp:spPr>
        <a:xfrm>
          <a:off x="3168358" y="1800172"/>
          <a:ext cx="1913241" cy="161435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Формы </a:t>
          </a:r>
          <a:endParaRPr lang="en-US" sz="1200" b="1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ИКТ- сотрудничества с родителями</a:t>
          </a:r>
          <a:endParaRPr lang="ru-RU" sz="1200" b="1" kern="1200" dirty="0"/>
        </a:p>
      </dsp:txBody>
      <dsp:txXfrm>
        <a:off x="3448546" y="2036589"/>
        <a:ext cx="1352865" cy="1141521"/>
      </dsp:txXfrm>
    </dsp:sp>
    <dsp:sp modelId="{A9390182-CEE6-40C4-BCE2-30691D0162A8}">
      <dsp:nvSpPr>
        <dsp:cNvPr id="0" name=""/>
        <dsp:cNvSpPr/>
      </dsp:nvSpPr>
      <dsp:spPr>
        <a:xfrm rot="2537920">
          <a:off x="4411634" y="3846764"/>
          <a:ext cx="2570318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A06F067-A44C-48A6-B497-2F22E93AADD2}">
      <dsp:nvSpPr>
        <dsp:cNvPr id="0" name=""/>
        <dsp:cNvSpPr/>
      </dsp:nvSpPr>
      <dsp:spPr>
        <a:xfrm>
          <a:off x="5760638" y="4311005"/>
          <a:ext cx="1829228" cy="1233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Электронная почта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6</a:t>
          </a:r>
          <a:endParaRPr lang="ru-RU" sz="1200" kern="1200" dirty="0"/>
        </a:p>
      </dsp:txBody>
      <dsp:txXfrm>
        <a:off x="5796769" y="4347136"/>
        <a:ext cx="1756966" cy="1161348"/>
      </dsp:txXfrm>
    </dsp:sp>
    <dsp:sp modelId="{16DBC93F-9986-4D4D-845D-ACA978E12558}">
      <dsp:nvSpPr>
        <dsp:cNvPr id="0" name=""/>
        <dsp:cNvSpPr/>
      </dsp:nvSpPr>
      <dsp:spPr>
        <a:xfrm rot="8234603">
          <a:off x="1214150" y="3709038"/>
          <a:ext cx="2400114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3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9C6119-481A-48EE-A4BD-A312F2AE89A6}">
      <dsp:nvSpPr>
        <dsp:cNvPr id="0" name=""/>
        <dsp:cNvSpPr/>
      </dsp:nvSpPr>
      <dsp:spPr>
        <a:xfrm>
          <a:off x="648087" y="4311005"/>
          <a:ext cx="1934424" cy="1233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3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Официальный сайт ДОУ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</a:t>
          </a:r>
          <a:endParaRPr lang="ru-RU" sz="1200" kern="1200" dirty="0"/>
        </a:p>
      </dsp:txBody>
      <dsp:txXfrm>
        <a:off x="684218" y="4347136"/>
        <a:ext cx="1862162" cy="1161348"/>
      </dsp:txXfrm>
    </dsp:sp>
    <dsp:sp modelId="{05EFD3F0-1D89-40B1-85AC-B0068FC40C0D}">
      <dsp:nvSpPr>
        <dsp:cNvPr id="0" name=""/>
        <dsp:cNvSpPr/>
      </dsp:nvSpPr>
      <dsp:spPr>
        <a:xfrm rot="10532088">
          <a:off x="1181540" y="2550979"/>
          <a:ext cx="2077952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4FC5DCA-320E-48AC-8029-AE29393B39EB}">
      <dsp:nvSpPr>
        <dsp:cNvPr id="0" name=""/>
        <dsp:cNvSpPr/>
      </dsp:nvSpPr>
      <dsp:spPr>
        <a:xfrm>
          <a:off x="0" y="2349541"/>
          <a:ext cx="1984940" cy="1233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Наличие и ведение блогов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</a:t>
          </a:r>
          <a:endParaRPr lang="ru-RU" sz="1200" kern="1200" dirty="0"/>
        </a:p>
      </dsp:txBody>
      <dsp:txXfrm>
        <a:off x="36131" y="2385672"/>
        <a:ext cx="1912678" cy="1161348"/>
      </dsp:txXfrm>
    </dsp:sp>
    <dsp:sp modelId="{0180CA72-0506-4219-889D-88A73AA8BA05}">
      <dsp:nvSpPr>
        <dsp:cNvPr id="0" name=""/>
        <dsp:cNvSpPr/>
      </dsp:nvSpPr>
      <dsp:spPr>
        <a:xfrm rot="12743085">
          <a:off x="1190310" y="996072"/>
          <a:ext cx="2367057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5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5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BCD836-CC86-41BA-8CE4-1A71798B3D01}">
      <dsp:nvSpPr>
        <dsp:cNvPr id="0" name=""/>
        <dsp:cNvSpPr/>
      </dsp:nvSpPr>
      <dsp:spPr>
        <a:xfrm>
          <a:off x="246810" y="163959"/>
          <a:ext cx="1996475" cy="1233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5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5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мультимедиа библиотеки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3</a:t>
          </a:r>
          <a:endParaRPr lang="ru-RU" sz="1200" kern="1200" dirty="0"/>
        </a:p>
      </dsp:txBody>
      <dsp:txXfrm>
        <a:off x="282941" y="200090"/>
        <a:ext cx="1924213" cy="1161348"/>
      </dsp:txXfrm>
    </dsp:sp>
    <dsp:sp modelId="{8F68250C-5F57-4732-A94A-E691A5B09993}">
      <dsp:nvSpPr>
        <dsp:cNvPr id="0" name=""/>
        <dsp:cNvSpPr/>
      </dsp:nvSpPr>
      <dsp:spPr>
        <a:xfrm rot="288852">
          <a:off x="5007790" y="2414491"/>
          <a:ext cx="2147122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6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6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A804F6B-BA4F-4E3E-8D9E-5DC495A2AA2A}">
      <dsp:nvSpPr>
        <dsp:cNvPr id="0" name=""/>
        <dsp:cNvSpPr/>
      </dsp:nvSpPr>
      <dsp:spPr>
        <a:xfrm>
          <a:off x="6443466" y="2333298"/>
          <a:ext cx="1779575" cy="1233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6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6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Общение </a:t>
          </a:r>
          <a:r>
            <a:rPr lang="en-US" sz="1200" kern="1200" dirty="0" smtClean="0"/>
            <a:t>on-line</a:t>
          </a:r>
          <a:endParaRPr lang="ru-RU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5</a:t>
          </a:r>
          <a:endParaRPr lang="ru-RU" sz="1200" kern="1200" dirty="0"/>
        </a:p>
      </dsp:txBody>
      <dsp:txXfrm>
        <a:off x="6479597" y="2369429"/>
        <a:ext cx="1707313" cy="1161348"/>
      </dsp:txXfrm>
    </dsp:sp>
    <dsp:sp modelId="{299C63CD-639E-400F-8D45-5E674525E797}">
      <dsp:nvSpPr>
        <dsp:cNvPr id="0" name=""/>
        <dsp:cNvSpPr/>
      </dsp:nvSpPr>
      <dsp:spPr>
        <a:xfrm rot="19501409">
          <a:off x="4751991" y="1015763"/>
          <a:ext cx="2474870" cy="6278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2778CA3-0DE6-42A1-A18C-F15C2AD708F6}">
      <dsp:nvSpPr>
        <dsp:cNvPr id="0" name=""/>
        <dsp:cNvSpPr/>
      </dsp:nvSpPr>
      <dsp:spPr>
        <a:xfrm>
          <a:off x="5976665" y="0"/>
          <a:ext cx="2061270" cy="1181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интерактивных форм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4</a:t>
          </a:r>
          <a:endParaRPr lang="ru-RU" sz="1200" kern="1200" dirty="0"/>
        </a:p>
      </dsp:txBody>
      <dsp:txXfrm>
        <a:off x="6011278" y="34613"/>
        <a:ext cx="1992044" cy="11125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918" y="2428868"/>
            <a:ext cx="7029440" cy="436557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Инновационные формы работы </a:t>
            </a:r>
            <a:b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с родителями в ДОО</a:t>
            </a:r>
            <a:endParaRPr lang="ru-RU" sz="28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3500438"/>
            <a:ext cx="585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Georgia" pitchFamily="18" charset="0"/>
              </a:rPr>
              <a:t>Выполнила: </a:t>
            </a:r>
            <a:r>
              <a:rPr lang="ru-RU" dirty="0">
                <a:latin typeface="Georgia" pitchFamily="18" charset="0"/>
              </a:rPr>
              <a:t>Симонова Р. Н., </a:t>
            </a:r>
            <a:r>
              <a:rPr lang="ru-RU" dirty="0" smtClean="0">
                <a:latin typeface="Georgia" pitchFamily="18" charset="0"/>
              </a:rPr>
              <a:t>воспитатель  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МАДОУ «Детский сад № 59» г. Саранск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Georgia" pitchFamily="18" charset="0"/>
              </a:rPr>
              <a:t>Цель: </a:t>
            </a:r>
            <a:r>
              <a:rPr lang="ru-RU" sz="2400" dirty="0">
                <a:latin typeface="Georgia" pitchFamily="18" charset="0"/>
              </a:rPr>
              <a:t>разнообразить подходы к организации взаимодействия </a:t>
            </a:r>
            <a:r>
              <a:rPr lang="ru-RU" sz="2400" dirty="0" smtClean="0">
                <a:latin typeface="Georgia" pitchFamily="18" charset="0"/>
              </a:rPr>
              <a:t>ДОО </a:t>
            </a:r>
            <a:r>
              <a:rPr lang="ru-RU" sz="2400" dirty="0">
                <a:latin typeface="Georgia" pitchFamily="18" charset="0"/>
              </a:rPr>
              <a:t>с семьёй, обеспечить  эффективное сотрудничество с семьями воспитанников и активизировать участие родителей в жизни ребёнка и </a:t>
            </a:r>
            <a:r>
              <a:rPr lang="ru-RU" sz="2400" dirty="0" smtClean="0">
                <a:latin typeface="Georgia" pitchFamily="18" charset="0"/>
              </a:rPr>
              <a:t>ДОО.</a:t>
            </a:r>
          </a:p>
          <a:p>
            <a:pPr algn="just"/>
            <a:endParaRPr lang="ru-RU" sz="2400" dirty="0"/>
          </a:p>
        </p:txBody>
      </p:sp>
      <p:pic>
        <p:nvPicPr>
          <p:cNvPr id="22530" name="Picture 2" descr="http://tvoiugolok.ru/images/stories/protokol-sobraniya-v-detskom-sadu-kak-oformit-blank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571744"/>
            <a:ext cx="4286250" cy="32099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762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Georgia" pitchFamily="18" charset="0"/>
              </a:rPr>
              <a:t>Задачи:</a:t>
            </a:r>
            <a:endParaRPr lang="ru-RU" sz="2000" dirty="0">
              <a:latin typeface="Georgia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создать условия для развития детей в совместной деятельности с родителями и педагогами  дошкольного образовательного учреждения;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установить отношения сотрудничества между субъектами образовательного процесса: детьми, родителями, педагогами ДОО;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приобщить родителей к участию в жизни детского сада через поиск и внедрение наиболее эффективных форм взаимодействия;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повысить уровень профессиональной компетентности педагогов ДОО по вопросам взаимодействия с семьей;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повысить уровень воспитательных умений и педагогической культуры родителей;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пропагандировать интересный опыт семейного воспитания, лучших семейных традиций, здоровый образ жизни;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организовать мероприятия по вовлечению родителей в деятельность </a:t>
            </a:r>
            <a:r>
              <a:rPr lang="ru-RU" sz="2000" dirty="0" smtClean="0">
                <a:latin typeface="Georgia" pitchFamily="18" charset="0"/>
              </a:rPr>
              <a:t>ДОО, </a:t>
            </a:r>
            <a:r>
              <a:rPr lang="ru-RU" sz="2000" dirty="0">
                <a:latin typeface="Georgia" pitchFamily="18" charset="0"/>
              </a:rPr>
              <a:t>как полноправных участников образовательного процесса;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dirty="0">
                <a:latin typeface="Georgia" pitchFamily="18" charset="0"/>
              </a:rPr>
              <a:t>пополнить ресурсную базу </a:t>
            </a:r>
            <a:r>
              <a:rPr lang="ru-RU" sz="2000" dirty="0" smtClean="0">
                <a:latin typeface="Georgia" pitchFamily="18" charset="0"/>
              </a:rPr>
              <a:t>ДОО.</a:t>
            </a:r>
            <a:endParaRPr lang="ru-RU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19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280920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dirty="0">
                <a:latin typeface="Georgia" pitchFamily="18" charset="0"/>
              </a:rPr>
              <a:t>Об </a:t>
            </a:r>
            <a:r>
              <a:rPr lang="ru-RU" sz="2300" b="1" dirty="0">
                <a:latin typeface="Georgia" pitchFamily="18" charset="0"/>
              </a:rPr>
              <a:t>эффективности проводимой</a:t>
            </a:r>
            <a:r>
              <a:rPr lang="ru-RU" sz="2300" dirty="0">
                <a:latin typeface="Georgia" pitchFamily="18" charset="0"/>
              </a:rPr>
              <a:t> в дошкольном учреждении </a:t>
            </a:r>
            <a:r>
              <a:rPr lang="ru-RU" sz="2300" b="1" dirty="0">
                <a:latin typeface="Georgia" pitchFamily="18" charset="0"/>
              </a:rPr>
              <a:t>работы </a:t>
            </a:r>
            <a:r>
              <a:rPr lang="ru-RU" sz="2300" dirty="0">
                <a:latin typeface="Georgia" pitchFamily="18" charset="0"/>
              </a:rPr>
              <a:t>с родителями свидетельствуют: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 smtClean="0">
                <a:latin typeface="Georgia" pitchFamily="18" charset="0"/>
              </a:rPr>
              <a:t>проявление </a:t>
            </a:r>
            <a:r>
              <a:rPr lang="ru-RU" sz="2300" dirty="0">
                <a:latin typeface="Georgia" pitchFamily="18" charset="0"/>
              </a:rPr>
              <a:t>у родителей интереса к содержанию образовательного процесса с детьми;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 smtClean="0">
                <a:latin typeface="Georgia" pitchFamily="18" charset="0"/>
              </a:rPr>
              <a:t>возникновение </a:t>
            </a:r>
            <a:r>
              <a:rPr lang="ru-RU" sz="2300" dirty="0">
                <a:latin typeface="Georgia" pitchFamily="18" charset="0"/>
              </a:rPr>
              <a:t>дискуссий, диспутов по их инициативе;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 smtClean="0">
                <a:latin typeface="Georgia" pitchFamily="18" charset="0"/>
              </a:rPr>
              <a:t>ответы </a:t>
            </a:r>
            <a:r>
              <a:rPr lang="ru-RU" sz="2300" dirty="0">
                <a:latin typeface="Georgia" pitchFamily="18" charset="0"/>
              </a:rPr>
              <a:t>на вопросы родителей ими самими; приведение примеров из собственного опыта;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 smtClean="0">
                <a:latin typeface="Georgia" pitchFamily="18" charset="0"/>
              </a:rPr>
              <a:t>увеличение </a:t>
            </a:r>
            <a:r>
              <a:rPr lang="ru-RU" sz="2300" dirty="0">
                <a:latin typeface="Georgia" pitchFamily="18" charset="0"/>
              </a:rPr>
              <a:t>количества вопросов к педагогу, касающихся личности ребенка, его внутреннего мира;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 smtClean="0">
                <a:latin typeface="Georgia" pitchFamily="18" charset="0"/>
              </a:rPr>
              <a:t>стремление </a:t>
            </a:r>
            <a:r>
              <a:rPr lang="ru-RU" sz="2300" dirty="0">
                <a:latin typeface="Georgia" pitchFamily="18" charset="0"/>
              </a:rPr>
              <a:t>взрослых к индивидуальным контактам с воспитателем;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>
                <a:latin typeface="Georgia" pitchFamily="18" charset="0"/>
              </a:rPr>
              <a:t>размышление родителей о правильности использования тех или иных методов воспитания;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>
                <a:latin typeface="Georgia" pitchFamily="18" charset="0"/>
              </a:rPr>
              <a:t> </a:t>
            </a:r>
            <a:r>
              <a:rPr lang="ru-RU" sz="2300" dirty="0" smtClean="0">
                <a:latin typeface="Georgia" pitchFamily="18" charset="0"/>
              </a:rPr>
              <a:t>повышение </a:t>
            </a:r>
            <a:r>
              <a:rPr lang="ru-RU" sz="2300" dirty="0">
                <a:latin typeface="Georgia" pitchFamily="18" charset="0"/>
              </a:rPr>
              <a:t>их активности при анализе педагогических ситуаций, решение задач и обсуждение дискуссионных вопросов;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300" dirty="0">
                <a:latin typeface="Georgia" pitchFamily="18" charset="0"/>
              </a:rPr>
              <a:t>активность взрослых в жизни детского сада и группы.</a:t>
            </a:r>
          </a:p>
        </p:txBody>
      </p:sp>
    </p:spTree>
    <p:extLst>
      <p:ext uri="{BB962C8B-B14F-4D97-AF65-F5344CB8AC3E}">
        <p14:creationId xmlns:p14="http://schemas.microsoft.com/office/powerpoint/2010/main" val="286402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285728"/>
            <a:ext cx="8286808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dirty="0" smtClean="0">
                <a:latin typeface="Georgia" pitchFamily="18" charset="0"/>
              </a:rPr>
              <a:t>Существует четыре формы организации работы с родителями: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информационно-аналитическая;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досуговая;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познавательная;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наглядно-информационная.  </a:t>
            </a:r>
            <a:r>
              <a:rPr lang="ru-RU" sz="2400" dirty="0" smtClean="0"/>
              <a:t> </a:t>
            </a:r>
          </a:p>
          <a:p>
            <a:endParaRPr lang="ru-RU" sz="1000" i="1" dirty="0" smtClean="0">
              <a:latin typeface="Georgia" pitchFamily="18" charset="0"/>
            </a:endParaRPr>
          </a:p>
          <a:p>
            <a:r>
              <a:rPr lang="ru-RU" sz="2400" b="1" dirty="0" smtClean="0">
                <a:latin typeface="Georgia" pitchFamily="18" charset="0"/>
              </a:rPr>
              <a:t>Инновационные формы предполагают: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активную позицию родителей;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партнерство с педагогами;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инициативность в процессе сотрудничества и побуждения к действиям;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latin typeface="Georgia" pitchFamily="18" charset="0"/>
              </a:rPr>
              <a:t>применение в семейной среде, т. е. то, что приобретали.</a:t>
            </a:r>
          </a:p>
          <a:p>
            <a:pPr algn="just"/>
            <a:r>
              <a:rPr lang="ru-RU" sz="2400" dirty="0" smtClean="0">
                <a:latin typeface="Georgia" pitchFamily="18" charset="0"/>
              </a:rPr>
              <a:t>Только совокупность этих составляющих дает право говорить об </a:t>
            </a:r>
            <a:r>
              <a:rPr lang="ru-RU" sz="2400" dirty="0" err="1" smtClean="0">
                <a:latin typeface="Georgia" pitchFamily="18" charset="0"/>
              </a:rPr>
              <a:t>инновационности</a:t>
            </a:r>
            <a:r>
              <a:rPr lang="ru-RU" sz="2400" dirty="0" smtClean="0">
                <a:latin typeface="Georgia" pitchFamily="18" charset="0"/>
              </a:rPr>
              <a:t> форм работы.</a:t>
            </a:r>
          </a:p>
          <a:p>
            <a:r>
              <a:rPr lang="ru-RU" sz="2400" dirty="0" smtClean="0">
                <a:latin typeface="Georgia" pitchFamily="18" charset="0"/>
              </a:rPr>
              <a:t>                            </a:t>
            </a:r>
            <a:endParaRPr lang="ru-RU" sz="2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179512" y="635786"/>
            <a:ext cx="8424936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33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Информационно – аналитическая</a:t>
            </a:r>
          </a:p>
          <a:p>
            <a:pPr indent="3333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</a:rPr>
              <a:t>Основной задачей информационно–аналитических форм организации общения с родителями являются сбор, обработка и использование в дальнейшей работе данных о семье каждого воспитанника, общекультурном уровне его родителей, наличие у них педагогических знаний, отношении в семье к ребенку, запросах, интересах, потребностях родителей в психолого-педагогической информации. </a:t>
            </a:r>
          </a:p>
          <a:p>
            <a:pPr indent="3333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</a:rPr>
              <a:t>Проводится эта работа в виде: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тестов, 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err="1" smtClean="0">
                <a:latin typeface="Georgia" pitchFamily="18" charset="0"/>
              </a:rPr>
              <a:t>опросников</a:t>
            </a:r>
            <a:r>
              <a:rPr lang="ru-RU" sz="2300" dirty="0" smtClean="0">
                <a:latin typeface="Georgia" pitchFamily="18" charset="0"/>
              </a:rPr>
              <a:t>, 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анкетирования, социологических срезов, 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интервьюирования, 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«почтовых ящиков». </a:t>
            </a:r>
          </a:p>
          <a:p>
            <a:pPr marL="0" marR="0" lvl="0" indent="3333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14282" y="232799"/>
            <a:ext cx="831815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33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Досуговая</a:t>
            </a:r>
            <a:endParaRPr kumimoji="0" lang="ru-RU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Досуговые формы организации призваны устанавливать теплые неформальные отношения между педагогами и родителями, а также более доверительные отношения между взрослыми и детьми. </a:t>
            </a: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 данной форме организации относятся: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совместные праздники,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развлечения,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досуги,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семейные конкурсы,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выставки,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выпуски семейных газет, коллекций и тематических альбомов,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совместные походы и экскурсии,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дни общения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посиделки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и т.п.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festival.1september.ru/articles/606439/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248150" cy="3071834"/>
          </a:xfrm>
          <a:prstGeom prst="rect">
            <a:avLst/>
          </a:prstGeom>
          <a:noFill/>
        </p:spPr>
      </p:pic>
      <p:pic>
        <p:nvPicPr>
          <p:cNvPr id="1032" name="Picture 8" descr="http://kldou8.ucoz.ru/IMG_19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500438"/>
            <a:ext cx="4286279" cy="3071834"/>
          </a:xfrm>
          <a:prstGeom prst="rect">
            <a:avLst/>
          </a:prstGeom>
          <a:noFill/>
        </p:spPr>
      </p:pic>
      <p:pic>
        <p:nvPicPr>
          <p:cNvPr id="8" name="Рисунок 7" descr="http://valko-larisa.ucoz.com/Paint/neposed/1-9-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14290"/>
            <a:ext cx="392909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79512" y="161088"/>
            <a:ext cx="8568952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33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Познавательная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          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Познавательные формы организации общения педагогов с семьей предназначены для ознакомления родителей с особенностями возрастного и психологического развития детей, с рациональными методами и приемами воспитания детей, для формирования у родителей практических навыков. </a:t>
            </a: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Проводятся они в виде: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семинаров-практикумов,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педагогических брифингов,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педагогической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гостиной,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собраний и консультаций в нетрадиционной форме,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педагогических журналов и газет,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игр с педагогическим содержанием,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ролевых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проигрываний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проблемных ситуаций,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моделирования способов родительского поведения, 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обмена опытом семейного воспитания,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дней открытых дверей. 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7"/>
            <a:ext cx="828680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333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Можно организовать: 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круглый стол</a:t>
            </a:r>
            <a:r>
              <a:rPr lang="ru-RU" sz="23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с привлечением узких специалистов, 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групповые дискуссии, </a:t>
            </a:r>
            <a:endParaRPr lang="ru-RU" sz="2300" dirty="0">
              <a:solidFill>
                <a:srgbClr val="000000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конструктивные споры, которые помогут сравнить различные точки зрения родителей и педагогов на отдельные проблемные ситуации, 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вербальные дискуссии, обучающие культуре общения в семье и обществе и т.п.</a:t>
            </a:r>
            <a:endParaRPr lang="ru-RU" sz="23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rosinka37.ucoz.ru/avatar/52/IMG_69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3214686"/>
            <a:ext cx="4934985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 rot="10800000" flipV="1">
            <a:off x="214282" y="302359"/>
            <a:ext cx="8358246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33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Наглядно-информационные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Наглядно-информационные формы организации общения педагогов и родителей решают задачи ознакомления родителей с условиями, содержанием и методами воспитания детей в условиях дошкольного учреждения. Позволяют правильнее оценить деятельность педагогов, пересмотреть методы и приемы домашнего воспитания, объективнее увидеть деятельность воспитателей. </a:t>
            </a:r>
          </a:p>
          <a:p>
            <a:pPr marL="0" marR="0" lvl="0" indent="3333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Наглядно- информационное направление включает в себя: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родительские уголки,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папки-передвижки, 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200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групповые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альбомы,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библиотечки для родителей,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родительскую почту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«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Вы спрашиваете - мы отвечаем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советы, рекомендации, памятки для родителей,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информационные бюллетени, тематические и адресные листовки проблемного характера, с пропагандой определенных идей и событий.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33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28680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333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Чтобы отойти от стандартных родительских уголков, можно выпустить стенды настольной тематической информации, составленные по запросам и заявкам родителей, стенды-презентации, где сами родители могут презентовать, например, творчество своего ребенка. Можно организовать и рекламный стенд, где есть возможность выразить благодарность родителям за оказанную помощь.</a:t>
            </a:r>
            <a:endParaRPr lang="ru-RU" sz="23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8" name="Picture 6" descr="http://s017.radikal.ru/i413/1204/21/125ed8b614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214686"/>
            <a:ext cx="4143404" cy="3071834"/>
          </a:xfrm>
          <a:prstGeom prst="rect">
            <a:avLst/>
          </a:prstGeom>
          <a:noFill/>
        </p:spPr>
      </p:pic>
      <p:pic>
        <p:nvPicPr>
          <p:cNvPr id="13320" name="Picture 8" descr="http://planetadetstva.net/wp-content/uploads/2013/11/priglashaem-vas-v-gosti-gruppa-yagodka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9" y="3214686"/>
            <a:ext cx="4091146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28092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b="1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Универсальные технологии педагогического взаимодействия</a:t>
            </a: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условиях развития современного общества педагоги начинают применять разнообразные формы работы с родителями дошкольных групп с использованием ИКТ (сотовая связь, сайты ДОУ, общение с родителями по электронной почте, использование личной веб-страницы). Данные формы работы, на наш взгляд,  помогут решить некоторые актуальные проблемы развития детей при  активном взаимодействии воспитывающих взрослых. На современном этапе педагогам необходимо направлять свои творческие способности и умения в русло технических инноваций для получения лучших результатов работы в содружестве </a:t>
            </a: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дети-педагоги-родители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26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95536" y="188640"/>
            <a:ext cx="8295050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Формы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ИКТ-сотрудничества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с родителями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41025003"/>
              </p:ext>
            </p:extLst>
          </p:nvPr>
        </p:nvGraphicFramePr>
        <p:xfrm>
          <a:off x="467544" y="764704"/>
          <a:ext cx="822304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14282" y="260648"/>
            <a:ext cx="8429652" cy="398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Наличие и заполнение информации на официальном сайте ДОУ </a:t>
            </a:r>
            <a:r>
              <a:rPr kumimoji="0" lang="ru-RU" sz="23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используется как одна из форм работы с родителями посредством применения ИКТ.</a:t>
            </a:r>
          </a:p>
          <a:p>
            <a:pPr algn="just"/>
            <a:r>
              <a:rPr lang="ru-RU" sz="2300" dirty="0" smtClean="0"/>
              <a:t>Наличие у детского сада официального сайта в сети Интернет предоставляет родителям возможность оперативного получения информации о коллективе детского сада: педагогах, специалистах, мед. персонале, администрации, о жизни ДОУ, группы, проводимых мероприятиях, новостях с фотоотчетом. Обязательным является наличие контактов, чтобы родители могли оставлять свои отзывы, комментарии, вопросы.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3681" y="4246353"/>
            <a:ext cx="4360527" cy="24230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568309"/>
            <a:ext cx="5400600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</a:rPr>
              <a:t>Создание </a:t>
            </a:r>
            <a:r>
              <a:rPr lang="ru-RU" sz="2300" dirty="0">
                <a:latin typeface="Georgia" pitchFamily="18" charset="0"/>
              </a:rPr>
              <a:t>и функционирование персонального блога руководителя образовательного учреждения позволяет расширить возможности интернет - общения с родителями воспитанников, напрямую узнать  их мнение по тому или иному обсуждаемому вопросу, обеспечить оптимальный доступ к необходимой информации. </a:t>
            </a:r>
            <a:endParaRPr lang="ru-RU" sz="2300" dirty="0">
              <a:latin typeface="Georgia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300" dirty="0" smtClean="0">
              <a:latin typeface="Georgia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5132" r="2421" b="8419"/>
          <a:stretch/>
        </p:blipFill>
        <p:spPr bwMode="auto">
          <a:xfrm>
            <a:off x="5652120" y="2722359"/>
            <a:ext cx="3025140" cy="308290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116632"/>
            <a:ext cx="8424936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300" b="1" dirty="0">
                <a:latin typeface="Georgia" pitchFamily="18" charset="0"/>
                <a:ea typeface="Times New Roman" pitchFamily="18" charset="0"/>
                <a:cs typeface="Arial" pitchFamily="34" charset="0"/>
              </a:rPr>
              <a:t>Блоги педагогов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>
                <a:latin typeface="Georgia" pitchFamily="18" charset="0"/>
              </a:rPr>
              <a:t>Блог руководителя образовательного учреждения - это динамика, инструмент диалога с целевой аудиторией, это комната для переговоров, оснащенная разными видами связи. Сюда стекается вся новая информация о развитии учреждения, о планах и достижениях. Здесь читатели блога могут пообщаться и задать интересующие их вопросы.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 rot="10800000" flipV="1">
            <a:off x="210766" y="260648"/>
            <a:ext cx="835293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Создание мультимедиа библиотеки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Для того чтобы детский сад стал источником информации о ребёнке, развитии детско-родительских отношений, о новых формах совместной познавательной и коммуникативной деятельности в триаде «ребёнок – родитель – педагог», предлагаем оборудовать в ДОУ семейную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медиатеку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indent="1809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 данных тематических папках собран теоретический и рекомендательный материал, которым могут пользоваться педагоги при подготовке родительских собраний, консультаций, организации проектной деятельности по тематическим неделям</a:t>
            </a: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4" name="Рисунок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600299"/>
            <a:ext cx="3312368" cy="2069061"/>
          </a:xfrm>
          <a:prstGeom prst="rect">
            <a:avLst/>
          </a:prstGeom>
          <a:noFill/>
        </p:spPr>
      </p:pic>
      <p:pic>
        <p:nvPicPr>
          <p:cNvPr id="5" name="Рисунок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600299"/>
            <a:ext cx="3384376" cy="20690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 rot="10800000" flipV="1">
            <a:off x="428596" y="611087"/>
            <a:ext cx="8031836" cy="2154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04664"/>
            <a:ext cx="835292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97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300" b="1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Организация интерактивных форм</a:t>
            </a:r>
            <a:endParaRPr lang="ru-RU" sz="2300" dirty="0" smtClean="0">
              <a:latin typeface="Georgia" pitchFamily="18" charset="0"/>
              <a:cs typeface="Arial" pitchFamily="34" charset="0"/>
            </a:endParaRPr>
          </a:p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Администрация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педагоги ДОУ активно используют на всех мероприятиях, проводимых с родителями, мультимедиа презентации. Новый информативный материал, подготовленный для родителей с помощью презентации весьма эффективен, так как может включать самые разнообразные материалы: схемы, таблицы, диаграммы, графики, тексты, фотографии, видео и </a:t>
            </a:r>
            <a:r>
              <a:rPr lang="ru-RU" sz="2300" dirty="0" err="1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аудиофрагменты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интерактивные задания. </a:t>
            </a:r>
            <a:endParaRPr lang="ru-RU" sz="2300" dirty="0" smtClean="0"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Одна 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презентация педагогической деятельности с иллюстрированным показом практических занятий с детьми заменяет десятки бесед с родителями на тему успешного развития детей</a:t>
            </a:r>
            <a:r>
              <a:rPr lang="ru-RU" sz="2300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1"/>
            <a:ext cx="8136904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dirty="0">
                <a:latin typeface="Georgia" pitchFamily="18" charset="0"/>
                <a:ea typeface="Calibri" pitchFamily="34" charset="0"/>
                <a:cs typeface="Times New Roman" pitchFamily="18" charset="0"/>
              </a:rPr>
              <a:t>Цели использования мультимедийной презентации в работе с родителями могут быть </a:t>
            </a:r>
            <a:r>
              <a:rPr lang="ru-RU" sz="2300" dirty="0" smtClean="0">
                <a:latin typeface="Georgia" pitchFamily="18" charset="0"/>
                <a:ea typeface="Calibri" pitchFamily="34" charset="0"/>
                <a:cs typeface="Times New Roman" pitchFamily="18" charset="0"/>
              </a:rPr>
              <a:t>разными: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познакомить 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Arial" pitchFamily="34" charset="0"/>
              </a:rPr>
              <a:t>с детским садом, 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познакомить </a:t>
            </a:r>
            <a:r>
              <a:rPr lang="ru-RU" sz="2300" dirty="0">
                <a:latin typeface="Georgia" pitchFamily="18" charset="0"/>
              </a:rPr>
              <a:t>с жизнью ребенка в детском </a:t>
            </a:r>
            <a:r>
              <a:rPr lang="ru-RU" sz="2300" dirty="0" smtClean="0">
                <a:latin typeface="Georgia" pitchFamily="18" charset="0"/>
              </a:rPr>
              <a:t>саду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300" dirty="0" smtClean="0">
                <a:latin typeface="Georgia" pitchFamily="18" charset="0"/>
              </a:rPr>
              <a:t>в </a:t>
            </a:r>
            <a:r>
              <a:rPr lang="ru-RU" sz="2300" dirty="0">
                <a:latin typeface="Georgia" pitchFamily="18" charset="0"/>
              </a:rPr>
              <a:t>наглядной, доступной и запоминающейся форме познакомить родителей с приемами и методами воспитания и образования </a:t>
            </a:r>
            <a:r>
              <a:rPr lang="ru-RU" sz="2300" dirty="0" smtClean="0">
                <a:latin typeface="Georgia" pitchFamily="18" charset="0"/>
              </a:rPr>
              <a:t>дошкольников. </a:t>
            </a:r>
            <a:endParaRPr lang="ru-RU" sz="2300" dirty="0">
              <a:latin typeface="Georgia" pitchFamily="18" charset="0"/>
            </a:endParaRPr>
          </a:p>
        </p:txBody>
      </p:sp>
      <p:pic>
        <p:nvPicPr>
          <p:cNvPr id="6146" name="Picture 2" descr="http://go4.imgsmail.ru/imgpreview?key=2c26b4e3a1394cd8&amp;mb=imgdb_preview_14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3" y="2857496"/>
            <a:ext cx="4403438" cy="3286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258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424936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Georgia" pitchFamily="18" charset="0"/>
                <a:cs typeface="Estrangelo Edessa" pitchFamily="66" charset="0"/>
              </a:rPr>
              <a:t>О</a:t>
            </a:r>
            <a:r>
              <a:rPr lang="ru-RU" sz="2200" b="1" dirty="0" smtClean="0">
                <a:latin typeface="Georgia" pitchFamily="18" charset="0"/>
                <a:cs typeface="Estrangelo Edessa" pitchFamily="66" charset="0"/>
              </a:rPr>
              <a:t>бщение </a:t>
            </a:r>
            <a:r>
              <a:rPr lang="ru-RU" sz="2200" b="1" dirty="0" err="1">
                <a:latin typeface="Georgia" pitchFamily="18" charset="0"/>
                <a:cs typeface="Estrangelo Edessa" pitchFamily="66" charset="0"/>
              </a:rPr>
              <a:t>on-line</a:t>
            </a:r>
            <a:r>
              <a:rPr lang="ru-RU" sz="2200" b="1" dirty="0">
                <a:latin typeface="Georgia" pitchFamily="18" charset="0"/>
                <a:cs typeface="Estrangelo Edessa" pitchFamily="66" charset="0"/>
              </a:rPr>
              <a:t> </a:t>
            </a:r>
            <a:endParaRPr lang="en-US" sz="2200" b="1" dirty="0" smtClean="0">
              <a:latin typeface="Georgia" pitchFamily="18" charset="0"/>
              <a:cs typeface="Estrangelo Edessa" pitchFamily="66" charset="0"/>
            </a:endParaRPr>
          </a:p>
          <a:p>
            <a:pPr algn="just"/>
            <a:r>
              <a:rPr lang="ru-RU" sz="2200" dirty="0" smtClean="0">
                <a:latin typeface="Georgia" pitchFamily="18" charset="0"/>
                <a:cs typeface="Estrangelo Edessa" pitchFamily="66" charset="0"/>
              </a:rPr>
              <a:t>С </a:t>
            </a:r>
            <a:r>
              <a:rPr lang="ru-RU" sz="2200" dirty="0">
                <a:latin typeface="Georgia" pitchFamily="18" charset="0"/>
                <a:cs typeface="Estrangelo Edessa" pitchFamily="66" charset="0"/>
              </a:rPr>
              <a:t>целью расширения возможностей организации эффективного общения с родителями педагогам ДОУ рекомендуется использовать Интернет-ресурсы, общение </a:t>
            </a:r>
            <a:r>
              <a:rPr lang="ru-RU" sz="2200" dirty="0" smtClean="0">
                <a:latin typeface="Georgia" pitchFamily="18" charset="0"/>
                <a:cs typeface="Estrangelo Edessa" pitchFamily="66" charset="0"/>
              </a:rPr>
              <a:t> </a:t>
            </a:r>
            <a:r>
              <a:rPr lang="ru-RU" sz="2200" dirty="0" err="1" smtClean="0">
                <a:latin typeface="Georgia" pitchFamily="18" charset="0"/>
                <a:cs typeface="Estrangelo Edessa" pitchFamily="66" charset="0"/>
              </a:rPr>
              <a:t>on-line</a:t>
            </a:r>
            <a:r>
              <a:rPr lang="ru-RU" sz="2200" dirty="0">
                <a:latin typeface="Georgia" pitchFamily="18" charset="0"/>
                <a:cs typeface="Estrangelo Edessa" pitchFamily="66" charset="0"/>
              </a:rPr>
              <a:t>. Специалисты предлагают несколько путей применения Интернет-ресурсов во взаимодействии с семьями воспитанников:</a:t>
            </a:r>
          </a:p>
          <a:p>
            <a:pPr algn="just"/>
            <a:r>
              <a:rPr lang="ru-RU" sz="2200" b="1" dirty="0" smtClean="0">
                <a:latin typeface="Georgia" pitchFamily="18" charset="0"/>
                <a:cs typeface="Estrangelo Edessa" pitchFamily="66" charset="0"/>
              </a:rPr>
              <a:t>Телемост</a:t>
            </a:r>
            <a:r>
              <a:rPr lang="ru-RU" sz="2200" dirty="0" smtClean="0">
                <a:latin typeface="Georgia" pitchFamily="18" charset="0"/>
                <a:cs typeface="Estrangelo Edessa" pitchFamily="66" charset="0"/>
              </a:rPr>
              <a:t> </a:t>
            </a:r>
            <a:r>
              <a:rPr lang="ru-RU" sz="2200" dirty="0">
                <a:latin typeface="Georgia" pitchFamily="18" charset="0"/>
                <a:cs typeface="Estrangelo Edessa" pitchFamily="66" charset="0"/>
              </a:rPr>
              <a:t>(возможно его проведение между семьями разных возрастных групп с целью передачи опыта семейного воспитания</a:t>
            </a:r>
            <a:r>
              <a:rPr lang="ru-RU" sz="2200" dirty="0" smtClean="0">
                <a:latin typeface="Georgia" pitchFamily="18" charset="0"/>
                <a:cs typeface="Estrangelo Edessa" pitchFamily="66" charset="0"/>
              </a:rPr>
              <a:t>);</a:t>
            </a:r>
          </a:p>
          <a:p>
            <a:pPr algn="just"/>
            <a:r>
              <a:rPr lang="ru-RU" sz="2200" b="1" dirty="0" smtClean="0">
                <a:latin typeface="Georgia" pitchFamily="18" charset="0"/>
                <a:cs typeface="Estrangelo Edessa" pitchFamily="66" charset="0"/>
              </a:rPr>
              <a:t>Телекоммуникационный </a:t>
            </a:r>
            <a:r>
              <a:rPr lang="ru-RU" sz="2200" b="1" dirty="0">
                <a:latin typeface="Georgia" pitchFamily="18" charset="0"/>
                <a:cs typeface="Estrangelo Edessa" pitchFamily="66" charset="0"/>
              </a:rPr>
              <a:t>проект </a:t>
            </a:r>
            <a:r>
              <a:rPr lang="ru-RU" sz="2200" dirty="0">
                <a:latin typeface="Georgia" pitchFamily="18" charset="0"/>
                <a:cs typeface="Estrangelo Edessa" pitchFamily="66" charset="0"/>
              </a:rPr>
              <a:t>(игра-соревнование между группами родителей с получением задания и использованием электронной почты для связи. Задачей педагога является организация участников, распределение времени, так как поиск информации и подготовка информационного материала на компьютере проходят одновременно, что влечёт ограничение по времени. Но после коллективного обсуждения все решения участники должны принимать самостоятельно</a:t>
            </a:r>
            <a:r>
              <a:rPr lang="ru-RU" sz="2200" dirty="0" smtClean="0">
                <a:latin typeface="Georgia" pitchFamily="18" charset="0"/>
                <a:cs typeface="Estrangelo Edessa" pitchFamily="66" charset="0"/>
              </a:rPr>
              <a:t>);</a:t>
            </a:r>
            <a:endParaRPr lang="ru-RU" sz="2200" dirty="0">
              <a:latin typeface="Georgia" pitchFamily="18" charset="0"/>
              <a:cs typeface="Estrangelo Edess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3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12845"/>
            <a:ext cx="8208912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b="1" dirty="0" smtClean="0">
                <a:latin typeface="Georgia" pitchFamily="18" charset="0"/>
              </a:rPr>
              <a:t>Дистанционные </a:t>
            </a:r>
            <a:r>
              <a:rPr lang="ru-RU" sz="2300" b="1" dirty="0">
                <a:latin typeface="Georgia" pitchFamily="18" charset="0"/>
              </a:rPr>
              <a:t>телеконференции </a:t>
            </a:r>
            <a:r>
              <a:rPr lang="ru-RU" sz="2300" dirty="0">
                <a:latin typeface="Georgia" pitchFamily="18" charset="0"/>
              </a:rPr>
              <a:t>(в чат-конференции работа педагога или родителя в роли ведущего возможна как со всеми участниками конференции, так и одновременно в отдельной комнате с теми участниками, которые пожелали обсудить возникший вопрос или проблему лично с ведущим. Дистанционные телеконференции могут проводиться как в режиме реального времени, так и с помощью электронной переписки. Для организации образовательных телекоммуникаций среди родителей воспитанников данный вид конференции более предпочтителен, так как большинство дошкольных учреждений не имеют прямого доступа в сеть Интернет);</a:t>
            </a:r>
          </a:p>
        </p:txBody>
      </p:sp>
    </p:spTree>
    <p:extLst>
      <p:ext uri="{BB962C8B-B14F-4D97-AF65-F5344CB8AC3E}">
        <p14:creationId xmlns:p14="http://schemas.microsoft.com/office/powerpoint/2010/main" val="76736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136904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Электронная почта</a:t>
            </a:r>
            <a:r>
              <a:rPr lang="ru-RU" sz="23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algn="just"/>
            <a:r>
              <a:rPr lang="ru-RU" sz="23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Родители </a:t>
            </a:r>
            <a:r>
              <a:rPr lang="ru-RU" sz="2300" dirty="0">
                <a:latin typeface="Georgia" pitchFamily="18" charset="0"/>
                <a:ea typeface="Times New Roman" pitchFamily="18" charset="0"/>
                <a:cs typeface="Arial" pitchFamily="34" charset="0"/>
              </a:rPr>
              <a:t>стали меньше обращать внимания на информационные папки-передвижки в группах, редко замечают объявления, пока воспитатель не обратит их внимание на необходимую информацию. Несмотря на свою занятость, проверить электронную почту всегда найдется время. </a:t>
            </a:r>
            <a:endParaRPr lang="ru-RU" sz="23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3641" y="2276872"/>
            <a:ext cx="65527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eorgia" pitchFamily="18" charset="0"/>
              </a:rPr>
              <a:t>СПАСИБО </a:t>
            </a:r>
          </a:p>
          <a:p>
            <a:pPr algn="ctr"/>
            <a:r>
              <a:rPr lang="ru-RU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eorgia" pitchFamily="18" charset="0"/>
              </a:rPr>
              <a:t>ЗА ВНИМАНИЕ!!!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d8366b61d4e6c3d137947dcc7d17067abf37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4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7598D9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370</TotalTime>
  <Words>1181</Words>
  <Application>Microsoft Office PowerPoint</Application>
  <PresentationFormat>Экран (4:3)</PresentationFormat>
  <Paragraphs>125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Эркер</vt:lpstr>
      <vt:lpstr>Инновационные формы работы  с родителями в ДОО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методы работы</dc:title>
  <dc:creator>User</dc:creator>
  <cp:lastModifiedBy>User</cp:lastModifiedBy>
  <cp:revision>63</cp:revision>
  <dcterms:created xsi:type="dcterms:W3CDTF">2016-06-28T19:17:20Z</dcterms:created>
  <dcterms:modified xsi:type="dcterms:W3CDTF">2017-11-27T08:11:33Z</dcterms:modified>
</cp:coreProperties>
</file>