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90" r:id="rId3"/>
    <p:sldId id="291" r:id="rId4"/>
    <p:sldId id="292" r:id="rId5"/>
    <p:sldId id="293" r:id="rId6"/>
    <p:sldId id="294" r:id="rId7"/>
    <p:sldId id="289" r:id="rId8"/>
    <p:sldId id="266" r:id="rId9"/>
    <p:sldId id="265" r:id="rId10"/>
    <p:sldId id="264" r:id="rId11"/>
    <p:sldId id="263" r:id="rId12"/>
    <p:sldId id="262" r:id="rId13"/>
    <p:sldId id="268" r:id="rId14"/>
    <p:sldId id="267" r:id="rId15"/>
    <p:sldId id="261" r:id="rId16"/>
    <p:sldId id="260" r:id="rId17"/>
    <p:sldId id="288" r:id="rId18"/>
    <p:sldId id="287" r:id="rId19"/>
    <p:sldId id="286" r:id="rId20"/>
    <p:sldId id="285" r:id="rId21"/>
    <p:sldId id="284" r:id="rId22"/>
    <p:sldId id="283" r:id="rId23"/>
    <p:sldId id="282" r:id="rId24"/>
    <p:sldId id="281" r:id="rId25"/>
    <p:sldId id="280" r:id="rId26"/>
    <p:sldId id="279" r:id="rId27"/>
    <p:sldId id="258" r:id="rId28"/>
    <p:sldId id="278" r:id="rId29"/>
    <p:sldId id="277" r:id="rId30"/>
    <p:sldId id="276" r:id="rId31"/>
    <p:sldId id="275" r:id="rId32"/>
    <p:sldId id="274" r:id="rId33"/>
    <p:sldId id="273" r:id="rId34"/>
    <p:sldId id="271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295" r:id="rId4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3315"/>
    <a:srgbClr val="F6DA94"/>
    <a:srgbClr val="FF7C80"/>
    <a:srgbClr val="FF50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4" d="100"/>
          <a:sy n="44" d="100"/>
        </p:scale>
        <p:origin x="-2052" y="-5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slide" Target="slide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19.xml"/><Relationship Id="rId18" Type="http://schemas.openxmlformats.org/officeDocument/2006/relationships/slide" Target="slide28.xml"/><Relationship Id="rId26" Type="http://schemas.openxmlformats.org/officeDocument/2006/relationships/slide" Target="slide32.xml"/><Relationship Id="rId3" Type="http://schemas.openxmlformats.org/officeDocument/2006/relationships/slide" Target="slide10.xml"/><Relationship Id="rId21" Type="http://schemas.openxmlformats.org/officeDocument/2006/relationships/slide" Target="slide25.xml"/><Relationship Id="rId7" Type="http://schemas.openxmlformats.org/officeDocument/2006/relationships/slide" Target="slide12.xml"/><Relationship Id="rId12" Type="http://schemas.openxmlformats.org/officeDocument/2006/relationships/slide" Target="slide18.xml"/><Relationship Id="rId17" Type="http://schemas.openxmlformats.org/officeDocument/2006/relationships/slide" Target="slide23.xml"/><Relationship Id="rId25" Type="http://schemas.openxmlformats.org/officeDocument/2006/relationships/slide" Target="slide31.xml"/><Relationship Id="rId2" Type="http://schemas.openxmlformats.org/officeDocument/2006/relationships/image" Target="../media/image1.jpeg"/><Relationship Id="rId16" Type="http://schemas.openxmlformats.org/officeDocument/2006/relationships/slide" Target="slide22.xml"/><Relationship Id="rId20" Type="http://schemas.openxmlformats.org/officeDocument/2006/relationships/slide" Target="slide2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9.xml"/><Relationship Id="rId11" Type="http://schemas.openxmlformats.org/officeDocument/2006/relationships/slide" Target="slide17.xml"/><Relationship Id="rId24" Type="http://schemas.openxmlformats.org/officeDocument/2006/relationships/slide" Target="slide30.xml"/><Relationship Id="rId5" Type="http://schemas.openxmlformats.org/officeDocument/2006/relationships/slide" Target="slide11.xml"/><Relationship Id="rId15" Type="http://schemas.openxmlformats.org/officeDocument/2006/relationships/slide" Target="slide21.xml"/><Relationship Id="rId23" Type="http://schemas.openxmlformats.org/officeDocument/2006/relationships/slide" Target="slide29.xml"/><Relationship Id="rId10" Type="http://schemas.openxmlformats.org/officeDocument/2006/relationships/slide" Target="slide16.xml"/><Relationship Id="rId19" Type="http://schemas.openxmlformats.org/officeDocument/2006/relationships/slide" Target="slide24.xml"/><Relationship Id="rId4" Type="http://schemas.openxmlformats.org/officeDocument/2006/relationships/slide" Target="slide13.xml"/><Relationship Id="rId9" Type="http://schemas.openxmlformats.org/officeDocument/2006/relationships/slide" Target="slide15.xml"/><Relationship Id="rId14" Type="http://schemas.openxmlformats.org/officeDocument/2006/relationships/slide" Target="slide20.xml"/><Relationship Id="rId22" Type="http://schemas.openxmlformats.org/officeDocument/2006/relationships/slide" Target="slide26.xml"/><Relationship Id="rId27" Type="http://schemas.openxmlformats.org/officeDocument/2006/relationships/slide" Target="slide3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3.png"/><Relationship Id="rId4" Type="http://schemas.openxmlformats.org/officeDocument/2006/relationships/slide" Target="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3.png"/><Relationship Id="rId4" Type="http://schemas.openxmlformats.org/officeDocument/2006/relationships/slide" Target="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slide" Target="sl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3.png"/><Relationship Id="rId4" Type="http://schemas.openxmlformats.org/officeDocument/2006/relationships/slide" Target="slide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3.png"/><Relationship Id="rId4" Type="http://schemas.openxmlformats.org/officeDocument/2006/relationships/slide" Target="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3.png"/><Relationship Id="rId4" Type="http://schemas.openxmlformats.org/officeDocument/2006/relationships/slide" Target="slid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3.png"/><Relationship Id="rId4" Type="http://schemas.openxmlformats.org/officeDocument/2006/relationships/slide" Target="slid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3.png"/><Relationship Id="rId4" Type="http://schemas.openxmlformats.org/officeDocument/2006/relationships/slide" Target="slide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3.png"/><Relationship Id="rId4" Type="http://schemas.openxmlformats.org/officeDocument/2006/relationships/slide" Target="slide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3.png"/><Relationship Id="rId4" Type="http://schemas.openxmlformats.org/officeDocument/2006/relationships/slide" Target="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3.png"/><Relationship Id="rId4" Type="http://schemas.openxmlformats.org/officeDocument/2006/relationships/slide" Target="slide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3.png"/><Relationship Id="rId4" Type="http://schemas.openxmlformats.org/officeDocument/2006/relationships/slide" Target="slide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3.png"/><Relationship Id="rId4" Type="http://schemas.openxmlformats.org/officeDocument/2006/relationships/slide" Target="slide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3.png"/><Relationship Id="rId4" Type="http://schemas.openxmlformats.org/officeDocument/2006/relationships/slide" Target="slide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3.png"/><Relationship Id="rId4" Type="http://schemas.openxmlformats.org/officeDocument/2006/relationships/slide" Target="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3.png"/><Relationship Id="rId4" Type="http://schemas.openxmlformats.org/officeDocument/2006/relationships/slide" Target="slide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3.png"/><Relationship Id="rId4" Type="http://schemas.openxmlformats.org/officeDocument/2006/relationships/slide" Target="slide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3.png"/><Relationship Id="rId4" Type="http://schemas.openxmlformats.org/officeDocument/2006/relationships/slide" Target="slide2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3.png"/><Relationship Id="rId4" Type="http://schemas.openxmlformats.org/officeDocument/2006/relationships/slide" Target="slide2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3.png"/><Relationship Id="rId4" Type="http://schemas.openxmlformats.org/officeDocument/2006/relationships/slide" Target="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3.png"/><Relationship Id="rId4" Type="http://schemas.openxmlformats.org/officeDocument/2006/relationships/slide" Target="slide2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3.png"/><Relationship Id="rId4" Type="http://schemas.openxmlformats.org/officeDocument/2006/relationships/slide" Target="slide2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3.png"/><Relationship Id="rId4" Type="http://schemas.openxmlformats.org/officeDocument/2006/relationships/slide" Target="slide2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3.png"/><Relationship Id="rId4" Type="http://schemas.openxmlformats.org/officeDocument/2006/relationships/slide" Target="slide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stmira.com/drugoe-istoriya-rossii/15970-tjumen-kratkaja-istorija-goroda.html" TargetMode="External"/><Relationship Id="rId7" Type="http://schemas.openxmlformats.org/officeDocument/2006/relationships/hyperlink" Target="https://infourok.ru/ispolzovanie-interaktivnyh-igr-v-obrazovatelnoj-deyatelnosti-s-detmi-starshego-doshkolnogo-vozrasta-po-poznavatelnomu-razvitiyu-6036379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tumen.kp.ru/daily/26378/3257686/" TargetMode="External"/><Relationship Id="rId5" Type="http://schemas.openxmlformats.org/officeDocument/2006/relationships/hyperlink" Target="https://guruturizma.ru/15-luchshix-muzeev-tyumeni/" TargetMode="External"/><Relationship Id="rId4" Type="http://schemas.openxmlformats.org/officeDocument/2006/relationships/hyperlink" Target="https://top7travel.ru/dostoprimechatelnosti-tjumeni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 w="381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старт</a:t>
            </a:r>
            <a:endParaRPr lang="ru-RU" dirty="0"/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3643306" y="6143644"/>
            <a:ext cx="5500694" cy="7143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>
              <a:buNone/>
              <a:defRPr sz="200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t>Автор :  </a:t>
            </a:r>
            <a:r>
              <a:rPr kumimoji="0" lang="ru-R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t>Велижанина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t> Любовь Алексеевна,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1600" b="1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>у</a:t>
            </a:r>
            <a:r>
              <a:rPr kumimoji="0" lang="ru-R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t>читель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t> 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t>начальных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t> классов 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+mn-lt"/>
                <a:ea typeface="+mn-ea"/>
                <a:cs typeface="Arial" pitchFamily="34" charset="0"/>
              </a:rPr>
              <a:t>  МБОУ НШ-ДС № 76  г. Тюмени</a:t>
            </a:r>
          </a:p>
        </p:txBody>
      </p:sp>
      <p:pic>
        <p:nvPicPr>
          <p:cNvPr id="7" name="Picture 2" descr="https://cdn.iportal.ru/news/99/preview/e2b66066cec864d488e1c1e508b79646053fc6f2_20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094477"/>
          </a:xfrm>
          <a:prstGeom prst="rect">
            <a:avLst/>
          </a:prstGeom>
          <a:noFill/>
        </p:spPr>
      </p:pic>
      <p:sp>
        <p:nvSpPr>
          <p:cNvPr id="8" name="Содержимое 2"/>
          <p:cNvSpPr txBox="1">
            <a:spLocks/>
          </p:cNvSpPr>
          <p:nvPr/>
        </p:nvSpPr>
        <p:spPr>
          <a:xfrm>
            <a:off x="1071538" y="1000108"/>
            <a:ext cx="7472386" cy="7572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Прогулки  по Тюмени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428860" y="285728"/>
            <a:ext cx="412722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0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Интерактивная игра</a:t>
            </a:r>
            <a:endParaRPr lang="ru-RU" sz="36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5-конечная звезда 12">
            <a:hlinkClick r:id="rId4" action="ppaction://hlinksldjump"/>
          </p:cNvPr>
          <p:cNvSpPr/>
          <p:nvPr/>
        </p:nvSpPr>
        <p:spPr>
          <a:xfrm>
            <a:off x="357158" y="6143644"/>
            <a:ext cx="500066" cy="500042"/>
          </a:xfrm>
          <a:prstGeom prst="star5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</a:rPr>
              <a:t>Цели 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</a:rPr>
              <a:t>нашего образования </a:t>
            </a:r>
            <a:endParaRPr lang="ru-RU" sz="28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 algn="ctr"/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</a:rPr>
              <a:t>в 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</a:rPr>
              <a:t>начале третьего 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</a:rPr>
              <a:t>тысячелетия:</a:t>
            </a:r>
          </a:p>
          <a:p>
            <a:pPr lvl="1" algn="ctr"/>
            <a:endParaRPr lang="ru-RU" sz="2800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«содержание образования должно обеспечить… формирование духовно-нравственной личности…» </a:t>
            </a:r>
          </a:p>
          <a:p>
            <a:pPr lvl="1"/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Федеральный закон  от 29.12.2012 № 273-ФЗ (ред.от 02.07.2021) «Об образовании в Российской Федерации»;</a:t>
            </a:r>
          </a:p>
          <a:p>
            <a:pPr lvl="1">
              <a:buFont typeface="Arial" pitchFamily="34" charset="0"/>
              <a:buChar char="•"/>
            </a:pPr>
            <a:endParaRPr lang="ru-RU" sz="2000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«формирование основ гражданской идентичности и мировоззрения обучающихся в соответствии с принятыми </a:t>
            </a:r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в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семье и обществе духовно-нравственными и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социокультурными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ценностями» </a:t>
            </a:r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/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ФГОС НОО ОВЗ от 19.12.2014 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г. № 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</a:rPr>
              <a:t>1598.</a:t>
            </a:r>
          </a:p>
          <a:p>
            <a:pPr>
              <a:buFont typeface="Arial" pitchFamily="34" charset="0"/>
              <a:buChar char="•"/>
            </a:pPr>
            <a:endParaRPr lang="ru-RU" sz="20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sz="20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1" algn="ctr"/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</a:rPr>
              <a:t>Стратегические ориентиры воспитания 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</a:rPr>
              <a:t>: </a:t>
            </a:r>
          </a:p>
          <a:p>
            <a:pPr lvl="1" algn="ctr"/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«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Формирование гармоничной личности, воспитание гражданина России – зрелого, ответственного человека, </a:t>
            </a:r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в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котором сочетается любовь к большой и малой Родине, общенациональная и этническая идентичность, </a:t>
            </a:r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уважение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к культуре, </a:t>
            </a:r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традициям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людей, которые живут рядом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».</a:t>
            </a:r>
          </a:p>
          <a:p>
            <a:pPr lvl="1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                                                                         </a:t>
            </a:r>
          </a:p>
          <a:p>
            <a:pPr lvl="1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                                                                        Президент РФ В.В.Путин</a:t>
            </a:r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ru-RU" sz="20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</a:rPr>
              <a:t>Цели интерактивной игры </a:t>
            </a:r>
            <a:endParaRPr lang="ru-RU" sz="28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 lvl="1" algn="ctr"/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</a:rPr>
              <a:t>«</a:t>
            </a:r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</a:rPr>
              <a:t>Прогулки по Тюмени</a:t>
            </a:r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</a:rPr>
              <a:t>»:</a:t>
            </a:r>
          </a:p>
          <a:p>
            <a:pPr lvl="1"/>
            <a:endParaRPr lang="ru-RU" sz="2800" dirty="0" smtClean="0">
              <a:solidFill>
                <a:schemeClr val="bg2">
                  <a:lumMod val="10000"/>
                </a:schemeClr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ru-RU" dirty="0" smtClean="0">
                <a:solidFill>
                  <a:schemeClr val="bg2">
                    <a:lumMod val="10000"/>
                  </a:schemeClr>
                </a:solidFill>
              </a:rPr>
              <a:t>  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Стимулировать 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стремление больше узнать об истории Тюмени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;</a:t>
            </a:r>
          </a:p>
          <a:p>
            <a:pPr lvl="1"/>
            <a:endParaRPr lang="ru-RU" sz="24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 Определить</a:t>
            </a: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, какое место история Тюмени занимает в общей истории нашей Родины.</a:t>
            </a:r>
          </a:p>
          <a:p>
            <a:pPr>
              <a:buFont typeface="Arial" pitchFamily="34" charset="0"/>
              <a:buChar char="•"/>
            </a:pPr>
            <a:endParaRPr lang="ru-RU" sz="20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sz="20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П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реимущества интерактивной игры, </a:t>
            </a:r>
          </a:p>
          <a:p>
            <a:pPr lvl="1"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как одного из методов обучения и воспитания: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 </a:t>
            </a:r>
            <a:endParaRPr lang="ru-RU" sz="2400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/>
            <a:endParaRPr lang="ru-RU" sz="2400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 развивает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познавательный интерес; </a:t>
            </a:r>
          </a:p>
          <a:p>
            <a:pPr lvl="1"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 снижает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уровень стресса, напряжения, утомляемость;</a:t>
            </a:r>
          </a:p>
          <a:p>
            <a:pPr lvl="1"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 способствует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развитию речи;</a:t>
            </a:r>
          </a:p>
          <a:p>
            <a:pPr lvl="1"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 способствует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развитию памяти, мышления и внимания;</a:t>
            </a:r>
          </a:p>
          <a:p>
            <a:pPr lvl="1"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 увеличивает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работоспособность;</a:t>
            </a:r>
          </a:p>
          <a:p>
            <a:pPr lvl="1"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 в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процессе игры задействованы все дети;</a:t>
            </a:r>
          </a:p>
          <a:p>
            <a:pPr lvl="1"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 учит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детей работать в команде, согласовывая свои действия; </a:t>
            </a:r>
          </a:p>
          <a:p>
            <a:pPr lvl="1"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 учит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обосновывать мнение, отстаивать собственную позицию </a:t>
            </a:r>
            <a:endParaRPr lang="ru-RU" sz="2400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/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и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в тоже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время </a:t>
            </a:r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</a:rPr>
              <a:t>прислушиваться к другим участникам. </a:t>
            </a:r>
          </a:p>
          <a:p>
            <a:pPr>
              <a:buFont typeface="Arial" pitchFamily="34" charset="0"/>
              <a:buChar char="•"/>
            </a:pPr>
            <a:endParaRPr lang="ru-RU" sz="20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sz="20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 algn="just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Сейчас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Тюмень известна как нефтегазовая столица России </a:t>
            </a:r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 algn="just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и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крупный промышленный и финансовый центр Сибири. </a:t>
            </a:r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 algn="just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Город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регулярно входит в топ самых комфортных для жизни, </a:t>
            </a:r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 algn="just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из-за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чего он так любим его жителями. </a:t>
            </a:r>
          </a:p>
          <a:p>
            <a:pPr lvl="1" algn="just"/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 algn="just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В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городе есть множество примечательных памятников архитектуры, здешние сады и парки изобилуют зеленью, </a:t>
            </a:r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 algn="just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а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общественные пространства пользуются </a:t>
            </a:r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 algn="just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большой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популярностью у местных жителей и гостей Тюмени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  <a:p>
            <a:pPr lvl="1" algn="just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 algn="just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Здешние храмы и монастыри поражают своей красотой, </a:t>
            </a:r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 algn="just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а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многочисленные памятники и 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арт-объекты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 уже давно стали узнаваемыми символами города. </a:t>
            </a:r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/>
            <a:endParaRPr lang="ru-RU" sz="24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lvl="1"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Представляем вашему вниманию интерактивную игру «Прогулки по Тюмени». </a:t>
            </a:r>
          </a:p>
          <a:p>
            <a:pPr>
              <a:buFont typeface="Arial" pitchFamily="34" charset="0"/>
              <a:buChar char="•"/>
            </a:pPr>
            <a:endParaRPr lang="ru-RU" sz="20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sz="2000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None/>
            </a:pP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                        </a:t>
            </a:r>
            <a:r>
              <a:rPr lang="ru-RU" sz="3200" b="1" dirty="0" smtClean="0">
                <a:solidFill>
                  <a:srgbClr val="C00000"/>
                </a:solidFill>
                <a:cs typeface="Times New Roman" pitchFamily="18" charset="0"/>
              </a:rPr>
              <a:t>Правила для участников</a:t>
            </a:r>
          </a:p>
          <a:p>
            <a:pPr marL="342900" indent="-342900" algn="just">
              <a:buNone/>
            </a:pP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                  </a:t>
            </a: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1. В игре участвуют 2- 4 команды. Им необходимо выбрать капитана, придумать название команды и девиз.</a:t>
            </a:r>
          </a:p>
          <a:p>
            <a:pPr marL="342900" indent="-342900" algn="just">
              <a:buNone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              </a:t>
            </a:r>
          </a:p>
          <a:p>
            <a:pPr marL="342900" indent="-342900" algn="just">
              <a:buNone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             2. Команды по очереди  выбирают любую тему вопроса и количество баллов. </a:t>
            </a:r>
            <a:r>
              <a:rPr lang="ru-RU" sz="2400" b="1" i="1" dirty="0" smtClean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Нажатием  выбранной  цифры  (количество баллов) на панели   открывается соответствующий вопрос.</a:t>
            </a:r>
          </a:p>
          <a:p>
            <a:pPr algn="just"/>
            <a:r>
              <a:rPr lang="ru-RU" sz="2400" b="1" i="1" dirty="0" smtClean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    </a:t>
            </a:r>
            <a:endParaRPr lang="ru-RU" sz="2400" b="1" dirty="0" smtClean="0">
              <a:solidFill>
                <a:schemeClr val="bg2">
                  <a:lumMod val="25000"/>
                </a:schemeClr>
              </a:solidFill>
              <a:cs typeface="Times New Roman" pitchFamily="18" charset="0"/>
            </a:endParaRPr>
          </a:p>
          <a:p>
            <a:pPr algn="just">
              <a:buNone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              3. На размышление команде даётся 30 секунд. </a:t>
            </a:r>
          </a:p>
          <a:p>
            <a:pPr algn="just">
              <a:buNone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       Если    команда не смогла дать ответ,  право ответа переходит к соперникам, которые могут заработать дополнительный балл. </a:t>
            </a:r>
          </a:p>
          <a:p>
            <a:pPr algn="just">
              <a:buNone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              </a:t>
            </a:r>
          </a:p>
          <a:p>
            <a:pPr algn="just">
              <a:buNone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             4. Чтобы узнать правильный ответ, нужно нажать на знак   вопроса.</a:t>
            </a:r>
          </a:p>
          <a:p>
            <a:pPr algn="just">
              <a:buNone/>
            </a:pPr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cs typeface="Times New Roman" pitchFamily="18" charset="0"/>
              </a:rPr>
              <a:t>             5. Возврат на панель вопросов осуществляется нажатием управляющей кнопки в правом нижнем углу слайда.</a:t>
            </a:r>
          </a:p>
          <a:p>
            <a:pPr algn="ctr">
              <a:buNone/>
            </a:pPr>
            <a:r>
              <a:rPr lang="ru-RU" sz="2400" b="1" dirty="0" smtClean="0">
                <a:solidFill>
                  <a:srgbClr val="C00000"/>
                </a:solidFill>
                <a:cs typeface="Times New Roman" pitchFamily="18" charset="0"/>
              </a:rPr>
              <a:t>        Удачи ! </a:t>
            </a:r>
            <a:endParaRPr lang="ru-RU" sz="2400" dirty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 w="285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500166" y="285728"/>
            <a:ext cx="659545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4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«Прогулки  по Тюмени»</a:t>
            </a:r>
          </a:p>
        </p:txBody>
      </p:sp>
      <p:sp>
        <p:nvSpPr>
          <p:cNvPr id="8" name="AutoShape 47"/>
          <p:cNvSpPr>
            <a:spLocks noChangeArrowheads="1"/>
          </p:cNvSpPr>
          <p:nvPr/>
        </p:nvSpPr>
        <p:spPr bwMode="auto">
          <a:xfrm>
            <a:off x="1428728" y="1571612"/>
            <a:ext cx="3073915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ru-RU" sz="2400" b="1" dirty="0" smtClean="0">
                <a:cs typeface="Times New Roman" pitchFamily="18" charset="0"/>
              </a:rPr>
              <a:t> Исторический  центр</a:t>
            </a:r>
            <a:endParaRPr lang="ru-RU" sz="2400" b="1" dirty="0">
              <a:cs typeface="Times New Roman" pitchFamily="18" charset="0"/>
            </a:endParaRPr>
          </a:p>
        </p:txBody>
      </p:sp>
      <p:sp>
        <p:nvSpPr>
          <p:cNvPr id="9" name="AutoShape 47"/>
          <p:cNvSpPr>
            <a:spLocks noChangeArrowheads="1"/>
          </p:cNvSpPr>
          <p:nvPr/>
        </p:nvSpPr>
        <p:spPr bwMode="auto">
          <a:xfrm>
            <a:off x="1428728" y="2428868"/>
            <a:ext cx="3073915" cy="576064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ru-RU" sz="2400" b="1" dirty="0" smtClean="0">
                <a:cs typeface="Times New Roman" pitchFamily="18" charset="0"/>
              </a:rPr>
              <a:t>Скверы и парки</a:t>
            </a:r>
            <a:endParaRPr lang="ru-RU" sz="2400" b="1" dirty="0">
              <a:cs typeface="Times New Roman" pitchFamily="18" charset="0"/>
            </a:endParaRPr>
          </a:p>
        </p:txBody>
      </p:sp>
      <p:sp>
        <p:nvSpPr>
          <p:cNvPr id="10" name="AutoShape 47"/>
          <p:cNvSpPr>
            <a:spLocks noChangeArrowheads="1"/>
          </p:cNvSpPr>
          <p:nvPr/>
        </p:nvSpPr>
        <p:spPr bwMode="auto">
          <a:xfrm>
            <a:off x="1428728" y="3357562"/>
            <a:ext cx="3073915" cy="503039"/>
          </a:xfrm>
          <a:prstGeom prst="bevel">
            <a:avLst>
              <a:gd name="adj" fmla="val 7727"/>
            </a:avLst>
          </a:prstGeom>
          <a:solidFill>
            <a:srgbClr val="F6DA94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ru-RU" sz="2400" b="1" dirty="0" smtClean="0">
                <a:cs typeface="Times New Roman" pitchFamily="18" charset="0"/>
              </a:rPr>
              <a:t> Музеи</a:t>
            </a:r>
            <a:endParaRPr lang="ru-RU" sz="2400" b="1" dirty="0">
              <a:cs typeface="Times New Roman" pitchFamily="18" charset="0"/>
            </a:endParaRPr>
          </a:p>
        </p:txBody>
      </p:sp>
      <p:sp>
        <p:nvSpPr>
          <p:cNvPr id="11" name="AutoShape 47"/>
          <p:cNvSpPr>
            <a:spLocks noChangeArrowheads="1"/>
          </p:cNvSpPr>
          <p:nvPr/>
        </p:nvSpPr>
        <p:spPr bwMode="auto">
          <a:xfrm>
            <a:off x="1428728" y="4286256"/>
            <a:ext cx="3073915" cy="503039"/>
          </a:xfrm>
          <a:prstGeom prst="bevel">
            <a:avLst>
              <a:gd name="adj" fmla="val 7727"/>
            </a:avLst>
          </a:prstGeom>
          <a:ln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ru-RU" sz="2400" b="1" dirty="0" smtClean="0"/>
              <a:t> Театры</a:t>
            </a:r>
            <a:endParaRPr lang="ru-RU" sz="2400" dirty="0"/>
          </a:p>
        </p:txBody>
      </p:sp>
      <p:sp>
        <p:nvSpPr>
          <p:cNvPr id="12" name="AutoShape 68"/>
          <p:cNvSpPr>
            <a:spLocks noChangeArrowheads="1"/>
          </p:cNvSpPr>
          <p:nvPr/>
        </p:nvSpPr>
        <p:spPr bwMode="auto">
          <a:xfrm>
            <a:off x="214282" y="5143512"/>
            <a:ext cx="4359799" cy="844716"/>
          </a:xfrm>
          <a:prstGeom prst="bevel">
            <a:avLst>
              <a:gd name="adj" fmla="val 7727"/>
            </a:avLst>
          </a:prstGeom>
          <a:gradFill flip="none" rotWithShape="1">
            <a:gsLst>
              <a:gs pos="0">
                <a:srgbClr val="FF5050">
                  <a:tint val="66000"/>
                  <a:satMod val="160000"/>
                </a:srgbClr>
              </a:gs>
              <a:gs pos="50000">
                <a:srgbClr val="FF5050">
                  <a:tint val="44500"/>
                  <a:satMod val="160000"/>
                </a:srgbClr>
              </a:gs>
              <a:gs pos="100000">
                <a:srgbClr val="FF5050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noFill/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Памятники 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Великой Отечественной </a:t>
            </a:r>
            <a:r>
              <a:rPr lang="ru-RU" sz="2400" b="1" dirty="0" smtClean="0">
                <a:solidFill>
                  <a:schemeClr val="tx1"/>
                </a:solidFill>
                <a:latin typeface="Arial" charset="0"/>
              </a:rPr>
              <a:t>в</a:t>
            </a:r>
            <a:r>
              <a:rPr lang="ru-RU" sz="2400" b="1" dirty="0" smtClean="0">
                <a:solidFill>
                  <a:schemeClr val="tx1"/>
                </a:solidFill>
              </a:rPr>
              <a:t>ойны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AutoShape 49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5929322" y="1571612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20</a:t>
            </a:r>
          </a:p>
        </p:txBody>
      </p:sp>
      <p:sp>
        <p:nvSpPr>
          <p:cNvPr id="14" name="AutoShape 4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143900" y="1571612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5</a:t>
            </a:r>
            <a:r>
              <a:rPr lang="ru-RU" sz="2800" b="1" dirty="0" smtClean="0"/>
              <a:t>0</a:t>
            </a:r>
            <a:endParaRPr lang="ru-RU" sz="2800" b="1" dirty="0"/>
          </a:p>
        </p:txBody>
      </p:sp>
      <p:sp>
        <p:nvSpPr>
          <p:cNvPr id="15" name="AutoShape 4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6715140" y="1571612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3</a:t>
            </a:r>
            <a:r>
              <a:rPr lang="ru-RU" sz="2800" b="1" dirty="0" smtClean="0"/>
              <a:t>0</a:t>
            </a:r>
            <a:endParaRPr lang="ru-RU" sz="2800" b="1" dirty="0"/>
          </a:p>
        </p:txBody>
      </p:sp>
      <p:sp>
        <p:nvSpPr>
          <p:cNvPr id="16" name="AutoShape 49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5143504" y="1571612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</a:t>
            </a:r>
            <a:r>
              <a:rPr lang="ru-RU" sz="2800" b="1" dirty="0" smtClean="0"/>
              <a:t>0</a:t>
            </a:r>
            <a:endParaRPr lang="ru-RU" sz="2800" b="1" dirty="0"/>
          </a:p>
        </p:txBody>
      </p:sp>
      <p:sp>
        <p:nvSpPr>
          <p:cNvPr id="17" name="AutoShape 49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7429520" y="1571612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4</a:t>
            </a:r>
            <a:r>
              <a:rPr lang="ru-RU" sz="2800" b="1" dirty="0" smtClean="0"/>
              <a:t>0</a:t>
            </a:r>
            <a:endParaRPr lang="ru-RU" sz="2800" b="1" dirty="0"/>
          </a:p>
        </p:txBody>
      </p:sp>
      <p:sp>
        <p:nvSpPr>
          <p:cNvPr id="18" name="AutoShape 53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5143504" y="2428868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19" name="AutoShape 53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5929322" y="2428868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2</a:t>
            </a:r>
            <a:r>
              <a:rPr lang="ru-RU" sz="2800" b="1" dirty="0" smtClean="0"/>
              <a:t>0</a:t>
            </a:r>
            <a:endParaRPr lang="ru-RU" sz="2800" b="1" dirty="0"/>
          </a:p>
        </p:txBody>
      </p:sp>
      <p:sp>
        <p:nvSpPr>
          <p:cNvPr id="20" name="AutoShape 53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6715140" y="2428868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3</a:t>
            </a:r>
            <a:r>
              <a:rPr lang="ru-RU" sz="2800" b="1" dirty="0" smtClean="0"/>
              <a:t>0</a:t>
            </a:r>
            <a:endParaRPr lang="ru-RU" sz="2800" b="1" dirty="0"/>
          </a:p>
        </p:txBody>
      </p:sp>
      <p:sp>
        <p:nvSpPr>
          <p:cNvPr id="21" name="AutoShape 53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7429520" y="2428868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4</a:t>
            </a:r>
            <a:r>
              <a:rPr lang="ru-RU" sz="2800" b="1" dirty="0" smtClean="0"/>
              <a:t>0</a:t>
            </a:r>
            <a:endParaRPr lang="ru-RU" sz="2800" b="1" dirty="0"/>
          </a:p>
        </p:txBody>
      </p:sp>
      <p:sp>
        <p:nvSpPr>
          <p:cNvPr id="22" name="AutoShape 53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8143900" y="2428868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5</a:t>
            </a:r>
            <a:r>
              <a:rPr lang="ru-RU" sz="2800" b="1" dirty="0" smtClean="0"/>
              <a:t>0</a:t>
            </a:r>
            <a:endParaRPr lang="ru-RU" sz="2800" b="1" dirty="0"/>
          </a:p>
        </p:txBody>
      </p:sp>
      <p:sp>
        <p:nvSpPr>
          <p:cNvPr id="23" name="AutoShape 58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143504" y="3357562"/>
            <a:ext cx="503114" cy="503040"/>
          </a:xfrm>
          <a:prstGeom prst="bevel">
            <a:avLst>
              <a:gd name="adj" fmla="val 7727"/>
            </a:avLst>
          </a:prstGeom>
          <a:solidFill>
            <a:srgbClr val="F6DA94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24" name="AutoShape 58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5929322" y="3357562"/>
            <a:ext cx="503114" cy="503040"/>
          </a:xfrm>
          <a:prstGeom prst="bevel">
            <a:avLst>
              <a:gd name="adj" fmla="val 7727"/>
            </a:avLst>
          </a:prstGeom>
          <a:solidFill>
            <a:srgbClr val="F6DA94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2</a:t>
            </a:r>
            <a:r>
              <a:rPr lang="ru-RU" sz="2800" b="1" dirty="0" smtClean="0"/>
              <a:t>0</a:t>
            </a:r>
            <a:endParaRPr lang="ru-RU" sz="2800" b="1" dirty="0"/>
          </a:p>
        </p:txBody>
      </p:sp>
      <p:sp>
        <p:nvSpPr>
          <p:cNvPr id="25" name="AutoShape 58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6715140" y="3357562"/>
            <a:ext cx="503114" cy="503040"/>
          </a:xfrm>
          <a:prstGeom prst="bevel">
            <a:avLst>
              <a:gd name="adj" fmla="val 7727"/>
            </a:avLst>
          </a:prstGeom>
          <a:solidFill>
            <a:srgbClr val="F6DA94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3</a:t>
            </a:r>
            <a:r>
              <a:rPr lang="ru-RU" sz="2800" b="1" dirty="0" smtClean="0"/>
              <a:t>0</a:t>
            </a:r>
            <a:endParaRPr lang="ru-RU" sz="2800" b="1" dirty="0"/>
          </a:p>
        </p:txBody>
      </p:sp>
      <p:sp>
        <p:nvSpPr>
          <p:cNvPr id="26" name="AutoShape 58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7429520" y="3357562"/>
            <a:ext cx="503114" cy="503040"/>
          </a:xfrm>
          <a:prstGeom prst="bevel">
            <a:avLst>
              <a:gd name="adj" fmla="val 7727"/>
            </a:avLst>
          </a:prstGeom>
          <a:solidFill>
            <a:srgbClr val="F6DA94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4</a:t>
            </a:r>
            <a:r>
              <a:rPr lang="ru-RU" sz="2800" b="1" dirty="0" smtClean="0"/>
              <a:t>0</a:t>
            </a:r>
            <a:endParaRPr lang="ru-RU" sz="2800" b="1" dirty="0"/>
          </a:p>
        </p:txBody>
      </p:sp>
      <p:sp>
        <p:nvSpPr>
          <p:cNvPr id="27" name="AutoShape 58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8143900" y="3357562"/>
            <a:ext cx="503114" cy="503040"/>
          </a:xfrm>
          <a:prstGeom prst="bevel">
            <a:avLst>
              <a:gd name="adj" fmla="val 7727"/>
            </a:avLst>
          </a:prstGeom>
          <a:solidFill>
            <a:srgbClr val="F6DA94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5</a:t>
            </a:r>
            <a:r>
              <a:rPr lang="ru-RU" sz="2800" b="1" dirty="0" smtClean="0"/>
              <a:t>0</a:t>
            </a:r>
            <a:endParaRPr lang="ru-RU" sz="2800" b="1" dirty="0"/>
          </a:p>
        </p:txBody>
      </p:sp>
      <p:sp>
        <p:nvSpPr>
          <p:cNvPr id="28" name="AutoShape 63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8143900" y="4214818"/>
            <a:ext cx="503114" cy="503040"/>
          </a:xfrm>
          <a:prstGeom prst="bevel">
            <a:avLst>
              <a:gd name="adj" fmla="val 7727"/>
            </a:avLst>
          </a:prstGeom>
          <a:ln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5</a:t>
            </a:r>
            <a:r>
              <a:rPr lang="ru-RU" sz="2800" b="1" dirty="0" smtClean="0"/>
              <a:t>0</a:t>
            </a:r>
            <a:endParaRPr lang="ru-RU" sz="2800" b="1" dirty="0"/>
          </a:p>
        </p:txBody>
      </p:sp>
      <p:sp>
        <p:nvSpPr>
          <p:cNvPr id="29" name="AutoShape 63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5143504" y="4214818"/>
            <a:ext cx="503114" cy="503040"/>
          </a:xfrm>
          <a:prstGeom prst="bevel">
            <a:avLst>
              <a:gd name="adj" fmla="val 7727"/>
            </a:avLst>
          </a:prstGeom>
          <a:ln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10</a:t>
            </a:r>
          </a:p>
        </p:txBody>
      </p:sp>
      <p:sp>
        <p:nvSpPr>
          <p:cNvPr id="30" name="AutoShape 63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7429520" y="4214818"/>
            <a:ext cx="503114" cy="503040"/>
          </a:xfrm>
          <a:prstGeom prst="bevel">
            <a:avLst>
              <a:gd name="adj" fmla="val 7727"/>
            </a:avLst>
          </a:prstGeom>
          <a:ln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4</a:t>
            </a:r>
            <a:r>
              <a:rPr lang="ru-RU" sz="2800" b="1" dirty="0" smtClean="0"/>
              <a:t>0</a:t>
            </a:r>
            <a:endParaRPr lang="ru-RU" sz="2800" b="1" dirty="0"/>
          </a:p>
        </p:txBody>
      </p:sp>
      <p:sp>
        <p:nvSpPr>
          <p:cNvPr id="31" name="AutoShape 63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5929322" y="4214818"/>
            <a:ext cx="503114" cy="503040"/>
          </a:xfrm>
          <a:prstGeom prst="bevel">
            <a:avLst>
              <a:gd name="adj" fmla="val 7727"/>
            </a:avLst>
          </a:prstGeom>
          <a:ln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2</a:t>
            </a:r>
            <a:r>
              <a:rPr lang="ru-RU" sz="2800" b="1" dirty="0" smtClean="0"/>
              <a:t>0</a:t>
            </a:r>
            <a:endParaRPr lang="ru-RU" sz="2800" b="1" dirty="0"/>
          </a:p>
        </p:txBody>
      </p:sp>
      <p:sp>
        <p:nvSpPr>
          <p:cNvPr id="32" name="AutoShape 63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6715140" y="4214818"/>
            <a:ext cx="503114" cy="503040"/>
          </a:xfrm>
          <a:prstGeom prst="bevel">
            <a:avLst>
              <a:gd name="adj" fmla="val 7727"/>
            </a:avLst>
          </a:prstGeom>
          <a:ln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/>
              <a:t>3</a:t>
            </a:r>
            <a:r>
              <a:rPr lang="ru-RU" sz="2800" b="1" dirty="0" smtClean="0"/>
              <a:t>0</a:t>
            </a:r>
            <a:endParaRPr lang="ru-RU" sz="2800" b="1" dirty="0"/>
          </a:p>
        </p:txBody>
      </p:sp>
      <p:sp>
        <p:nvSpPr>
          <p:cNvPr id="33" name="AutoShape 68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5143504" y="5143512"/>
            <a:ext cx="503114" cy="503040"/>
          </a:xfrm>
          <a:prstGeom prst="bevel">
            <a:avLst>
              <a:gd name="adj" fmla="val 7727"/>
            </a:avLst>
          </a:prstGeom>
          <a:gradFill flip="none" rotWithShape="1">
            <a:gsLst>
              <a:gs pos="0">
                <a:srgbClr val="FF7C80">
                  <a:tint val="66000"/>
                  <a:satMod val="160000"/>
                </a:srgbClr>
              </a:gs>
              <a:gs pos="50000">
                <a:srgbClr val="FF7C80">
                  <a:tint val="44500"/>
                  <a:satMod val="160000"/>
                </a:srgbClr>
              </a:gs>
              <a:gs pos="100000">
                <a:srgbClr val="FF7C8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34" name="AutoShape 68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5929322" y="5143512"/>
            <a:ext cx="503114" cy="503040"/>
          </a:xfrm>
          <a:prstGeom prst="bevel">
            <a:avLst>
              <a:gd name="adj" fmla="val 7727"/>
            </a:avLst>
          </a:prstGeom>
          <a:gradFill flip="none" rotWithShape="1">
            <a:gsLst>
              <a:gs pos="0">
                <a:srgbClr val="FF7C80">
                  <a:tint val="66000"/>
                  <a:satMod val="160000"/>
                </a:srgbClr>
              </a:gs>
              <a:gs pos="50000">
                <a:srgbClr val="FF7C80">
                  <a:tint val="44500"/>
                  <a:satMod val="160000"/>
                </a:srgbClr>
              </a:gs>
              <a:gs pos="100000">
                <a:srgbClr val="FF7C8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</a:rPr>
              <a:t>2</a:t>
            </a:r>
            <a:r>
              <a:rPr lang="ru-RU" sz="2800" b="1" dirty="0" smtClean="0">
                <a:solidFill>
                  <a:schemeClr val="tx1"/>
                </a:solidFill>
              </a:rPr>
              <a:t>0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5" name="AutoShape 68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6715140" y="5143512"/>
            <a:ext cx="503114" cy="503040"/>
          </a:xfrm>
          <a:prstGeom prst="bevel">
            <a:avLst>
              <a:gd name="adj" fmla="val 7727"/>
            </a:avLst>
          </a:prstGeom>
          <a:gradFill flip="none" rotWithShape="1">
            <a:gsLst>
              <a:gs pos="0">
                <a:srgbClr val="FF7C80">
                  <a:tint val="66000"/>
                  <a:satMod val="160000"/>
                </a:srgbClr>
              </a:gs>
              <a:gs pos="50000">
                <a:srgbClr val="FF7C80">
                  <a:tint val="44500"/>
                  <a:satMod val="160000"/>
                </a:srgbClr>
              </a:gs>
              <a:gs pos="100000">
                <a:srgbClr val="FF7C8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</a:rPr>
              <a:t>3</a:t>
            </a:r>
            <a:r>
              <a:rPr lang="ru-RU" sz="2800" b="1" dirty="0" smtClean="0">
                <a:solidFill>
                  <a:schemeClr val="tx1"/>
                </a:solidFill>
              </a:rPr>
              <a:t>0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6" name="AutoShape 68">
            <a:hlinkClick r:id="rId26" action="ppaction://hlinksldjump"/>
          </p:cNvPr>
          <p:cNvSpPr>
            <a:spLocks noChangeArrowheads="1"/>
          </p:cNvSpPr>
          <p:nvPr/>
        </p:nvSpPr>
        <p:spPr bwMode="auto">
          <a:xfrm>
            <a:off x="7429520" y="5143512"/>
            <a:ext cx="503114" cy="503040"/>
          </a:xfrm>
          <a:prstGeom prst="bevel">
            <a:avLst>
              <a:gd name="adj" fmla="val 7727"/>
            </a:avLst>
          </a:prstGeom>
          <a:gradFill flip="none" rotWithShape="1">
            <a:gsLst>
              <a:gs pos="0">
                <a:srgbClr val="FF7C80">
                  <a:tint val="66000"/>
                  <a:satMod val="160000"/>
                </a:srgbClr>
              </a:gs>
              <a:gs pos="50000">
                <a:srgbClr val="FF7C80">
                  <a:tint val="44500"/>
                  <a:satMod val="160000"/>
                </a:srgbClr>
              </a:gs>
              <a:gs pos="100000">
                <a:srgbClr val="FF7C8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</a:rPr>
              <a:t>4</a:t>
            </a:r>
            <a:r>
              <a:rPr lang="ru-RU" sz="2800" b="1" dirty="0" smtClean="0">
                <a:solidFill>
                  <a:schemeClr val="tx1"/>
                </a:solidFill>
              </a:rPr>
              <a:t>0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37" name="AutoShape 68">
            <a:hlinkClick r:id="rId27" action="ppaction://hlinksldjump"/>
          </p:cNvPr>
          <p:cNvSpPr>
            <a:spLocks noChangeArrowheads="1"/>
          </p:cNvSpPr>
          <p:nvPr/>
        </p:nvSpPr>
        <p:spPr bwMode="auto">
          <a:xfrm>
            <a:off x="8143900" y="5143512"/>
            <a:ext cx="503114" cy="503040"/>
          </a:xfrm>
          <a:prstGeom prst="bevel">
            <a:avLst>
              <a:gd name="adj" fmla="val 7727"/>
            </a:avLst>
          </a:prstGeom>
          <a:gradFill flip="none" rotWithShape="1">
            <a:gsLst>
              <a:gs pos="0">
                <a:srgbClr val="FF7C80">
                  <a:tint val="66000"/>
                  <a:satMod val="160000"/>
                </a:srgbClr>
              </a:gs>
              <a:gs pos="50000">
                <a:srgbClr val="FF7C80">
                  <a:tint val="44500"/>
                  <a:satMod val="160000"/>
                </a:srgbClr>
              </a:gs>
              <a:gs pos="100000">
                <a:srgbClr val="FF7C8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</a:rPr>
              <a:t>5</a:t>
            </a:r>
            <a:r>
              <a:rPr lang="ru-RU" sz="2800" b="1" dirty="0" smtClean="0">
                <a:solidFill>
                  <a:schemeClr val="tx1"/>
                </a:solidFill>
              </a:rPr>
              <a:t>0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1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3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9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5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1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3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9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5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1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3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9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4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5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0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1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2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3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8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9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4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45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0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51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 w="285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2928926" y="285728"/>
            <a:ext cx="3073915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cs typeface="Times New Roman" pitchFamily="18" charset="0"/>
              </a:rPr>
              <a:t>Исторический  центр</a:t>
            </a:r>
            <a:endParaRPr lang="ru-RU" sz="2400" b="1" dirty="0">
              <a:solidFill>
                <a:schemeClr val="accent4">
                  <a:lumMod val="5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8" name="AutoShape 4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58214" y="214290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chemeClr val="accent4">
                    <a:lumMod val="50000"/>
                  </a:schemeClr>
                </a:solidFill>
              </a:rPr>
              <a:t>1</a:t>
            </a: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0</a:t>
            </a:r>
            <a:endParaRPr lang="ru-RU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1500166" y="1643050"/>
            <a:ext cx="5643602" cy="2923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dirty="0" smtClean="0"/>
              <a:t>Это место, откуда началась история города. Именно тут первые поселенцы разбили лагерь, а потом построили деревянную крепость. </a:t>
            </a:r>
          </a:p>
          <a:p>
            <a:endParaRPr lang="ru-RU" sz="2400" dirty="0" smtClean="0"/>
          </a:p>
        </p:txBody>
      </p:sp>
      <p:pic>
        <p:nvPicPr>
          <p:cNvPr id="21514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857884" y="3714752"/>
            <a:ext cx="1312127" cy="1143008"/>
          </a:xfrm>
          <a:prstGeom prst="rect">
            <a:avLst/>
          </a:prstGeom>
          <a:noFill/>
        </p:spPr>
      </p:pic>
      <p:pic>
        <p:nvPicPr>
          <p:cNvPr id="18" name="Picture 2" descr="https://vashotel-a.akamaihd.net/0000000246433962/x300/5e11f4d045719b6aecdf3c3f0d4cc10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2976" y="1214422"/>
            <a:ext cx="6667500" cy="4438651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1214414" y="6000768"/>
            <a:ext cx="44464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/>
              <a:t>Историческая  площадь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5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14"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</a:t>
            </a:r>
            <a:endParaRPr lang="ru-RU" dirty="0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3000364" y="285728"/>
            <a:ext cx="3073915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ru-RU" sz="2400" b="1" dirty="0" smtClean="0"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cs typeface="Times New Roman" pitchFamily="18" charset="0"/>
              </a:rPr>
              <a:t>Исторический  центр</a:t>
            </a:r>
            <a:endParaRPr lang="ru-RU" sz="2400" b="1" dirty="0">
              <a:solidFill>
                <a:schemeClr val="accent4">
                  <a:lumMod val="5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8" name="AutoShape 4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429652" y="214290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20</a:t>
            </a:r>
            <a:endParaRPr lang="ru-RU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1643042" y="1142984"/>
            <a:ext cx="5929354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dirty="0" smtClean="0"/>
              <a:t>Визитная карточка города и уникальная для всей России достопримечательность. </a:t>
            </a:r>
          </a:p>
          <a:p>
            <a:r>
              <a:rPr lang="ru-RU" sz="3200" dirty="0" smtClean="0"/>
              <a:t>На ней установлено несколько скульптур, по которым  легко проследить историю развития города и Сибири.</a:t>
            </a:r>
            <a:r>
              <a:rPr lang="ru-RU" sz="3200" b="1" i="1" dirty="0" smtClean="0"/>
              <a:t> </a:t>
            </a:r>
            <a:endParaRPr lang="ru-RU" sz="3200" dirty="0"/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1142976" y="6000768"/>
            <a:ext cx="50006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 smtClean="0"/>
              <a:t>Набережная реки Туры </a:t>
            </a:r>
            <a:endParaRPr lang="ru-RU" sz="2800" b="1" dirty="0"/>
          </a:p>
        </p:txBody>
      </p:sp>
      <p:pic>
        <p:nvPicPr>
          <p:cNvPr id="12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786578" y="3286124"/>
            <a:ext cx="1312127" cy="1143008"/>
          </a:xfrm>
          <a:prstGeom prst="rect">
            <a:avLst/>
          </a:prstGeom>
          <a:noFill/>
        </p:spPr>
      </p:pic>
      <p:pic>
        <p:nvPicPr>
          <p:cNvPr id="13" name="Picture 6" descr=" Краткое описание&#10;Сейчас Тюмень известна как нефтегазовая столица России и крупный промышленный и финансовый центр Сибири.-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728" y="1142984"/>
            <a:ext cx="6715172" cy="44488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3143240" y="285728"/>
            <a:ext cx="3073915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ru-RU" sz="2400" b="1" dirty="0" smtClean="0"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cs typeface="Times New Roman" pitchFamily="18" charset="0"/>
              </a:rPr>
              <a:t>Исторический  центр</a:t>
            </a:r>
            <a:endParaRPr lang="ru-RU" sz="2400" b="1" dirty="0">
              <a:solidFill>
                <a:schemeClr val="accent4">
                  <a:lumMod val="5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8" name="AutoShape 4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429652" y="285728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30</a:t>
            </a:r>
            <a:endParaRPr lang="ru-RU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857224" y="1142984"/>
            <a:ext cx="7715304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dirty="0" smtClean="0"/>
              <a:t>Этот мост соединил правый и левый берега Туры.  Построен он был в конце    80-х годов и изначально имел довольно скучное название — Пешеходный. </a:t>
            </a:r>
          </a:p>
          <a:p>
            <a:r>
              <a:rPr lang="ru-RU" sz="3200" dirty="0" smtClean="0"/>
              <a:t>Со временем на перилах стали появляться замки, прикреплённые молодыми парами, а на мосту всё чаще назначались свидания. </a:t>
            </a:r>
          </a:p>
          <a:p>
            <a:r>
              <a:rPr lang="ru-RU" sz="2800" dirty="0" smtClean="0"/>
              <a:t> </a:t>
            </a:r>
            <a:endParaRPr lang="ru-RU" sz="2800" dirty="0"/>
          </a:p>
        </p:txBody>
      </p:sp>
      <p:pic>
        <p:nvPicPr>
          <p:cNvPr id="14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286512" y="4572008"/>
            <a:ext cx="1312127" cy="1143008"/>
          </a:xfrm>
          <a:prstGeom prst="rect">
            <a:avLst/>
          </a:prstGeom>
          <a:noFill/>
        </p:spPr>
      </p:pic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1357290" y="6072206"/>
            <a:ext cx="392909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Мост Влюблённых</a:t>
            </a:r>
          </a:p>
        </p:txBody>
      </p:sp>
      <p:pic>
        <p:nvPicPr>
          <p:cNvPr id="16" name="Picture 2" descr="https://cdn.iportal.ru/preview/news/articles/4e9ae0177dd193084c16beca7d04124a06155989_1347_758_c.jpg"/>
          <p:cNvPicPr>
            <a:picLocks noChangeAspect="1" noChangeArrowheads="1"/>
          </p:cNvPicPr>
          <p:nvPr/>
        </p:nvPicPr>
        <p:blipFill>
          <a:blip r:embed="rId6"/>
          <a:srcRect l="7966"/>
          <a:stretch>
            <a:fillRect/>
          </a:stretch>
        </p:blipFill>
        <p:spPr bwMode="auto">
          <a:xfrm>
            <a:off x="785786" y="928670"/>
            <a:ext cx="7715304" cy="4717435"/>
          </a:xfrm>
          <a:prstGeom prst="rect">
            <a:avLst/>
          </a:prstGeom>
          <a:noFill/>
        </p:spPr>
      </p:pic>
      <p:cxnSp>
        <p:nvCxnSpPr>
          <p:cNvPr id="12" name="Прямая соединительная линия 11"/>
          <p:cNvCxnSpPr/>
          <p:nvPr/>
        </p:nvCxnSpPr>
        <p:spPr>
          <a:xfrm rot="5400000" flipH="1" flipV="1">
            <a:off x="1892678" y="3678636"/>
            <a:ext cx="142876" cy="722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2928926" y="285728"/>
            <a:ext cx="3073915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ru-RU" sz="2400" b="1" dirty="0" smtClean="0"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cs typeface="Times New Roman" pitchFamily="18" charset="0"/>
              </a:rPr>
              <a:t>Исторический  центр</a:t>
            </a:r>
            <a:endParaRPr lang="ru-RU" sz="2400" b="1" dirty="0">
              <a:solidFill>
                <a:schemeClr val="accent4">
                  <a:lumMod val="5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8" name="AutoShape 4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58214" y="214290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40</a:t>
            </a:r>
            <a:endParaRPr lang="ru-RU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1142976" y="1428736"/>
            <a:ext cx="7072362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dirty="0" smtClean="0"/>
              <a:t>Площадь с необычным названием. Её доминанта — памятник тем самым борцам. На пьедестале имена всех, кто боролся за Советскую власть в начале прошлого века.                                                 Здесь же находится очень необычный фонтан-карта Тюменской области. </a:t>
            </a:r>
            <a:endParaRPr lang="ru-RU" sz="3200" dirty="0"/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357290" y="6072206"/>
            <a:ext cx="507209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Площадь Борцов Революции</a:t>
            </a:r>
            <a:endParaRPr lang="ru-RU" sz="2800" b="1" i="1" dirty="0" smtClean="0">
              <a:latin typeface="Georgia" pitchFamily="18" charset="0"/>
            </a:endParaRPr>
          </a:p>
        </p:txBody>
      </p:sp>
      <p:pic>
        <p:nvPicPr>
          <p:cNvPr id="11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715140" y="4857760"/>
            <a:ext cx="1000132" cy="871226"/>
          </a:xfrm>
          <a:prstGeom prst="rect">
            <a:avLst/>
          </a:prstGeom>
          <a:noFill/>
        </p:spPr>
      </p:pic>
      <p:pic>
        <p:nvPicPr>
          <p:cNvPr id="12" name="Picture 2" descr="https://img.tourister.ru/files/2/5/1/5/0/2/1/7/original.jpg"/>
          <p:cNvPicPr>
            <a:picLocks noChangeAspect="1" noChangeArrowheads="1"/>
          </p:cNvPicPr>
          <p:nvPr/>
        </p:nvPicPr>
        <p:blipFill>
          <a:blip r:embed="rId6"/>
          <a:srcRect l="4737" t="7759" r="8795"/>
          <a:stretch>
            <a:fillRect/>
          </a:stretch>
        </p:blipFill>
        <p:spPr bwMode="auto">
          <a:xfrm>
            <a:off x="1142976" y="857232"/>
            <a:ext cx="7101881" cy="50252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3000364" y="285728"/>
            <a:ext cx="3073915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ru-RU" sz="2400" b="1" dirty="0" smtClean="0"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cs typeface="Times New Roman" pitchFamily="18" charset="0"/>
              </a:rPr>
              <a:t>Исторический  центр</a:t>
            </a:r>
            <a:endParaRPr lang="ru-RU" sz="2400" b="1" dirty="0">
              <a:solidFill>
                <a:schemeClr val="accent4">
                  <a:lumMod val="5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8" name="AutoShape 4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429652" y="214290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chemeClr val="accent4">
                  <a:lumMod val="20000"/>
                  <a:lumOff val="80000"/>
                </a:schemeClr>
              </a:gs>
              <a:gs pos="100000">
                <a:srgbClr val="F2EFF5"/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accent4">
                    <a:lumMod val="50000"/>
                  </a:schemeClr>
                </a:solidFill>
              </a:rPr>
              <a:t>50</a:t>
            </a:r>
            <a:endParaRPr lang="ru-RU" sz="28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1071538" y="1714488"/>
            <a:ext cx="735811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dirty="0" smtClean="0"/>
              <a:t>Один из самых древних православных храмов, расположенных в Тюмени.</a:t>
            </a:r>
            <a:endParaRPr lang="ru-RU" sz="3200" dirty="0"/>
          </a:p>
        </p:txBody>
      </p:sp>
      <p:pic>
        <p:nvPicPr>
          <p:cNvPr id="10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429388" y="3000372"/>
            <a:ext cx="1312127" cy="1143008"/>
          </a:xfrm>
          <a:prstGeom prst="rect">
            <a:avLst/>
          </a:prstGeom>
          <a:noFill/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071670" y="6072206"/>
            <a:ext cx="435771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Знаменский собор</a:t>
            </a:r>
            <a:r>
              <a:rPr lang="ru-RU" sz="2800" dirty="0" smtClean="0"/>
              <a:t> </a:t>
            </a:r>
            <a:endParaRPr lang="ru-RU" sz="2800" i="1" dirty="0" smtClean="0">
              <a:latin typeface="Georgia" pitchFamily="18" charset="0"/>
            </a:endParaRPr>
          </a:p>
        </p:txBody>
      </p:sp>
      <p:pic>
        <p:nvPicPr>
          <p:cNvPr id="12" name="Picture 2" descr="https://fb.ru/misc/i/gallery/103341/303418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2976" y="928670"/>
            <a:ext cx="6786610" cy="49294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3000364" y="285728"/>
            <a:ext cx="3073915" cy="576064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rgbClr val="293315"/>
                </a:solidFill>
                <a:cs typeface="Times New Roman" pitchFamily="18" charset="0"/>
              </a:rPr>
              <a:t>Скверы и парки</a:t>
            </a:r>
            <a:endParaRPr lang="ru-RU" sz="2400" b="1" dirty="0">
              <a:solidFill>
                <a:srgbClr val="293315"/>
              </a:solidFill>
              <a:cs typeface="Times New Roman" pitchFamily="18" charset="0"/>
            </a:endParaRPr>
          </a:p>
        </p:txBody>
      </p:sp>
      <p:sp>
        <p:nvSpPr>
          <p:cNvPr id="9" name="AutoShape 5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58214" y="285728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10</a:t>
            </a:r>
          </a:p>
        </p:txBody>
      </p:sp>
      <p:pic>
        <p:nvPicPr>
          <p:cNvPr id="10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286512" y="4929198"/>
            <a:ext cx="1312127" cy="1143008"/>
          </a:xfrm>
          <a:prstGeom prst="rect">
            <a:avLst/>
          </a:prstGeom>
          <a:noFill/>
        </p:spPr>
      </p:pic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642910" y="1071546"/>
            <a:ext cx="785818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dirty="0" smtClean="0"/>
              <a:t>Сквер имеет серьёзную историю, которая своими корнями уходит во времена Великой Отечественной войны.</a:t>
            </a:r>
          </a:p>
          <a:p>
            <a:r>
              <a:rPr lang="ru-RU" sz="3200" dirty="0" smtClean="0"/>
              <a:t>Это необычное место, которое стало достопримечательностью Тюмени. Здесь установлено двенадцать скульптурных композиций животных, которые вылиты из чугуна и покрыты золотой краской.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1071538" y="6072206"/>
            <a:ext cx="47149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сквер Сибирских кошек</a:t>
            </a:r>
            <a:endParaRPr lang="ru-RU" sz="2800" i="1" dirty="0" smtClean="0">
              <a:latin typeface="Georgia" pitchFamily="18" charset="0"/>
            </a:endParaRPr>
          </a:p>
        </p:txBody>
      </p:sp>
      <p:pic>
        <p:nvPicPr>
          <p:cNvPr id="16" name="Picture 2" descr="https://i01.fotocdn.net/s131/e68c94868b7bc094/public_pin_l/296252860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10" y="1071546"/>
            <a:ext cx="7572428" cy="50463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3071802" y="214290"/>
            <a:ext cx="3073915" cy="576064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rgbClr val="293315"/>
                </a:solidFill>
                <a:cs typeface="Times New Roman" pitchFamily="18" charset="0"/>
              </a:rPr>
              <a:t>Скверы и парки</a:t>
            </a:r>
            <a:endParaRPr lang="ru-RU" sz="2400" b="1" dirty="0">
              <a:solidFill>
                <a:srgbClr val="293315"/>
              </a:solidFill>
              <a:cs typeface="Times New Roman" pitchFamily="18" charset="0"/>
            </a:endParaRPr>
          </a:p>
        </p:txBody>
      </p:sp>
      <p:sp>
        <p:nvSpPr>
          <p:cNvPr id="8" name="AutoShape 5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429652" y="214290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2</a:t>
            </a: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0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9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143636" y="4357694"/>
            <a:ext cx="1312127" cy="1143008"/>
          </a:xfrm>
          <a:prstGeom prst="rect">
            <a:avLst/>
          </a:prstGeom>
          <a:noFill/>
        </p:spPr>
      </p:pic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1071538" y="1285860"/>
            <a:ext cx="7643866" cy="3637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dirty="0" smtClean="0"/>
              <a:t>Раньше этот парк назывался </a:t>
            </a:r>
            <a:r>
              <a:rPr lang="ru-RU" sz="3200" b="1" dirty="0" smtClean="0"/>
              <a:t>Загородным</a:t>
            </a:r>
            <a:r>
              <a:rPr lang="ru-RU" sz="3200" dirty="0" smtClean="0"/>
              <a:t>. </a:t>
            </a:r>
          </a:p>
          <a:p>
            <a:pPr>
              <a:spcBef>
                <a:spcPct val="20000"/>
              </a:spcBef>
            </a:pPr>
            <a:r>
              <a:rPr lang="ru-RU" sz="3200" dirty="0" smtClean="0"/>
              <a:t>Во время своей поездки по Сибири в 1837 году его посетил будущий </a:t>
            </a:r>
            <a:r>
              <a:rPr lang="ru-RU" sz="3200" b="1" dirty="0" smtClean="0"/>
              <a:t>император Александр III</a:t>
            </a:r>
            <a:r>
              <a:rPr lang="ru-RU" sz="3200" dirty="0" smtClean="0"/>
              <a:t>. По легенде он даже посадил дерево на берегу реки Туры. После этого парк приобрёл современное название.</a:t>
            </a:r>
            <a:endParaRPr lang="ru-RU" sz="3200" dirty="0" smtClean="0">
              <a:latin typeface="Georgia" pitchFamily="18" charset="0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1071538" y="6072206"/>
            <a:ext cx="47149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Александровский  сад</a:t>
            </a:r>
            <a:endParaRPr lang="ru-RU" sz="2800" i="1" dirty="0" smtClean="0">
              <a:latin typeface="Georgia" pitchFamily="18" charset="0"/>
            </a:endParaRPr>
          </a:p>
        </p:txBody>
      </p:sp>
      <p:pic>
        <p:nvPicPr>
          <p:cNvPr id="16" name="Picture 2" descr="https://cdn.fishki.net/upload/post/2016/11/28/2148642/afcd561bae9da72df93c82a6e239d768.jpg"/>
          <p:cNvPicPr>
            <a:picLocks noChangeAspect="1" noChangeArrowheads="1"/>
          </p:cNvPicPr>
          <p:nvPr/>
        </p:nvPicPr>
        <p:blipFill>
          <a:blip r:embed="rId6"/>
          <a:srcRect l="7143"/>
          <a:stretch>
            <a:fillRect/>
          </a:stretch>
        </p:blipFill>
        <p:spPr bwMode="auto">
          <a:xfrm>
            <a:off x="1071538" y="1142984"/>
            <a:ext cx="7643866" cy="46304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3214678" y="214290"/>
            <a:ext cx="3073915" cy="576064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rgbClr val="293315"/>
                </a:solidFill>
                <a:cs typeface="Times New Roman" pitchFamily="18" charset="0"/>
              </a:rPr>
              <a:t>Скверы и парки</a:t>
            </a:r>
            <a:endParaRPr lang="ru-RU" sz="2400" b="1" dirty="0">
              <a:solidFill>
                <a:srgbClr val="293315"/>
              </a:solidFill>
              <a:cs typeface="Times New Roman" pitchFamily="18" charset="0"/>
            </a:endParaRPr>
          </a:p>
        </p:txBody>
      </p:sp>
      <p:sp>
        <p:nvSpPr>
          <p:cNvPr id="8" name="AutoShape 5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429652" y="214290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30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9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143636" y="4786322"/>
            <a:ext cx="1312127" cy="1143008"/>
          </a:xfrm>
          <a:prstGeom prst="rect">
            <a:avLst/>
          </a:prstGeom>
          <a:noFill/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785786" y="1000108"/>
            <a:ext cx="7929618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dirty="0" smtClean="0"/>
              <a:t>Лесопарк, входящий в состав городских лесов города Тюмени, использующийся как зона отдыха. Расположена на высоком берегу озера Кривого, по территории протекает речка </a:t>
            </a:r>
            <a:r>
              <a:rPr lang="ru-RU" sz="3200" dirty="0" err="1" smtClean="0"/>
              <a:t>Войновка</a:t>
            </a:r>
            <a:r>
              <a:rPr lang="ru-RU" sz="3200" dirty="0" smtClean="0"/>
              <a:t>.</a:t>
            </a:r>
          </a:p>
          <a:p>
            <a:r>
              <a:rPr lang="ru-RU" sz="3200" dirty="0" smtClean="0"/>
              <a:t>Получила название по располагающейся рядом деревне.</a:t>
            </a:r>
          </a:p>
          <a:p>
            <a:r>
              <a:rPr lang="ru-RU" sz="3200" dirty="0" smtClean="0"/>
              <a:t>Площадь лесного массива составляет 89 га.</a:t>
            </a:r>
            <a:endParaRPr lang="ru-RU" sz="3200" dirty="0"/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1928794" y="6072206"/>
            <a:ext cx="37147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err="1" smtClean="0"/>
              <a:t>Гилёвская</a:t>
            </a:r>
            <a:r>
              <a:rPr lang="ru-RU" sz="2800" b="1" dirty="0" smtClean="0"/>
              <a:t>  роща</a:t>
            </a:r>
          </a:p>
        </p:txBody>
      </p:sp>
      <p:pic>
        <p:nvPicPr>
          <p:cNvPr id="26626" name="Picture 2" descr="http://xn--e1aahgrctjf9g.com/wp-content/uploads/2019/08/interesnye-mesta-v-tyumeni_13.jpg"/>
          <p:cNvPicPr>
            <a:picLocks noChangeAspect="1" noChangeArrowheads="1"/>
          </p:cNvPicPr>
          <p:nvPr/>
        </p:nvPicPr>
        <p:blipFill>
          <a:blip r:embed="rId6"/>
          <a:srcRect r="12109"/>
          <a:stretch>
            <a:fillRect/>
          </a:stretch>
        </p:blipFill>
        <p:spPr bwMode="auto">
          <a:xfrm>
            <a:off x="785786" y="984233"/>
            <a:ext cx="7643834" cy="46712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3143240" y="214290"/>
            <a:ext cx="3073915" cy="576064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rgbClr val="293315"/>
                </a:solidFill>
                <a:cs typeface="Times New Roman" pitchFamily="18" charset="0"/>
              </a:rPr>
              <a:t>Скверы и парки</a:t>
            </a:r>
            <a:endParaRPr lang="ru-RU" sz="2400" b="1" dirty="0">
              <a:solidFill>
                <a:srgbClr val="293315"/>
              </a:solidFill>
              <a:cs typeface="Times New Roman" pitchFamily="18" charset="0"/>
            </a:endParaRPr>
          </a:p>
        </p:txBody>
      </p:sp>
      <p:sp>
        <p:nvSpPr>
          <p:cNvPr id="8" name="AutoShape 5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429652" y="214290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40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9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357950" y="3786190"/>
            <a:ext cx="1312127" cy="1143008"/>
          </a:xfrm>
          <a:prstGeom prst="rect">
            <a:avLst/>
          </a:prstGeom>
          <a:noFill/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785918" y="1357298"/>
            <a:ext cx="6339586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dirty="0" smtClean="0"/>
              <a:t>В открытии сквера, которое произошло 2 августа 2009 года, приняли участие более тысячи </a:t>
            </a:r>
            <a:r>
              <a:rPr lang="ru-RU" sz="3200" dirty="0" err="1" smtClean="0"/>
              <a:t>тюменцев</a:t>
            </a:r>
            <a:r>
              <a:rPr lang="ru-RU" sz="3200" dirty="0" smtClean="0"/>
              <a:t>, служивших в рядах воздушно-десантных войск.</a:t>
            </a:r>
            <a:endParaRPr lang="ru-RU" sz="3200" dirty="0" smtClean="0">
              <a:latin typeface="Georgia" pitchFamily="18" charset="0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1714480" y="5786454"/>
            <a:ext cx="50006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сквер Десантников</a:t>
            </a:r>
            <a:endParaRPr lang="ru-RU" sz="2800" i="1" dirty="0" smtClean="0">
              <a:latin typeface="Georgia" pitchFamily="18" charset="0"/>
            </a:endParaRPr>
          </a:p>
        </p:txBody>
      </p:sp>
      <p:pic>
        <p:nvPicPr>
          <p:cNvPr id="12" name="Picture 2" descr="https://img.tourister.ru/files/1/3/1/4/4/1/2/5/clones/870_600_fixedwidth.jpg"/>
          <p:cNvPicPr>
            <a:picLocks noChangeAspect="1" noChangeArrowheads="1"/>
          </p:cNvPicPr>
          <p:nvPr/>
        </p:nvPicPr>
        <p:blipFill>
          <a:blip r:embed="rId6"/>
          <a:srcRect t="8765" r="2632" b="10595"/>
          <a:stretch>
            <a:fillRect/>
          </a:stretch>
        </p:blipFill>
        <p:spPr bwMode="auto">
          <a:xfrm>
            <a:off x="857224" y="1142984"/>
            <a:ext cx="7355009" cy="4572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3071802" y="214290"/>
            <a:ext cx="3073915" cy="576064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rgbClr val="293315"/>
                </a:solidFill>
                <a:cs typeface="Times New Roman" pitchFamily="18" charset="0"/>
              </a:rPr>
              <a:t>Скверы и парки</a:t>
            </a:r>
            <a:endParaRPr lang="ru-RU" sz="2400" b="1" dirty="0">
              <a:solidFill>
                <a:srgbClr val="293315"/>
              </a:solidFill>
              <a:cs typeface="Times New Roman" pitchFamily="18" charset="0"/>
            </a:endParaRPr>
          </a:p>
        </p:txBody>
      </p:sp>
      <p:sp>
        <p:nvSpPr>
          <p:cNvPr id="8" name="AutoShape 5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429652" y="214290"/>
            <a:ext cx="503114" cy="503040"/>
          </a:xfrm>
          <a:prstGeom prst="bevel">
            <a:avLst>
              <a:gd name="adj" fmla="val 7727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</a:gradFill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50</a:t>
            </a:r>
            <a:endParaRPr lang="ru-RU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9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143636" y="4357694"/>
            <a:ext cx="1312127" cy="1143008"/>
          </a:xfrm>
          <a:prstGeom prst="rect">
            <a:avLst/>
          </a:prstGeom>
          <a:noFill/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714348" y="1071546"/>
            <a:ext cx="792961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3200" dirty="0" smtClean="0"/>
              <a:t>В этом сквере установлен торпедный катер «Комсомолец». Памятник стал символом трудового подвига коллектива  Тюменского судостроительного завода, ковавшего в годы войны Победу в тылу, и военных моряков, сражавшихся на этих катерах.</a:t>
            </a:r>
            <a:endParaRPr lang="ru-RU" sz="3200" dirty="0" smtClean="0">
              <a:latin typeface="Georgia" pitchFamily="18" charset="0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1428728" y="5786454"/>
            <a:ext cx="40005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сквер Петра Потапова</a:t>
            </a:r>
            <a:endParaRPr lang="ru-RU" sz="2800" i="1" dirty="0" smtClean="0">
              <a:latin typeface="Georgia" pitchFamily="18" charset="0"/>
            </a:endParaRPr>
          </a:p>
        </p:txBody>
      </p:sp>
      <p:pic>
        <p:nvPicPr>
          <p:cNvPr id="12" name="Picture 2" descr="https://tyumen-city.ru/files_new/news/2020/10/5f840c220ff2d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786" y="928670"/>
            <a:ext cx="7572428" cy="50482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3071802" y="214290"/>
            <a:ext cx="3073915" cy="503039"/>
          </a:xfrm>
          <a:prstGeom prst="bevel">
            <a:avLst>
              <a:gd name="adj" fmla="val 7727"/>
            </a:avLst>
          </a:prstGeom>
          <a:solidFill>
            <a:srgbClr val="F6DA94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cs typeface="Times New Roman" pitchFamily="18" charset="0"/>
              </a:rPr>
              <a:t> Музеи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8" name="AutoShape 5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58214" y="214290"/>
            <a:ext cx="503114" cy="503040"/>
          </a:xfrm>
          <a:prstGeom prst="bevel">
            <a:avLst>
              <a:gd name="adj" fmla="val 7727"/>
            </a:avLst>
          </a:prstGeom>
          <a:solidFill>
            <a:srgbClr val="F6DA94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10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1142976" y="1000108"/>
            <a:ext cx="6696744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dirty="0" smtClean="0"/>
              <a:t>Музей располагается в здании XIX века постройки. В музее имеется несколько залов и тематических выставок, а главная рассказывает о природе Тюменской области. </a:t>
            </a:r>
          </a:p>
          <a:p>
            <a:r>
              <a:rPr lang="ru-RU" sz="2800" dirty="0" smtClean="0"/>
              <a:t>Среди экспонатов есть не только чучела привычных нам кабанов, зайцев и лис, но и настоящие скелеты мамонта, пещерного медведя и бизона, живших несколько тысяч лет назад. </a:t>
            </a:r>
            <a:endParaRPr lang="ru-RU" sz="2800" dirty="0"/>
          </a:p>
        </p:txBody>
      </p:sp>
      <p:pic>
        <p:nvPicPr>
          <p:cNvPr id="10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858016" y="4429132"/>
            <a:ext cx="1312127" cy="1143008"/>
          </a:xfrm>
          <a:prstGeom prst="rect">
            <a:avLst/>
          </a:prstGeom>
          <a:noFill/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00034" y="6072206"/>
            <a:ext cx="7632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Краеведческий музей «Городская Дума»</a:t>
            </a:r>
            <a:endParaRPr lang="ru-RU" sz="2800" i="1" dirty="0" smtClean="0">
              <a:latin typeface="Georgia" pitchFamily="18" charset="0"/>
            </a:endParaRPr>
          </a:p>
        </p:txBody>
      </p:sp>
      <p:pic>
        <p:nvPicPr>
          <p:cNvPr id="12" name="Picture 4" descr="https://sun9-65.userapi.com/c856016/v856016150/e955c/GItGQoylj18.jpg"/>
          <p:cNvPicPr>
            <a:picLocks noChangeAspect="1" noChangeArrowheads="1"/>
          </p:cNvPicPr>
          <p:nvPr/>
        </p:nvPicPr>
        <p:blipFill>
          <a:blip r:embed="rId6"/>
          <a:srcRect b="7143"/>
          <a:stretch>
            <a:fillRect/>
          </a:stretch>
        </p:blipFill>
        <p:spPr bwMode="auto">
          <a:xfrm>
            <a:off x="1071538" y="714356"/>
            <a:ext cx="6858048" cy="53068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3071802" y="214290"/>
            <a:ext cx="3073915" cy="503039"/>
          </a:xfrm>
          <a:prstGeom prst="bevel">
            <a:avLst>
              <a:gd name="adj" fmla="val 7727"/>
            </a:avLst>
          </a:prstGeom>
          <a:solidFill>
            <a:srgbClr val="F6DA94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cs typeface="Times New Roman" pitchFamily="18" charset="0"/>
              </a:rPr>
              <a:t> Музеи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8" name="AutoShape 5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58214" y="214290"/>
            <a:ext cx="503114" cy="503040"/>
          </a:xfrm>
          <a:prstGeom prst="bevel">
            <a:avLst>
              <a:gd name="adj" fmla="val 7727"/>
            </a:avLst>
          </a:prstGeom>
          <a:solidFill>
            <a:srgbClr val="F6DA94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20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643570" y="4357694"/>
            <a:ext cx="1312127" cy="1143008"/>
          </a:xfrm>
          <a:prstGeom prst="rect">
            <a:avLst/>
          </a:prstGeom>
          <a:noFill/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785786" y="1000108"/>
            <a:ext cx="7948371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dirty="0" smtClean="0"/>
              <a:t>Музейный комплекс  своим внешним видом напоминает средневековый замок </a:t>
            </a:r>
          </a:p>
          <a:p>
            <a:r>
              <a:rPr lang="ru-RU" sz="3200" dirty="0" smtClean="0"/>
              <a:t>в современном стиле.  </a:t>
            </a:r>
          </a:p>
          <a:p>
            <a:r>
              <a:rPr lang="ru-RU" sz="3200" dirty="0" smtClean="0"/>
              <a:t>Здание было построено в 2017 году, а сам же музей ведёт свою историю с далёкого 1879 года. Первые экспонаты собрал именитый учёный-краевед.</a:t>
            </a:r>
            <a:endParaRPr lang="ru-RU" sz="3200" dirty="0"/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714348" y="6072206"/>
            <a:ext cx="7632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 smtClean="0"/>
              <a:t>Музейный комплекс им. И. Я. </a:t>
            </a:r>
            <a:r>
              <a:rPr lang="ru-RU" sz="2800" b="1" dirty="0" err="1" smtClean="0"/>
              <a:t>Словцова</a:t>
            </a:r>
            <a:endParaRPr lang="ru-RU" sz="2800" dirty="0"/>
          </a:p>
        </p:txBody>
      </p:sp>
      <p:pic>
        <p:nvPicPr>
          <p:cNvPr id="12" name="Picture 2" descr="https://avatars.dzeninfra.ru/get-zen_doc/1577780/pub_63888a06a537a06b9fc377e3_63888df2009d957533dc0e46/scale_2400"/>
          <p:cNvPicPr>
            <a:picLocks noChangeAspect="1" noChangeArrowheads="1"/>
          </p:cNvPicPr>
          <p:nvPr/>
        </p:nvPicPr>
        <p:blipFill>
          <a:blip r:embed="rId6"/>
          <a:srcRect l="5889" r="11166" b="24617"/>
          <a:stretch>
            <a:fillRect/>
          </a:stretch>
        </p:blipFill>
        <p:spPr bwMode="auto">
          <a:xfrm>
            <a:off x="785786" y="785794"/>
            <a:ext cx="7858180" cy="47659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3071802" y="214290"/>
            <a:ext cx="3073915" cy="503039"/>
          </a:xfrm>
          <a:prstGeom prst="bevel">
            <a:avLst>
              <a:gd name="adj" fmla="val 7727"/>
            </a:avLst>
          </a:prstGeom>
          <a:solidFill>
            <a:srgbClr val="F6DA94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cs typeface="Times New Roman" pitchFamily="18" charset="0"/>
              </a:rPr>
              <a:t> Музеи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8" name="AutoShape 5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58214" y="214290"/>
            <a:ext cx="503114" cy="503040"/>
          </a:xfrm>
          <a:prstGeom prst="bevel">
            <a:avLst>
              <a:gd name="adj" fmla="val 7727"/>
            </a:avLst>
          </a:prstGeom>
          <a:solidFill>
            <a:srgbClr val="F6DA94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30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786446" y="3786190"/>
            <a:ext cx="1312127" cy="1143008"/>
          </a:xfrm>
          <a:prstGeom prst="rect">
            <a:avLst/>
          </a:prstGeom>
          <a:noFill/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142976" y="1214422"/>
            <a:ext cx="7663246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dirty="0" smtClean="0"/>
              <a:t>Этот исторический парк— «живой учебник» по </a:t>
            </a:r>
            <a:r>
              <a:rPr lang="ru-RU" sz="3200" b="1" dirty="0" smtClean="0"/>
              <a:t>истории</a:t>
            </a:r>
            <a:r>
              <a:rPr lang="ru-RU" sz="3200" dirty="0" smtClean="0"/>
              <a:t> </a:t>
            </a:r>
            <a:r>
              <a:rPr lang="ru-RU" sz="3200" b="1" dirty="0" smtClean="0"/>
              <a:t>России</a:t>
            </a:r>
            <a:r>
              <a:rPr lang="ru-RU" sz="3200" dirty="0" smtClean="0"/>
              <a:t>. Единственный в мире </a:t>
            </a:r>
            <a:r>
              <a:rPr lang="ru-RU" sz="3200" dirty="0" err="1" smtClean="0"/>
              <a:t>мультимедийный</a:t>
            </a:r>
            <a:r>
              <a:rPr lang="ru-RU" sz="3200" dirty="0" smtClean="0"/>
              <a:t> комплекс, представляющий всю историю страны с древнейших времён до современности.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642910" y="5786454"/>
            <a:ext cx="7632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Исторический парк «Россия – Моя история» </a:t>
            </a:r>
            <a:endParaRPr lang="ru-RU" sz="2800" b="1" i="1" dirty="0" smtClean="0">
              <a:latin typeface="Georgia" pitchFamily="18" charset="0"/>
            </a:endParaRPr>
          </a:p>
        </p:txBody>
      </p:sp>
      <p:pic>
        <p:nvPicPr>
          <p:cNvPr id="12" name="Picture 2" descr="https://i1.photo.2gis.com/images/branch/13/1829587381674678_ceb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34" y="1000108"/>
            <a:ext cx="8270931" cy="4652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3071802" y="214290"/>
            <a:ext cx="3073915" cy="503039"/>
          </a:xfrm>
          <a:prstGeom prst="bevel">
            <a:avLst>
              <a:gd name="adj" fmla="val 7727"/>
            </a:avLst>
          </a:prstGeom>
          <a:solidFill>
            <a:srgbClr val="F6DA94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cs typeface="Times New Roman" pitchFamily="18" charset="0"/>
              </a:rPr>
              <a:t> Музеи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8" name="AutoShape 5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58214" y="214290"/>
            <a:ext cx="503114" cy="503040"/>
          </a:xfrm>
          <a:prstGeom prst="bevel">
            <a:avLst>
              <a:gd name="adj" fmla="val 7727"/>
            </a:avLst>
          </a:prstGeom>
          <a:solidFill>
            <a:srgbClr val="F6DA94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40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643570" y="3357562"/>
            <a:ext cx="1312127" cy="1143008"/>
          </a:xfrm>
          <a:prstGeom prst="rect">
            <a:avLst/>
          </a:prstGeom>
          <a:noFill/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571472" y="1285860"/>
            <a:ext cx="821537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dirty="0" smtClean="0"/>
              <a:t>Музей представляет собой старинный особняк, принадлежавший ранее известному тюменскому промышленнику, одному из основателей чугунолитейного дела в Тюмени. </a:t>
            </a:r>
            <a:endParaRPr lang="ru-RU" sz="3200" dirty="0"/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1928794" y="6072206"/>
            <a:ext cx="435771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Музей «Дом </a:t>
            </a:r>
            <a:r>
              <a:rPr lang="ru-RU" sz="2800" b="1" dirty="0" err="1" smtClean="0"/>
              <a:t>Машарова</a:t>
            </a:r>
            <a:r>
              <a:rPr lang="ru-RU" sz="2800" b="1" dirty="0" smtClean="0"/>
              <a:t>» </a:t>
            </a:r>
            <a:endParaRPr lang="ru-RU" sz="2800" i="1" dirty="0" smtClean="0">
              <a:latin typeface="Georgia" pitchFamily="18" charset="0"/>
            </a:endParaRPr>
          </a:p>
        </p:txBody>
      </p:sp>
      <p:pic>
        <p:nvPicPr>
          <p:cNvPr id="12" name="Picture 2" descr="https://avatars.mds.yandex.net/get-altay/1879888/2a0000016ae31ffcc23b13cfdf40fa6c07aa/XXXL"/>
          <p:cNvPicPr>
            <a:picLocks noChangeAspect="1" noChangeArrowheads="1"/>
          </p:cNvPicPr>
          <p:nvPr/>
        </p:nvPicPr>
        <p:blipFill>
          <a:blip r:embed="rId6"/>
          <a:srcRect b="7967"/>
          <a:stretch>
            <a:fillRect/>
          </a:stretch>
        </p:blipFill>
        <p:spPr bwMode="auto">
          <a:xfrm>
            <a:off x="571472" y="928669"/>
            <a:ext cx="8143932" cy="50006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3071802" y="214290"/>
            <a:ext cx="3073915" cy="503039"/>
          </a:xfrm>
          <a:prstGeom prst="bevel">
            <a:avLst>
              <a:gd name="adj" fmla="val 7727"/>
            </a:avLst>
          </a:prstGeom>
          <a:solidFill>
            <a:srgbClr val="F6DA94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cs typeface="Times New Roman" pitchFamily="18" charset="0"/>
              </a:rPr>
              <a:t> Музеи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8" name="AutoShape 5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58214" y="214290"/>
            <a:ext cx="503114" cy="503040"/>
          </a:xfrm>
          <a:prstGeom prst="bevel">
            <a:avLst>
              <a:gd name="adj" fmla="val 7727"/>
            </a:avLst>
          </a:prstGeom>
          <a:solidFill>
            <a:srgbClr val="F6DA94"/>
          </a:solidFill>
          <a:ln>
            <a:noFill/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50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000760" y="4572008"/>
            <a:ext cx="1312127" cy="1143008"/>
          </a:xfrm>
          <a:prstGeom prst="rect">
            <a:avLst/>
          </a:prstGeom>
          <a:noFill/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285852" y="928670"/>
            <a:ext cx="683962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dirty="0" smtClean="0"/>
              <a:t>Это единственный в своем роде музей в Тюменской области, где посетителям предоставляется возможность окунуться в атмосферу рыцарского Средневековья. </a:t>
            </a:r>
          </a:p>
          <a:p>
            <a:endParaRPr lang="ru-RU" sz="2800" dirty="0" smtClean="0"/>
          </a:p>
          <a:p>
            <a:r>
              <a:rPr lang="ru-RU" sz="2800" dirty="0" smtClean="0"/>
              <a:t>Экспозиция включает кованые предметы, датированные еще XIV веком. Гости могут надеть настоящую кольчугу, взять в руки меч — практически все экспонаты можно трогать руками.</a:t>
            </a:r>
            <a:endParaRPr lang="ru-RU" sz="2800" dirty="0"/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1571604" y="5929330"/>
            <a:ext cx="507209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Музей кузнечного мастерства </a:t>
            </a:r>
            <a:endParaRPr lang="ru-RU" sz="2800" b="1" i="1" dirty="0" smtClean="0">
              <a:latin typeface="Georgia" pitchFamily="18" charset="0"/>
            </a:endParaRPr>
          </a:p>
        </p:txBody>
      </p:sp>
      <p:pic>
        <p:nvPicPr>
          <p:cNvPr id="12" name="Picture 2" descr="https://tyumen.spravka.ru/uploads/0/0/tK/AavprLD8tR5R-p6FjyfBjkgqkrtJbr/original_5566f08b40c0886c4c8bcca1_5b48a79a30d2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57224" y="928670"/>
            <a:ext cx="7445427" cy="4786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3071802" y="285728"/>
            <a:ext cx="3073915" cy="503039"/>
          </a:xfrm>
          <a:prstGeom prst="bevel">
            <a:avLst>
              <a:gd name="adj" fmla="val 7727"/>
            </a:avLst>
          </a:prstGeom>
          <a:ln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/>
              <a:t>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Театры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AutoShape 6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58214" y="214290"/>
            <a:ext cx="503114" cy="503040"/>
          </a:xfrm>
          <a:prstGeom prst="bevel">
            <a:avLst>
              <a:gd name="adj" fmla="val 7727"/>
            </a:avLst>
          </a:prstGeom>
          <a:ln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2">
                    <a:lumMod val="75000"/>
                  </a:schemeClr>
                </a:solidFill>
              </a:rPr>
              <a:t>10</a:t>
            </a:r>
          </a:p>
        </p:txBody>
      </p:sp>
      <p:pic>
        <p:nvPicPr>
          <p:cNvPr id="10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000760" y="4572008"/>
            <a:ext cx="1312127" cy="1143008"/>
          </a:xfrm>
          <a:prstGeom prst="rect">
            <a:avLst/>
          </a:prstGeom>
          <a:noFill/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785786" y="1142984"/>
            <a:ext cx="785818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dirty="0" smtClean="0"/>
              <a:t>На данный момент у театра самое большое здание из всех  драматических театров России. </a:t>
            </a:r>
          </a:p>
          <a:p>
            <a:r>
              <a:rPr lang="ru-RU" sz="3200" dirty="0" smtClean="0"/>
              <a:t>В 36 000 квадратных метрах расположились 3 зрительных зала, которые готовы одновременно принять более 1 000 зрителей. В год театр проводит около 500 спектаклей.</a:t>
            </a:r>
            <a:endParaRPr lang="ru-RU" sz="3200" dirty="0"/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285984" y="6072206"/>
            <a:ext cx="37147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smtClean="0"/>
              <a:t>Драматический  театр </a:t>
            </a:r>
            <a:endParaRPr lang="ru-RU" sz="2800" dirty="0"/>
          </a:p>
        </p:txBody>
      </p:sp>
      <p:pic>
        <p:nvPicPr>
          <p:cNvPr id="13" name="Picture 6" descr="https://kto72.ru/upload/iblock/56a/fasad-tbdt.jpg"/>
          <p:cNvPicPr>
            <a:picLocks noChangeAspect="1" noChangeArrowheads="1"/>
          </p:cNvPicPr>
          <p:nvPr/>
        </p:nvPicPr>
        <p:blipFill>
          <a:blip r:embed="rId6" cstate="print"/>
          <a:srcRect b="6803"/>
          <a:stretch>
            <a:fillRect/>
          </a:stretch>
        </p:blipFill>
        <p:spPr bwMode="auto">
          <a:xfrm>
            <a:off x="642910" y="928670"/>
            <a:ext cx="7858180" cy="48827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3214678" y="285728"/>
            <a:ext cx="3073915" cy="503039"/>
          </a:xfrm>
          <a:prstGeom prst="bevel">
            <a:avLst>
              <a:gd name="adj" fmla="val 7727"/>
            </a:avLst>
          </a:prstGeom>
          <a:ln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/>
              <a:t>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Театры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AutoShape 6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58214" y="214290"/>
            <a:ext cx="503114" cy="503040"/>
          </a:xfrm>
          <a:prstGeom prst="bevel">
            <a:avLst>
              <a:gd name="adj" fmla="val 7727"/>
            </a:avLst>
          </a:prstGeom>
          <a:ln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20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1643042" y="1071546"/>
            <a:ext cx="6500858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dirty="0" smtClean="0"/>
              <a:t>Это один из немногочисленных тюменских молодёжных театров. </a:t>
            </a:r>
          </a:p>
          <a:p>
            <a:r>
              <a:rPr lang="ru-RU" sz="2800" dirty="0" smtClean="0"/>
              <a:t>Его история началась с 1993 года, благодаря усилиям </a:t>
            </a:r>
          </a:p>
          <a:p>
            <a:r>
              <a:rPr lang="ru-RU" sz="2800" dirty="0" smtClean="0"/>
              <a:t>местного мецената Виктора </a:t>
            </a:r>
            <a:r>
              <a:rPr lang="ru-RU" sz="2800" dirty="0" err="1" smtClean="0"/>
              <a:t>Загоруйко</a:t>
            </a:r>
            <a:r>
              <a:rPr lang="ru-RU" sz="2800" dirty="0" smtClean="0"/>
              <a:t>, театрального артиста Леонида Окунева и журналиста Виктора </a:t>
            </a:r>
            <a:r>
              <a:rPr lang="ru-RU" sz="2800" dirty="0" err="1" smtClean="0"/>
              <a:t>Строгальщикова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pic>
        <p:nvPicPr>
          <p:cNvPr id="10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000760" y="4572008"/>
            <a:ext cx="1312127" cy="1143008"/>
          </a:xfrm>
          <a:prstGeom prst="rect">
            <a:avLst/>
          </a:prstGeom>
          <a:noFill/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357422" y="6000768"/>
            <a:ext cx="37409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Театр «Ангажемент»</a:t>
            </a:r>
            <a:r>
              <a:rPr lang="ru-RU" sz="2800" dirty="0" smtClean="0"/>
              <a:t> </a:t>
            </a:r>
            <a:r>
              <a:rPr lang="ru-RU" sz="2800" b="1" dirty="0" smtClean="0"/>
              <a:t> </a:t>
            </a:r>
            <a:endParaRPr lang="ru-RU" sz="2800" i="1" dirty="0" smtClean="0">
              <a:latin typeface="Georgia" pitchFamily="18" charset="0"/>
            </a:endParaRPr>
          </a:p>
        </p:txBody>
      </p:sp>
      <p:pic>
        <p:nvPicPr>
          <p:cNvPr id="12" name="Picture 2" descr="https://b1-staging-718506.culture.ru/c/42069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71604" y="1142984"/>
            <a:ext cx="6715172" cy="4550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3214678" y="214290"/>
            <a:ext cx="3073915" cy="503039"/>
          </a:xfrm>
          <a:prstGeom prst="bevel">
            <a:avLst>
              <a:gd name="adj" fmla="val 7727"/>
            </a:avLst>
          </a:prstGeom>
          <a:ln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/>
              <a:t>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Театры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AutoShape 6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58214" y="214290"/>
            <a:ext cx="503114" cy="503040"/>
          </a:xfrm>
          <a:prstGeom prst="bevel">
            <a:avLst>
              <a:gd name="adj" fmla="val 7727"/>
            </a:avLst>
          </a:prstGeom>
          <a:ln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30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9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857884" y="4143380"/>
            <a:ext cx="1312127" cy="1143008"/>
          </a:xfrm>
          <a:prstGeom prst="rect">
            <a:avLst/>
          </a:prstGeom>
          <a:noFill/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357290" y="1285860"/>
            <a:ext cx="6696744" cy="319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/>
              <a:t>Театр начинается с чудесного холла. </a:t>
            </a:r>
          </a:p>
          <a:p>
            <a:pPr>
              <a:spcBef>
                <a:spcPct val="20000"/>
              </a:spcBef>
            </a:pPr>
            <a:r>
              <a:rPr lang="ru-RU" sz="2800" dirty="0" smtClean="0"/>
              <a:t>В нём возвышается настоящая сибирская сосна, которая вот уже полвека играет роль волшебного дуба, со златою цепью и учёным котом. При входе зрителей встречают часы-терем и керамическое панно «Мир сказок». </a:t>
            </a: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1357290" y="6000768"/>
            <a:ext cx="41434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Тюменский театр кукол</a:t>
            </a:r>
            <a:r>
              <a:rPr lang="ru-RU" sz="2800" dirty="0" smtClean="0"/>
              <a:t>  </a:t>
            </a:r>
            <a:endParaRPr lang="ru-RU" sz="2800" i="1" dirty="0" smtClean="0">
              <a:latin typeface="Georgia" pitchFamily="18" charset="0"/>
            </a:endParaRPr>
          </a:p>
        </p:txBody>
      </p:sp>
      <p:pic>
        <p:nvPicPr>
          <p:cNvPr id="12" name="Picture 2" descr="https://kudatumen.ru/uploads/f3a41cdb88da9a0f34d411972b226465.jpg"/>
          <p:cNvPicPr>
            <a:picLocks noChangeAspect="1" noChangeArrowheads="1"/>
          </p:cNvPicPr>
          <p:nvPr/>
        </p:nvPicPr>
        <p:blipFill>
          <a:blip r:embed="rId6"/>
          <a:srcRect l="14250" r="13750" b="10945"/>
          <a:stretch>
            <a:fillRect/>
          </a:stretch>
        </p:blipFill>
        <p:spPr bwMode="auto">
          <a:xfrm>
            <a:off x="1285852" y="944352"/>
            <a:ext cx="6903167" cy="47985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3214678" y="214290"/>
            <a:ext cx="3073915" cy="503039"/>
          </a:xfrm>
          <a:prstGeom prst="bevel">
            <a:avLst>
              <a:gd name="adj" fmla="val 7727"/>
            </a:avLst>
          </a:prstGeom>
          <a:ln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/>
              <a:t>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Театры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AutoShape 6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58214" y="214290"/>
            <a:ext cx="503114" cy="503040"/>
          </a:xfrm>
          <a:prstGeom prst="bevel">
            <a:avLst>
              <a:gd name="adj" fmla="val 7727"/>
            </a:avLst>
          </a:prstGeom>
          <a:ln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40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9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000892" y="4071942"/>
            <a:ext cx="1312127" cy="1143008"/>
          </a:xfrm>
          <a:prstGeom prst="rect">
            <a:avLst/>
          </a:prstGeom>
          <a:noFill/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571604" y="1071546"/>
            <a:ext cx="6286544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dirty="0" smtClean="0"/>
              <a:t>Это молодёжный театральный центр, который занимается </a:t>
            </a:r>
            <a:r>
              <a:rPr lang="ru-RU" sz="2800" dirty="0" err="1" smtClean="0"/>
              <a:t>продюсированием</a:t>
            </a:r>
            <a:r>
              <a:rPr lang="ru-RU" sz="2800" dirty="0" smtClean="0"/>
              <a:t> театральных и околотеатральных проектов и творческих коллективов Тюменской области. </a:t>
            </a:r>
          </a:p>
          <a:p>
            <a:r>
              <a:rPr lang="ru-RU" sz="2800" dirty="0" smtClean="0"/>
              <a:t>Этот центр даёт возможность реализации различных проектов: спектаклей, выставок, презентаций, концертов, мастер-классов, лекций</a:t>
            </a:r>
            <a:endParaRPr lang="ru-RU" sz="2800" dirty="0"/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642910" y="5929330"/>
            <a:ext cx="7632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Молодёжный театральный центр «Космос»</a:t>
            </a:r>
            <a:endParaRPr lang="ru-RU" sz="2800" b="1" i="1" dirty="0" smtClean="0">
              <a:latin typeface="Georgia" pitchFamily="18" charset="0"/>
            </a:endParaRPr>
          </a:p>
        </p:txBody>
      </p:sp>
      <p:pic>
        <p:nvPicPr>
          <p:cNvPr id="12" name="Picture 2" descr="https://afisha-tyumen.ru/media/events/d3f6f3d342914b85be0b719b7fa86da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2976" y="1071546"/>
            <a:ext cx="7072362" cy="47101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47"/>
          <p:cNvSpPr>
            <a:spLocks noChangeArrowheads="1"/>
          </p:cNvSpPr>
          <p:nvPr/>
        </p:nvSpPr>
        <p:spPr bwMode="auto">
          <a:xfrm>
            <a:off x="3143240" y="214290"/>
            <a:ext cx="3073915" cy="503039"/>
          </a:xfrm>
          <a:prstGeom prst="bevel">
            <a:avLst>
              <a:gd name="adj" fmla="val 7727"/>
            </a:avLst>
          </a:prstGeom>
          <a:ln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/>
              <a:t>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Театры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AutoShape 6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58214" y="214290"/>
            <a:ext cx="503114" cy="503040"/>
          </a:xfrm>
          <a:prstGeom prst="bevel">
            <a:avLst>
              <a:gd name="adj" fmla="val 7727"/>
            </a:avLst>
          </a:prstGeom>
          <a:ln>
            <a:noFill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50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9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072198" y="3429000"/>
            <a:ext cx="1312127" cy="1143008"/>
          </a:xfrm>
          <a:prstGeom prst="rect">
            <a:avLst/>
          </a:prstGeom>
          <a:noFill/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643042" y="1142984"/>
            <a:ext cx="635798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dirty="0" smtClean="0"/>
              <a:t>Создан как независимый (частный) экспериментальный молодёжный театр, где могут себя реализовать </a:t>
            </a:r>
          </a:p>
          <a:p>
            <a:r>
              <a:rPr lang="ru-RU" sz="2800" dirty="0" smtClean="0"/>
              <a:t>молодые талантливые актёры, </a:t>
            </a:r>
          </a:p>
          <a:p>
            <a:r>
              <a:rPr lang="ru-RU" sz="2800" dirty="0" smtClean="0"/>
              <a:t>режиссёры, художники и другие театральные специалисты.</a:t>
            </a:r>
            <a:endParaRPr lang="ru-RU" sz="2800" dirty="0"/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714348" y="5500702"/>
            <a:ext cx="763284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«Экспериментальный Шекспировский Театр» </a:t>
            </a:r>
            <a:endParaRPr lang="ru-RU" sz="2800" b="1" i="1" dirty="0" smtClean="0">
              <a:latin typeface="Georgia" pitchFamily="18" charset="0"/>
            </a:endParaRPr>
          </a:p>
        </p:txBody>
      </p:sp>
      <p:pic>
        <p:nvPicPr>
          <p:cNvPr id="12" name="Picture 2" descr="https://avatars.mds.yandex.net/get-altay/5098065/2a000001818145dd4f98fe1c0cb3499aa360/h15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786" y="1000108"/>
            <a:ext cx="7629578" cy="4286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68"/>
          <p:cNvSpPr>
            <a:spLocks noChangeArrowheads="1"/>
          </p:cNvSpPr>
          <p:nvPr/>
        </p:nvSpPr>
        <p:spPr bwMode="auto">
          <a:xfrm>
            <a:off x="2500298" y="142852"/>
            <a:ext cx="4359799" cy="844716"/>
          </a:xfrm>
          <a:prstGeom prst="bevel">
            <a:avLst>
              <a:gd name="adj" fmla="val 7727"/>
            </a:avLst>
          </a:prstGeom>
          <a:gradFill flip="none" rotWithShape="1">
            <a:gsLst>
              <a:gs pos="0">
                <a:srgbClr val="FF5050">
                  <a:tint val="66000"/>
                  <a:satMod val="160000"/>
                </a:srgbClr>
              </a:gs>
              <a:gs pos="50000">
                <a:srgbClr val="FF5050">
                  <a:tint val="44500"/>
                  <a:satMod val="160000"/>
                </a:srgbClr>
              </a:gs>
              <a:gs pos="100000">
                <a:srgbClr val="FF5050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noFill/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Памятники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Великой Отечественной </a:t>
            </a:r>
            <a:r>
              <a:rPr lang="ru-RU" sz="2400" b="1" dirty="0" smtClean="0">
                <a:solidFill>
                  <a:srgbClr val="C00000"/>
                </a:solidFill>
                <a:latin typeface="Arial" charset="0"/>
              </a:rPr>
              <a:t>в</a:t>
            </a:r>
            <a:r>
              <a:rPr lang="ru-RU" sz="2400" b="1" dirty="0" smtClean="0">
                <a:solidFill>
                  <a:srgbClr val="C00000"/>
                </a:solidFill>
              </a:rPr>
              <a:t>ойны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AutoShape 6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58214" y="285728"/>
            <a:ext cx="503114" cy="503040"/>
          </a:xfrm>
          <a:prstGeom prst="bevel">
            <a:avLst>
              <a:gd name="adj" fmla="val 7727"/>
            </a:avLst>
          </a:prstGeom>
          <a:gradFill flip="none" rotWithShape="1">
            <a:gsLst>
              <a:gs pos="0">
                <a:srgbClr val="FF7C80">
                  <a:tint val="66000"/>
                  <a:satMod val="160000"/>
                </a:srgbClr>
              </a:gs>
              <a:gs pos="50000">
                <a:srgbClr val="FF7C80">
                  <a:tint val="44500"/>
                  <a:satMod val="160000"/>
                </a:srgbClr>
              </a:gs>
              <a:gs pos="100000">
                <a:srgbClr val="FF7C8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>
                <a:solidFill>
                  <a:srgbClr val="C00000"/>
                </a:solidFill>
              </a:rPr>
              <a:t>10</a:t>
            </a:r>
          </a:p>
        </p:txBody>
      </p:sp>
      <p:pic>
        <p:nvPicPr>
          <p:cNvPr id="9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215074" y="3571876"/>
            <a:ext cx="1312127" cy="1143008"/>
          </a:xfrm>
          <a:prstGeom prst="rect">
            <a:avLst/>
          </a:prstGeom>
          <a:noFill/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928662" y="1142984"/>
            <a:ext cx="7572428" cy="2074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dirty="0" smtClean="0">
                <a:latin typeface="Arial" charset="0"/>
              </a:rPr>
              <a:t>Памятник представляет собой </a:t>
            </a:r>
          </a:p>
          <a:p>
            <a:pPr>
              <a:spcBef>
                <a:spcPct val="20000"/>
              </a:spcBef>
            </a:pPr>
            <a:r>
              <a:rPr lang="ru-RU" sz="2800" dirty="0" smtClean="0">
                <a:latin typeface="Arial" charset="0"/>
              </a:rPr>
              <a:t>скульптурную группу </a:t>
            </a:r>
          </a:p>
          <a:p>
            <a:pPr>
              <a:spcBef>
                <a:spcPct val="20000"/>
              </a:spcBef>
            </a:pPr>
            <a:r>
              <a:rPr lang="ru-RU" sz="2800" dirty="0" smtClean="0">
                <a:latin typeface="Arial" charset="0"/>
              </a:rPr>
              <a:t>из юноши в солдатской шинели с винтовкой </a:t>
            </a:r>
          </a:p>
          <a:p>
            <a:pPr>
              <a:spcBef>
                <a:spcPct val="20000"/>
              </a:spcBef>
            </a:pPr>
            <a:r>
              <a:rPr lang="ru-RU" sz="2800" dirty="0" smtClean="0">
                <a:latin typeface="Arial" charset="0"/>
              </a:rPr>
              <a:t>и девушки, провожающей его на войну.</a:t>
            </a:r>
            <a:endParaRPr lang="ru-RU" sz="2800" dirty="0" smtClean="0">
              <a:latin typeface="Georgia" pitchFamily="18" charset="0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00034" y="5953137"/>
            <a:ext cx="7572428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dirty="0" smtClean="0"/>
              <a:t>Памятник учащимся школ города Тюмени, </a:t>
            </a:r>
          </a:p>
          <a:p>
            <a:pPr>
              <a:spcBef>
                <a:spcPct val="20000"/>
              </a:spcBef>
            </a:pPr>
            <a:r>
              <a:rPr lang="ru-RU" sz="2400" b="1" dirty="0" smtClean="0"/>
              <a:t>не вернувшимся с войны</a:t>
            </a:r>
            <a:endParaRPr lang="ru-RU" sz="2400" b="1" i="1" dirty="0" smtClean="0">
              <a:latin typeface="Georgia" pitchFamily="18" charset="0"/>
            </a:endParaRPr>
          </a:p>
        </p:txBody>
      </p:sp>
      <p:pic>
        <p:nvPicPr>
          <p:cNvPr id="6146" name="Picture 2" descr="https://content-4.foto.my.mail.ru/community/pobeda70/_groupsphoto/h-441.jpg"/>
          <p:cNvPicPr>
            <a:picLocks noChangeAspect="1" noChangeArrowheads="1"/>
          </p:cNvPicPr>
          <p:nvPr/>
        </p:nvPicPr>
        <p:blipFill>
          <a:blip r:embed="rId6"/>
          <a:srcRect t="5228" b="5000"/>
          <a:stretch>
            <a:fillRect/>
          </a:stretch>
        </p:blipFill>
        <p:spPr bwMode="auto">
          <a:xfrm>
            <a:off x="1000100" y="1000108"/>
            <a:ext cx="7286676" cy="490601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68"/>
          <p:cNvSpPr>
            <a:spLocks noChangeArrowheads="1"/>
          </p:cNvSpPr>
          <p:nvPr/>
        </p:nvSpPr>
        <p:spPr bwMode="auto">
          <a:xfrm>
            <a:off x="2500298" y="214290"/>
            <a:ext cx="4359799" cy="844716"/>
          </a:xfrm>
          <a:prstGeom prst="bevel">
            <a:avLst>
              <a:gd name="adj" fmla="val 7727"/>
            </a:avLst>
          </a:prstGeom>
          <a:gradFill flip="none" rotWithShape="1">
            <a:gsLst>
              <a:gs pos="0">
                <a:srgbClr val="FF5050">
                  <a:tint val="66000"/>
                  <a:satMod val="160000"/>
                </a:srgbClr>
              </a:gs>
              <a:gs pos="50000">
                <a:srgbClr val="FF5050">
                  <a:tint val="44500"/>
                  <a:satMod val="160000"/>
                </a:srgbClr>
              </a:gs>
              <a:gs pos="100000">
                <a:srgbClr val="FF5050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noFill/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Памятники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Великой Отечественной </a:t>
            </a:r>
            <a:r>
              <a:rPr lang="ru-RU" sz="2400" b="1" dirty="0" smtClean="0">
                <a:solidFill>
                  <a:srgbClr val="C00000"/>
                </a:solidFill>
                <a:latin typeface="Arial" charset="0"/>
              </a:rPr>
              <a:t>в</a:t>
            </a:r>
            <a:r>
              <a:rPr lang="ru-RU" sz="2400" b="1" dirty="0" smtClean="0">
                <a:solidFill>
                  <a:srgbClr val="C00000"/>
                </a:solidFill>
              </a:rPr>
              <a:t>ойны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AutoShape 6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58214" y="285728"/>
            <a:ext cx="503114" cy="503040"/>
          </a:xfrm>
          <a:prstGeom prst="bevel">
            <a:avLst>
              <a:gd name="adj" fmla="val 7727"/>
            </a:avLst>
          </a:prstGeom>
          <a:gradFill flip="none" rotWithShape="1">
            <a:gsLst>
              <a:gs pos="0">
                <a:srgbClr val="FF7C80">
                  <a:tint val="66000"/>
                  <a:satMod val="160000"/>
                </a:srgbClr>
              </a:gs>
              <a:gs pos="50000">
                <a:srgbClr val="FF7C80">
                  <a:tint val="44500"/>
                  <a:satMod val="160000"/>
                </a:srgbClr>
              </a:gs>
              <a:gs pos="100000">
                <a:srgbClr val="FF7C8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20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9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858016" y="3429000"/>
            <a:ext cx="1312127" cy="1143008"/>
          </a:xfrm>
          <a:prstGeom prst="rect">
            <a:avLst/>
          </a:prstGeom>
          <a:noFill/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714348" y="1643050"/>
            <a:ext cx="8001056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dirty="0" smtClean="0"/>
              <a:t>Мемориал находится на Исторической площади. </a:t>
            </a:r>
          </a:p>
          <a:p>
            <a:r>
              <a:rPr lang="ru-RU" sz="2800" dirty="0" smtClean="0"/>
              <a:t>В архитектурный ансамбль входят </a:t>
            </a:r>
          </a:p>
          <a:p>
            <a:r>
              <a:rPr lang="ru-RU" sz="2800" dirty="0" smtClean="0"/>
              <a:t>мраморные  плиты пилона, у основания которого горит Вечный огонь, обелиск высотой 28 метров и  барельеф «Тюмень — Победителям».</a:t>
            </a:r>
            <a:endParaRPr lang="ru-RU" sz="2800" dirty="0"/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00034" y="5817715"/>
            <a:ext cx="7632848" cy="1040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«Мемориал победы </a:t>
            </a:r>
          </a:p>
          <a:p>
            <a:pPr>
              <a:spcBef>
                <a:spcPct val="20000"/>
              </a:spcBef>
            </a:pPr>
            <a:r>
              <a:rPr lang="ru-RU" sz="2800" b="1" dirty="0" smtClean="0"/>
              <a:t>в Великой Отечественной войне 1941 — 1945»</a:t>
            </a:r>
            <a:r>
              <a:rPr lang="ru-RU" sz="2800" dirty="0" smtClean="0"/>
              <a:t> </a:t>
            </a:r>
            <a:endParaRPr lang="ru-RU" sz="2800" i="1" dirty="0" smtClean="0">
              <a:latin typeface="Georgia" pitchFamily="18" charset="0"/>
            </a:endParaRPr>
          </a:p>
        </p:txBody>
      </p:sp>
      <p:pic>
        <p:nvPicPr>
          <p:cNvPr id="12" name="Picture 2" descr="https://img.tourister.ru/files/2/5/1/2/0/9/1/4/original.jpg"/>
          <p:cNvPicPr>
            <a:picLocks noChangeAspect="1" noChangeArrowheads="1"/>
          </p:cNvPicPr>
          <p:nvPr/>
        </p:nvPicPr>
        <p:blipFill>
          <a:blip r:embed="rId6"/>
          <a:srcRect l="18750" b="27294"/>
          <a:stretch>
            <a:fillRect/>
          </a:stretch>
        </p:blipFill>
        <p:spPr bwMode="auto">
          <a:xfrm>
            <a:off x="785786" y="1142984"/>
            <a:ext cx="7786742" cy="4643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68"/>
          <p:cNvSpPr>
            <a:spLocks noChangeArrowheads="1"/>
          </p:cNvSpPr>
          <p:nvPr/>
        </p:nvSpPr>
        <p:spPr bwMode="auto">
          <a:xfrm>
            <a:off x="2428860" y="285728"/>
            <a:ext cx="4359799" cy="844716"/>
          </a:xfrm>
          <a:prstGeom prst="bevel">
            <a:avLst>
              <a:gd name="adj" fmla="val 7727"/>
            </a:avLst>
          </a:prstGeom>
          <a:gradFill flip="none" rotWithShape="1">
            <a:gsLst>
              <a:gs pos="0">
                <a:srgbClr val="FF5050">
                  <a:tint val="66000"/>
                  <a:satMod val="160000"/>
                </a:srgbClr>
              </a:gs>
              <a:gs pos="50000">
                <a:srgbClr val="FF5050">
                  <a:tint val="44500"/>
                  <a:satMod val="160000"/>
                </a:srgbClr>
              </a:gs>
              <a:gs pos="100000">
                <a:srgbClr val="FF5050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noFill/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Памятники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Великой Отечественной </a:t>
            </a:r>
            <a:r>
              <a:rPr lang="ru-RU" sz="2400" b="1" dirty="0" smtClean="0">
                <a:solidFill>
                  <a:srgbClr val="C00000"/>
                </a:solidFill>
                <a:latin typeface="Arial" charset="0"/>
              </a:rPr>
              <a:t>в</a:t>
            </a:r>
            <a:r>
              <a:rPr lang="ru-RU" sz="2400" b="1" dirty="0" smtClean="0">
                <a:solidFill>
                  <a:srgbClr val="C00000"/>
                </a:solidFill>
              </a:rPr>
              <a:t>ойны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AutoShape 6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58214" y="285728"/>
            <a:ext cx="503114" cy="503040"/>
          </a:xfrm>
          <a:prstGeom prst="bevel">
            <a:avLst>
              <a:gd name="adj" fmla="val 7727"/>
            </a:avLst>
          </a:prstGeom>
          <a:gradFill flip="none" rotWithShape="1">
            <a:gsLst>
              <a:gs pos="0">
                <a:srgbClr val="FF7C80">
                  <a:tint val="66000"/>
                  <a:satMod val="160000"/>
                </a:srgbClr>
              </a:gs>
              <a:gs pos="50000">
                <a:srgbClr val="FF7C80">
                  <a:tint val="44500"/>
                  <a:satMod val="160000"/>
                </a:srgbClr>
              </a:gs>
              <a:gs pos="100000">
                <a:srgbClr val="FF7C8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30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9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357950" y="3714752"/>
            <a:ext cx="1312127" cy="1143008"/>
          </a:xfrm>
          <a:prstGeom prst="rect">
            <a:avLst/>
          </a:prstGeom>
          <a:noFill/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285852" y="1500174"/>
            <a:ext cx="669674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dirty="0" smtClean="0"/>
              <a:t>На этой площади находятся мемориалы, стелы с именами павших, </a:t>
            </a:r>
          </a:p>
          <a:p>
            <a:r>
              <a:rPr lang="ru-RU" sz="2800" dirty="0" smtClean="0"/>
              <a:t>братская могила советских воинов, умерших от ран в госпиталях Тюмени, Вечный огонь и ряд других памятников. </a:t>
            </a:r>
            <a:endParaRPr lang="ru-RU" sz="2800" dirty="0"/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428860" y="6000768"/>
            <a:ext cx="38576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Площадь Памяти</a:t>
            </a:r>
          </a:p>
        </p:txBody>
      </p:sp>
      <p:pic>
        <p:nvPicPr>
          <p:cNvPr id="12" name="Picture 2" descr="https://thumbs.dreamstime.com/b/%D0%BC%D0%B5%D0%BC%D0%BE%D1%80%D0%B8%D0%B0-%D0%BF%D0%BE%D0%B1%D0%B5-%D1%8B-%D0%B2-%D0%B2%D0%B5-%D0%B8%D0%BA%D0%BE%D0%B9-%D0%BE%D1%82%D0%B5%D1%87%D0%B5%D1%81%D1%82%D0%B2%D0%B5%D0%BD%D0%BD%D0%BE%D0%B9-%D0%B2%D0%BE%D0%B9%D0%BD%D0%B5-5765995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2976" y="1239425"/>
            <a:ext cx="6929486" cy="45907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68"/>
          <p:cNvSpPr>
            <a:spLocks noChangeArrowheads="1"/>
          </p:cNvSpPr>
          <p:nvPr/>
        </p:nvSpPr>
        <p:spPr bwMode="auto">
          <a:xfrm>
            <a:off x="2428860" y="285728"/>
            <a:ext cx="4359799" cy="844716"/>
          </a:xfrm>
          <a:prstGeom prst="bevel">
            <a:avLst>
              <a:gd name="adj" fmla="val 7727"/>
            </a:avLst>
          </a:prstGeom>
          <a:gradFill flip="none" rotWithShape="1">
            <a:gsLst>
              <a:gs pos="0">
                <a:srgbClr val="FF5050">
                  <a:tint val="66000"/>
                  <a:satMod val="160000"/>
                </a:srgbClr>
              </a:gs>
              <a:gs pos="50000">
                <a:srgbClr val="FF5050">
                  <a:tint val="44500"/>
                  <a:satMod val="160000"/>
                </a:srgbClr>
              </a:gs>
              <a:gs pos="100000">
                <a:srgbClr val="FF5050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noFill/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Памятники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Великой Отечественной </a:t>
            </a:r>
            <a:r>
              <a:rPr lang="ru-RU" sz="2400" b="1" dirty="0" smtClean="0">
                <a:solidFill>
                  <a:srgbClr val="C00000"/>
                </a:solidFill>
                <a:latin typeface="Arial" charset="0"/>
              </a:rPr>
              <a:t>в</a:t>
            </a:r>
            <a:r>
              <a:rPr lang="ru-RU" sz="2400" b="1" dirty="0" smtClean="0">
                <a:solidFill>
                  <a:srgbClr val="C00000"/>
                </a:solidFill>
              </a:rPr>
              <a:t>ойны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AutoShape 6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58214" y="285728"/>
            <a:ext cx="503114" cy="503040"/>
          </a:xfrm>
          <a:prstGeom prst="bevel">
            <a:avLst>
              <a:gd name="adj" fmla="val 7727"/>
            </a:avLst>
          </a:prstGeom>
          <a:gradFill flip="none" rotWithShape="1">
            <a:gsLst>
              <a:gs pos="0">
                <a:srgbClr val="FF7C80">
                  <a:tint val="66000"/>
                  <a:satMod val="160000"/>
                </a:srgbClr>
              </a:gs>
              <a:gs pos="50000">
                <a:srgbClr val="FF7C80">
                  <a:tint val="44500"/>
                  <a:satMod val="160000"/>
                </a:srgbClr>
              </a:gs>
              <a:gs pos="100000">
                <a:srgbClr val="FF7C8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40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9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786446" y="4214818"/>
            <a:ext cx="1312127" cy="1143008"/>
          </a:xfrm>
          <a:prstGeom prst="rect">
            <a:avLst/>
          </a:prstGeom>
          <a:noFill/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357290" y="1500174"/>
            <a:ext cx="6696744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dirty="0" smtClean="0"/>
              <a:t>Композиция памятника составлена </a:t>
            </a:r>
          </a:p>
          <a:p>
            <a:r>
              <a:rPr lang="ru-RU" sz="2800" dirty="0" smtClean="0"/>
              <a:t>из нескольких бронзовых фигур — </a:t>
            </a:r>
          </a:p>
          <a:p>
            <a:r>
              <a:rPr lang="ru-RU" sz="2800" dirty="0" smtClean="0"/>
              <a:t>воина-инвалида войны, </a:t>
            </a:r>
          </a:p>
          <a:p>
            <a:r>
              <a:rPr lang="ru-RU" sz="2800" dirty="0" smtClean="0"/>
              <a:t>работницы завода, инженера и мальчика, которые держат блок с надписью </a:t>
            </a:r>
          </a:p>
          <a:p>
            <a:r>
              <a:rPr lang="ru-RU" sz="2800" dirty="0" smtClean="0"/>
              <a:t>«Всё для победы!» с одной стороны и «Всё для фронта» — с другой.</a:t>
            </a:r>
          </a:p>
          <a:p>
            <a:endParaRPr lang="ru-RU" sz="2800" dirty="0"/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1214414" y="6072206"/>
            <a:ext cx="49292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Памятник труженикам тыла</a:t>
            </a:r>
            <a:endParaRPr lang="ru-RU" sz="2800" i="1" dirty="0" smtClean="0">
              <a:latin typeface="Georgia" pitchFamily="18" charset="0"/>
            </a:endParaRPr>
          </a:p>
        </p:txBody>
      </p:sp>
      <p:pic>
        <p:nvPicPr>
          <p:cNvPr id="12" name="Picture 2" descr="https://tepler.ru/wp-content/uploads/p/12/f98a07d4_620x380crop.jpg"/>
          <p:cNvPicPr>
            <a:picLocks noChangeAspect="1" noChangeArrowheads="1"/>
          </p:cNvPicPr>
          <p:nvPr/>
        </p:nvPicPr>
        <p:blipFill>
          <a:blip r:embed="rId6"/>
          <a:srcRect r="5909"/>
          <a:stretch>
            <a:fillRect/>
          </a:stretch>
        </p:blipFill>
        <p:spPr bwMode="auto">
          <a:xfrm>
            <a:off x="785786" y="1285860"/>
            <a:ext cx="7528266" cy="45005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072462" y="5929330"/>
            <a:ext cx="857256" cy="756664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AutoShape 68"/>
          <p:cNvSpPr>
            <a:spLocks noChangeArrowheads="1"/>
          </p:cNvSpPr>
          <p:nvPr/>
        </p:nvSpPr>
        <p:spPr bwMode="auto">
          <a:xfrm>
            <a:off x="2428860" y="285728"/>
            <a:ext cx="4359799" cy="844716"/>
          </a:xfrm>
          <a:prstGeom prst="bevel">
            <a:avLst>
              <a:gd name="adj" fmla="val 7727"/>
            </a:avLst>
          </a:prstGeom>
          <a:gradFill flip="none" rotWithShape="1">
            <a:gsLst>
              <a:gs pos="0">
                <a:srgbClr val="FF5050">
                  <a:tint val="66000"/>
                  <a:satMod val="160000"/>
                </a:srgbClr>
              </a:gs>
              <a:gs pos="50000">
                <a:srgbClr val="FF5050">
                  <a:tint val="44500"/>
                  <a:satMod val="160000"/>
                </a:srgbClr>
              </a:gs>
              <a:gs pos="100000">
                <a:srgbClr val="FF5050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noFill/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Памятники </a:t>
            </a:r>
          </a:p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Великой Отечественной </a:t>
            </a:r>
            <a:r>
              <a:rPr lang="ru-RU" sz="2400" b="1" dirty="0" smtClean="0">
                <a:solidFill>
                  <a:srgbClr val="C00000"/>
                </a:solidFill>
                <a:latin typeface="Arial" charset="0"/>
              </a:rPr>
              <a:t>в</a:t>
            </a:r>
            <a:r>
              <a:rPr lang="ru-RU" sz="2400" b="1" dirty="0" smtClean="0">
                <a:solidFill>
                  <a:srgbClr val="C00000"/>
                </a:solidFill>
              </a:rPr>
              <a:t>ойны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AutoShape 6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8358214" y="285728"/>
            <a:ext cx="503114" cy="503040"/>
          </a:xfrm>
          <a:prstGeom prst="bevel">
            <a:avLst>
              <a:gd name="adj" fmla="val 7727"/>
            </a:avLst>
          </a:prstGeom>
          <a:gradFill flip="none" rotWithShape="1">
            <a:gsLst>
              <a:gs pos="0">
                <a:srgbClr val="FF7C80">
                  <a:tint val="66000"/>
                  <a:satMod val="160000"/>
                </a:srgbClr>
              </a:gs>
              <a:gs pos="50000">
                <a:srgbClr val="FF7C80">
                  <a:tint val="44500"/>
                  <a:satMod val="160000"/>
                </a:srgbClr>
              </a:gs>
              <a:gs pos="100000">
                <a:srgbClr val="FF7C8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noFill/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sz="2800" b="1" dirty="0" smtClean="0">
                <a:solidFill>
                  <a:srgbClr val="C00000"/>
                </a:solidFill>
              </a:rPr>
              <a:t>50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9" name="Picture 10" descr="https://prok.ru/upload/landing/744/tnnyl30fxcpevm0int3z5i5w545v49u9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857884" y="4572008"/>
            <a:ext cx="1312127" cy="1143008"/>
          </a:xfrm>
          <a:prstGeom prst="rect">
            <a:avLst/>
          </a:prstGeom>
          <a:noFill/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428728" y="1571612"/>
            <a:ext cx="6858048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dirty="0" smtClean="0"/>
              <a:t>Памятник высотой  три метра, установлен на гранитном постаменте. </a:t>
            </a:r>
          </a:p>
          <a:p>
            <a:r>
              <a:rPr lang="ru-RU" sz="2800" dirty="0" smtClean="0"/>
              <a:t>По задумке авторов, </a:t>
            </a:r>
          </a:p>
          <a:p>
            <a:r>
              <a:rPr lang="ru-RU" sz="2800" dirty="0" smtClean="0"/>
              <a:t>маленький мальчик, стоя на табуретке, примеряет дедушкину шинель с орденами. </a:t>
            </a:r>
          </a:p>
          <a:p>
            <a:r>
              <a:rPr lang="ru-RU" sz="2800" dirty="0" smtClean="0"/>
              <a:t>За мальчиком – стена из рамок для фотографий.</a:t>
            </a:r>
            <a:endParaRPr lang="ru-RU" sz="2800" dirty="0"/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1214414" y="6334780"/>
            <a:ext cx="621510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800" b="1" dirty="0" smtClean="0"/>
              <a:t>Памятник «С чего начинается Родина»</a:t>
            </a:r>
            <a:endParaRPr lang="ru-RU" sz="2800" i="1" dirty="0" smtClean="0">
              <a:latin typeface="Georgia" pitchFamily="18" charset="0"/>
            </a:endParaRPr>
          </a:p>
        </p:txBody>
      </p:sp>
      <p:pic>
        <p:nvPicPr>
          <p:cNvPr id="12" name="Picture 2" descr="https://i0.photo.2gis.com/images/geo/13/1829587361249978_b5aa.jpg"/>
          <p:cNvPicPr>
            <a:picLocks noChangeAspect="1" noChangeArrowheads="1"/>
          </p:cNvPicPr>
          <p:nvPr/>
        </p:nvPicPr>
        <p:blipFill>
          <a:blip r:embed="rId6"/>
          <a:srcRect l="7389" r="11986" b="7908"/>
          <a:stretch>
            <a:fillRect/>
          </a:stretch>
        </p:blipFill>
        <p:spPr bwMode="auto">
          <a:xfrm>
            <a:off x="1285852" y="1214422"/>
            <a:ext cx="6685947" cy="50720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357158" y="302359"/>
            <a:ext cx="8501122" cy="624786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Дополнительные сведения к ответам: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Исторический центр  Тюмени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На Исторической площади 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потомки установили камень-памятник, который напоминает о тех, кто основал город.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Уникальность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набережной реки Туры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заключается в том, что подобных четырёхуровневых набережных, где перепады высот составляют до 24 метров, в стране не найти больше нигде. 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Современное название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мост Влюблённых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получил в 2003 году, когда прямо здесь прошел конкурс «Самый долгий поцелуй», смысл которого понятен и без описания. С тех пор этот мост стал популярен не только среди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тюменцев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, но и у гостей города. Место обросло множеством традиций, а многие молодожёны обязательно приезжают сюда в день свадьбы.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Если пройти чуть дальше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Площади Борцов Революции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, то  можно попасть в музей археологии и этнографии и полюбоваться уникальными археологическими находками.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При 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Знаменском кафедральном соборе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 работает первое духовное образовательное учреждение Тюмени нового времени – Воскресная школа. Сегодня это крупнейшая Воскресная школа юга Тюменской области, в которой знакомятся с основами православной культуры около 200 детей в возрасте от 4 до 16 лет. 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357158" y="285728"/>
            <a:ext cx="8501122" cy="624786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000" b="1" dirty="0" smtClean="0"/>
              <a:t>Скверы и парки </a:t>
            </a:r>
            <a:r>
              <a:rPr lang="ru-RU" sz="2000" b="1" dirty="0" smtClean="0"/>
              <a:t>Тюмени</a:t>
            </a:r>
          </a:p>
          <a:p>
            <a:endParaRPr lang="ru-RU" sz="2000" dirty="0" smtClean="0"/>
          </a:p>
          <a:p>
            <a:pPr algn="just"/>
            <a:r>
              <a:rPr lang="ru-RU" sz="2000" b="1" dirty="0" smtClean="0"/>
              <a:t>Сквер Сибирских кошек. </a:t>
            </a:r>
            <a:r>
              <a:rPr lang="ru-RU" sz="2000" dirty="0" smtClean="0"/>
              <a:t>В Ленинграде после блокады почти не осталось кошек, и город был буквально заполонён крысами. По легенде для борьбы с крысами </a:t>
            </a:r>
            <a:r>
              <a:rPr lang="ru-RU" sz="2000" dirty="0" err="1" smtClean="0"/>
              <a:t>тюменцы</a:t>
            </a:r>
            <a:r>
              <a:rPr lang="ru-RU" sz="2000" dirty="0" smtClean="0"/>
              <a:t> отправили в Ленинград целый вагон кошек — 238 животных. Всего  из Сибири в Ленинград было отправлено около 5 тысяч котов и кошек. </a:t>
            </a:r>
          </a:p>
          <a:p>
            <a:pPr algn="just"/>
            <a:r>
              <a:rPr lang="ru-RU" sz="2000" b="1" dirty="0" smtClean="0"/>
              <a:t>Александровский сад. </a:t>
            </a:r>
            <a:r>
              <a:rPr lang="ru-RU" sz="2000" dirty="0" smtClean="0"/>
              <a:t>В настоящее время парк имеет площадь 4 тысячи кв.м. Территория сада украшена скульптурами, фонтаном, в летнее время — многочисленными композициями с цветами. Здесь много лавочек для отдыха и живописных мест для фото. Александровский парк Тюмени был основан в середине XIX века, когда на пустыре за городом на средства от местного купца Ивана Иконникова стали высаживать деревья и кустарники. </a:t>
            </a:r>
            <a:endParaRPr lang="ru-RU" sz="2000" dirty="0" smtClean="0"/>
          </a:p>
          <a:p>
            <a:pPr algn="just"/>
            <a:endParaRPr lang="ru-RU" sz="2000" dirty="0" smtClean="0"/>
          </a:p>
          <a:p>
            <a:pPr algn="just"/>
            <a:r>
              <a:rPr lang="ru-RU" sz="2000" b="1" dirty="0" err="1" smtClean="0"/>
              <a:t>Гилёвская</a:t>
            </a:r>
            <a:r>
              <a:rPr lang="ru-RU" sz="2000" b="1" dirty="0" smtClean="0"/>
              <a:t> роща  </a:t>
            </a:r>
            <a:r>
              <a:rPr lang="ru-RU" sz="2000" dirty="0" smtClean="0"/>
              <a:t>имеет богатую историю и хранит немало тайн и легенд. По одной из версий, </a:t>
            </a:r>
            <a:r>
              <a:rPr lang="ru-RU" sz="2000" dirty="0" err="1" smtClean="0"/>
              <a:t>Гилёвская</a:t>
            </a:r>
            <a:r>
              <a:rPr lang="ru-RU" sz="2000" dirty="0" smtClean="0"/>
              <a:t> роща получила свое название от фамилии купца </a:t>
            </a:r>
            <a:r>
              <a:rPr lang="ru-RU" sz="2000" dirty="0" err="1" smtClean="0"/>
              <a:t>Гилёва</a:t>
            </a:r>
            <a:r>
              <a:rPr lang="ru-RU" sz="2000" dirty="0" smtClean="0"/>
              <a:t>, который владел этими землями в 19 веке. Существует и другая легенда - о том, что в роще жила разбойница по имени </a:t>
            </a:r>
            <a:r>
              <a:rPr lang="ru-RU" sz="2000" dirty="0" err="1" smtClean="0"/>
              <a:t>Гилька</a:t>
            </a:r>
            <a:r>
              <a:rPr lang="ru-RU" sz="2000" dirty="0" smtClean="0"/>
              <a:t>, грабившая проезжающих мимо купцов. А некоторые краеведы связывают происхождение названия с мансийским словом "гиль" - "бор".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357158" y="714356"/>
            <a:ext cx="8501122" cy="470898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lang="ru-RU" sz="2000" b="1" dirty="0" smtClean="0"/>
          </a:p>
          <a:p>
            <a:pPr algn="ctr"/>
            <a:r>
              <a:rPr lang="ru-RU" sz="2000" b="1" dirty="0" smtClean="0"/>
              <a:t>Скверы </a:t>
            </a:r>
            <a:r>
              <a:rPr lang="ru-RU" sz="2000" b="1" dirty="0" smtClean="0"/>
              <a:t>и парки </a:t>
            </a:r>
            <a:r>
              <a:rPr lang="ru-RU" sz="2000" b="1" dirty="0" smtClean="0"/>
              <a:t>Тюмени</a:t>
            </a:r>
          </a:p>
          <a:p>
            <a:endParaRPr lang="ru-RU" sz="2000" dirty="0" smtClean="0"/>
          </a:p>
          <a:p>
            <a:r>
              <a:rPr lang="ru-RU" sz="2000" dirty="0" smtClean="0"/>
              <a:t>Парадный </a:t>
            </a:r>
            <a:r>
              <a:rPr lang="ru-RU" sz="2000" dirty="0" smtClean="0"/>
              <a:t>вход в </a:t>
            </a:r>
            <a:r>
              <a:rPr lang="ru-RU" sz="2000" b="1" dirty="0" smtClean="0"/>
              <a:t>сквера Десантников</a:t>
            </a:r>
            <a:r>
              <a:rPr lang="ru-RU" sz="2000" dirty="0" smtClean="0"/>
              <a:t>  с улицы Широтной увенчан </a:t>
            </a:r>
            <a:r>
              <a:rPr lang="ru-RU" sz="2000" dirty="0" err="1" smtClean="0"/>
              <a:t>голубой</a:t>
            </a:r>
            <a:r>
              <a:rPr lang="ru-RU" sz="2000" dirty="0" smtClean="0"/>
              <a:t> аркой, выполненной в форме парашюта, за ней расположен памятник десантникам. Он представляет собой бежевый обелиск с бронзовым рельефом, на котором изображена фигура солдата, держащего в руках оружие, а ниже - надпись "Сила и честь". По краям монумента расположена пара каменных шаров черного и белого цвета, имеющих форму Земного шара. </a:t>
            </a:r>
            <a:endParaRPr lang="ru-RU" sz="2000" dirty="0" smtClean="0"/>
          </a:p>
          <a:p>
            <a:endParaRPr lang="ru-RU" sz="2000" dirty="0" smtClean="0"/>
          </a:p>
          <a:p>
            <a:r>
              <a:rPr lang="ru-RU" sz="2000" b="1" dirty="0" smtClean="0"/>
              <a:t>Сквер Петра Потапова</a:t>
            </a:r>
            <a:r>
              <a:rPr lang="ru-RU" sz="2000" b="1" i="1" dirty="0" smtClean="0"/>
              <a:t>. </a:t>
            </a:r>
            <a:r>
              <a:rPr lang="ru-RU" sz="2000" dirty="0" smtClean="0"/>
              <a:t>Торпедный катер «Комсомолец» является точной копией тех, которые изготавливались на судостроительном заводе в годы Великой Отечественной войны</a:t>
            </a:r>
            <a:r>
              <a:rPr lang="ru-RU" sz="2000" dirty="0" smtClean="0"/>
              <a:t>.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357158" y="285728"/>
            <a:ext cx="8501122" cy="624786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000" b="1" dirty="0" smtClean="0"/>
              <a:t>Музеи </a:t>
            </a:r>
            <a:r>
              <a:rPr lang="ru-RU" sz="2000" b="1" dirty="0" smtClean="0"/>
              <a:t>Тюмени</a:t>
            </a:r>
          </a:p>
          <a:p>
            <a:endParaRPr lang="ru-RU" sz="2000" dirty="0" smtClean="0"/>
          </a:p>
          <a:p>
            <a:r>
              <a:rPr lang="ru-RU" sz="2000" b="1" dirty="0" smtClean="0"/>
              <a:t>Краеведческий музей «Городская Дума»</a:t>
            </a:r>
            <a:r>
              <a:rPr lang="ru-RU" sz="2000" b="1" i="1" dirty="0" smtClean="0"/>
              <a:t>. </a:t>
            </a:r>
            <a:r>
              <a:rPr lang="ru-RU" sz="2000" dirty="0" smtClean="0"/>
              <a:t>В музее  есть выставки, которые  посвящены истории Тюмени в разные эпохи, в том числе во времена Великой Отечественной войны. Пожалуй, одним из самых интересных экспонатов можно назвать Тюменские куранты, созданные в 1857 году. </a:t>
            </a:r>
            <a:endParaRPr lang="ru-RU" sz="2000" dirty="0" smtClean="0"/>
          </a:p>
          <a:p>
            <a:r>
              <a:rPr lang="ru-RU" sz="2000" dirty="0" smtClean="0"/>
              <a:t>На </a:t>
            </a:r>
            <a:r>
              <a:rPr lang="ru-RU" sz="2000" dirty="0" smtClean="0"/>
              <a:t>протяжении многих лет они помогали узнавать время, а сейчас заняли почетное место в музее. </a:t>
            </a:r>
          </a:p>
          <a:p>
            <a:r>
              <a:rPr lang="ru-RU" sz="2000" b="1" dirty="0" smtClean="0"/>
              <a:t>Музейный комплекс им. И. Я. </a:t>
            </a:r>
            <a:r>
              <a:rPr lang="ru-RU" sz="2000" b="1" dirty="0" err="1" smtClean="0"/>
              <a:t>Словцова</a:t>
            </a:r>
            <a:r>
              <a:rPr lang="ru-RU" sz="2000" b="1" dirty="0" smtClean="0"/>
              <a:t>. </a:t>
            </a:r>
            <a:r>
              <a:rPr lang="ru-RU" sz="2000" dirty="0" smtClean="0"/>
              <a:t>Профиль музея весьма широк, поэтому на экскурсии вы многое узнаете об истории Тюмени и всей России, познакомитесь с археологическими находками, сделанными на территории области, увидите, как жили купцы, бояре, промышленники и простые мещане, а также приобщитесь к быту, культуре и искусству региона. </a:t>
            </a:r>
          </a:p>
          <a:p>
            <a:r>
              <a:rPr lang="ru-RU" sz="2000" b="1" dirty="0" smtClean="0"/>
              <a:t>Исторический парк «Россия – Моя история»</a:t>
            </a:r>
            <a:r>
              <a:rPr lang="ru-RU" sz="2000" b="1" i="1" dirty="0" smtClean="0"/>
              <a:t>. </a:t>
            </a:r>
            <a:r>
              <a:rPr lang="ru-RU" sz="2000" dirty="0" smtClean="0"/>
              <a:t>Уникальность парка в том, что история здесь представлена с помощью различных современных технологий:</a:t>
            </a:r>
            <a:br>
              <a:rPr lang="ru-RU" sz="2000" dirty="0" smtClean="0"/>
            </a:br>
            <a:r>
              <a:rPr lang="ru-RU" sz="2000" dirty="0" smtClean="0"/>
              <a:t>- интерактивные </a:t>
            </a:r>
            <a:r>
              <a:rPr lang="ru-RU" sz="2000" dirty="0" err="1" smtClean="0"/>
              <a:t>тач-панели</a:t>
            </a:r>
            <a:r>
              <a:rPr lang="ru-RU" sz="2000" dirty="0" smtClean="0"/>
              <a:t> и проекции</a:t>
            </a:r>
            <a:br>
              <a:rPr lang="ru-RU" sz="2000" dirty="0" smtClean="0"/>
            </a:br>
            <a:r>
              <a:rPr lang="ru-RU" sz="2000" dirty="0" smtClean="0"/>
              <a:t>- 3D-модели зданий и городов</a:t>
            </a:r>
            <a:br>
              <a:rPr lang="ru-RU" sz="2000" dirty="0" smtClean="0"/>
            </a:br>
            <a:r>
              <a:rPr lang="ru-RU" sz="2000" dirty="0" smtClean="0"/>
              <a:t>- </a:t>
            </a:r>
            <a:r>
              <a:rPr lang="ru-RU" sz="2000" dirty="0" err="1" smtClean="0"/>
              <a:t>мультимедийные</a:t>
            </a:r>
            <a:r>
              <a:rPr lang="ru-RU" sz="2000" dirty="0" smtClean="0"/>
              <a:t> реконструкции исторических сражений</a:t>
            </a:r>
            <a:br>
              <a:rPr lang="ru-RU" sz="2000" dirty="0" smtClean="0"/>
            </a:br>
            <a:r>
              <a:rPr lang="ru-RU" sz="2000" dirty="0" smtClean="0"/>
              <a:t>- большой купольный </a:t>
            </a:r>
            <a:r>
              <a:rPr lang="ru-RU" sz="2000" dirty="0" smtClean="0"/>
              <a:t>кинотеатр</a:t>
            </a:r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357158" y="571480"/>
            <a:ext cx="8501122" cy="440120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lang="ru-RU" sz="2000" b="1" dirty="0" smtClean="0"/>
          </a:p>
          <a:p>
            <a:pPr algn="ctr"/>
            <a:r>
              <a:rPr lang="ru-RU" sz="2000" b="1" dirty="0" smtClean="0"/>
              <a:t>Музеи Тюмени</a:t>
            </a:r>
          </a:p>
          <a:p>
            <a:pPr algn="ctr"/>
            <a:endParaRPr lang="ru-RU" sz="2000" dirty="0" smtClean="0"/>
          </a:p>
          <a:p>
            <a:r>
              <a:rPr lang="ru-RU" sz="2000" b="1" dirty="0" smtClean="0"/>
              <a:t>Музей </a:t>
            </a:r>
            <a:r>
              <a:rPr lang="ru-RU" sz="2000" b="1" dirty="0" smtClean="0"/>
              <a:t>«Дом </a:t>
            </a:r>
            <a:r>
              <a:rPr lang="ru-RU" sz="2000" b="1" dirty="0" err="1" smtClean="0"/>
              <a:t>Машарова</a:t>
            </a:r>
            <a:r>
              <a:rPr lang="ru-RU" sz="2000" b="1" dirty="0" smtClean="0"/>
              <a:t>»</a:t>
            </a:r>
            <a:r>
              <a:rPr lang="ru-RU" sz="2000" b="1" i="1" dirty="0" smtClean="0"/>
              <a:t>. </a:t>
            </a:r>
            <a:r>
              <a:rPr lang="ru-RU" sz="2000" dirty="0" smtClean="0"/>
              <a:t>Здание музея обладает статусом памятника архитектуры конца XIX — начала XX в. и славится богатой декоративной отделкой фасадов и интерьеров. </a:t>
            </a:r>
            <a:endParaRPr lang="ru-RU" sz="2000" dirty="0" smtClean="0"/>
          </a:p>
          <a:p>
            <a:r>
              <a:rPr lang="ru-RU" sz="2000" dirty="0" smtClean="0"/>
              <a:t>Традиционно </a:t>
            </a:r>
            <a:r>
              <a:rPr lang="ru-RU" sz="2000" dirty="0" smtClean="0"/>
              <a:t>в доме-музее Н.Д. </a:t>
            </a:r>
            <a:r>
              <a:rPr lang="ru-RU" sz="2000" dirty="0" err="1" smtClean="0"/>
              <a:t>Машарова</a:t>
            </a:r>
            <a:r>
              <a:rPr lang="ru-RU" sz="2000" dirty="0" smtClean="0"/>
              <a:t> организуются музыкальные гостиные и регулярно открываются временные выставки, проходящие в камерной обстановке уютного зала купеческого особняка</a:t>
            </a:r>
            <a:r>
              <a:rPr lang="ru-RU" sz="2000" dirty="0" smtClean="0"/>
              <a:t>.</a:t>
            </a:r>
          </a:p>
          <a:p>
            <a:endParaRPr lang="ru-RU" sz="2000" dirty="0" smtClean="0"/>
          </a:p>
          <a:p>
            <a:r>
              <a:rPr lang="ru-RU" sz="2000" b="1" dirty="0" smtClean="0"/>
              <a:t>Музей кузнечного мастерства</a:t>
            </a:r>
            <a:r>
              <a:rPr lang="ru-RU" sz="2000" b="1" i="1" dirty="0" smtClean="0"/>
              <a:t>. </a:t>
            </a:r>
            <a:r>
              <a:rPr lang="ru-RU" sz="2000" dirty="0" smtClean="0"/>
              <a:t>Популярность Музея не исчерпывается интересной выставкой. Гости становятся непосредственными участниками изготовления изделий, пробуя себя в роли кузнецов</a:t>
            </a:r>
            <a:r>
              <a:rPr lang="ru-RU" sz="2000" dirty="0" smtClean="0"/>
              <a:t>.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285720" y="357166"/>
            <a:ext cx="8501122" cy="624786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000" b="1" dirty="0" smtClean="0"/>
              <a:t>Театры Тюмени</a:t>
            </a:r>
            <a:endParaRPr lang="ru-RU" sz="2000" dirty="0" smtClean="0"/>
          </a:p>
          <a:p>
            <a:r>
              <a:rPr lang="ru-RU" sz="2000" b="1" dirty="0" smtClean="0"/>
              <a:t>Драматический театр</a:t>
            </a:r>
            <a:r>
              <a:rPr lang="ru-RU" sz="2000" b="1" i="1" dirty="0" smtClean="0"/>
              <a:t>. </a:t>
            </a:r>
            <a:r>
              <a:rPr lang="ru-RU" sz="2000" i="1" dirty="0" smtClean="0"/>
              <a:t> </a:t>
            </a:r>
            <a:r>
              <a:rPr lang="ru-RU" sz="2000" dirty="0" smtClean="0"/>
              <a:t>Весомый вклад в развитие театрального искусства Тюмени внес купец первой гильдии </a:t>
            </a:r>
            <a:r>
              <a:rPr lang="ru-RU" sz="2000" dirty="0" smtClean="0"/>
              <a:t>Андрей Иванович </a:t>
            </a:r>
            <a:r>
              <a:rPr lang="ru-RU" sz="2000" dirty="0" err="1" smtClean="0"/>
              <a:t>Текутьев</a:t>
            </a:r>
            <a:r>
              <a:rPr lang="ru-RU" sz="2000" dirty="0" smtClean="0"/>
              <a:t>, </a:t>
            </a:r>
            <a:r>
              <a:rPr lang="ru-RU" sz="2000" dirty="0" smtClean="0"/>
              <a:t>организовав в 1890 году собственный частный театр.</a:t>
            </a:r>
          </a:p>
          <a:p>
            <a:r>
              <a:rPr lang="ru-RU" sz="2000" b="1" dirty="0" smtClean="0"/>
              <a:t>Театр «Ангажемент». </a:t>
            </a:r>
            <a:r>
              <a:rPr lang="ru-RU" sz="2000" dirty="0" smtClean="0"/>
              <a:t>В этом театре, как правило, время до обеда отводится на постановки для школьников и маленьких детей, пришедших с родителями. В вечернее время играют спектакли для старшего поколения зрителей. Также в афише часто встречаются выступления гастролирующих трупп из разных городов России.</a:t>
            </a:r>
          </a:p>
          <a:p>
            <a:r>
              <a:rPr lang="ru-RU" sz="2000" b="1" dirty="0" smtClean="0"/>
              <a:t>Тюменский театр кукол. </a:t>
            </a:r>
            <a:r>
              <a:rPr lang="ru-RU" sz="2000" dirty="0" smtClean="0"/>
              <a:t>Театр почти ровесник Тюменской области: первые спектакли профессиональной труппы состоялись в Тюмени сразу после войны, в 1945 году. И с тех пор, сезон за сезоном, появляются на свет спектакли для детей и взрослых в самом разнообразном жанровом виде – и куклы, и маски, и «живой план».</a:t>
            </a:r>
          </a:p>
          <a:p>
            <a:r>
              <a:rPr lang="ru-RU" sz="2000" b="1" dirty="0" smtClean="0"/>
              <a:t>Молодежный театральный центр «Космос». </a:t>
            </a:r>
            <a:r>
              <a:rPr lang="ru-RU" sz="2000" dirty="0" smtClean="0"/>
              <a:t>Для горожан здесь проходят театральные курсы, которые посещают люди самых разных профессий и возрастов.</a:t>
            </a:r>
          </a:p>
          <a:p>
            <a:r>
              <a:rPr lang="ru-RU" sz="2000" b="1" dirty="0" smtClean="0"/>
              <a:t>Молодёжный «Экспериментальный Шекспировский Театр». </a:t>
            </a:r>
            <a:r>
              <a:rPr lang="ru-RU" sz="2000" i="1" dirty="0" smtClean="0"/>
              <a:t> </a:t>
            </a:r>
            <a:r>
              <a:rPr lang="ru-RU" sz="2000" dirty="0" smtClean="0"/>
              <a:t>При театре действует </a:t>
            </a:r>
            <a:r>
              <a:rPr lang="ru-RU" sz="2000" dirty="0" err="1" smtClean="0"/>
              <a:t>детская-юношеская</a:t>
            </a:r>
            <a:r>
              <a:rPr lang="ru-RU" sz="2000" dirty="0" smtClean="0"/>
              <a:t> театральная студия, где занимается около 60 детей и подростков.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285720" y="714356"/>
            <a:ext cx="8501122" cy="532453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lang="ru-RU" sz="2000" b="1" dirty="0" smtClean="0"/>
          </a:p>
          <a:p>
            <a:pPr algn="ctr"/>
            <a:r>
              <a:rPr lang="ru-RU" sz="2000" b="1" dirty="0" smtClean="0"/>
              <a:t>Памятники </a:t>
            </a:r>
            <a:r>
              <a:rPr lang="ru-RU" sz="2000" b="1" dirty="0" smtClean="0"/>
              <a:t>Великой Отечественной </a:t>
            </a:r>
            <a:r>
              <a:rPr lang="ru-RU" sz="2000" b="1" dirty="0" smtClean="0"/>
              <a:t>войны</a:t>
            </a:r>
          </a:p>
          <a:p>
            <a:pPr algn="just"/>
            <a:endParaRPr lang="ru-RU" sz="2000" dirty="0" smtClean="0"/>
          </a:p>
          <a:p>
            <a:pPr algn="just"/>
            <a:r>
              <a:rPr lang="ru-RU" sz="2000" b="1" dirty="0" smtClean="0"/>
              <a:t>Памятник учащимся школ города Тюмени, не вернувшимся с войны</a:t>
            </a:r>
            <a:r>
              <a:rPr lang="ru-RU" sz="2000" b="1" i="1" dirty="0" smtClean="0"/>
              <a:t>. </a:t>
            </a:r>
            <a:r>
              <a:rPr lang="ru-RU" sz="2000" dirty="0" smtClean="0"/>
              <a:t>Памятник имеет ещё одно название - «Прощание». Мемориальный комплекс посвящается молодым людям, вчерашним школьникам, которым пришлось после окончания школы сразу идти на фронт, чтобы защищать Родину и принести в жертву свои жизни для победы над врагом. Девушка изображена без обуви. Это символизирует, что война началась внезапно и времени на размышления не было. </a:t>
            </a:r>
            <a:endParaRPr lang="ru-RU" sz="2000" dirty="0" smtClean="0"/>
          </a:p>
          <a:p>
            <a:pPr algn="just"/>
            <a:endParaRPr lang="ru-RU" sz="2000" dirty="0" smtClean="0"/>
          </a:p>
          <a:p>
            <a:pPr algn="just"/>
            <a:r>
              <a:rPr lang="ru-RU" sz="2000" b="1" dirty="0" smtClean="0"/>
              <a:t>«Мемориал победы в Великой Отечественной войне 1941 — 1945». </a:t>
            </a:r>
            <a:r>
              <a:rPr lang="ru-RU" sz="2000" dirty="0" smtClean="0"/>
              <a:t>На барельефе «Тюмень — Победителям» отражены основные моменты Великой Отечественной войны: нападение фашистов, Курская битва, Сталинградская битва, Ленинградская блокада, труженики тыла, а также парад Победы 1945 года на Красной площади.  </a:t>
            </a:r>
            <a:endParaRPr lang="ru-RU" sz="2000" dirty="0" smtClean="0"/>
          </a:p>
          <a:p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285720" y="357166"/>
            <a:ext cx="8501122" cy="532453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000" b="1" dirty="0" smtClean="0"/>
              <a:t>Памятники Великой Отечественной </a:t>
            </a:r>
            <a:r>
              <a:rPr lang="ru-RU" sz="2000" b="1" dirty="0" smtClean="0"/>
              <a:t>войны</a:t>
            </a:r>
          </a:p>
          <a:p>
            <a:pPr algn="ctr"/>
            <a:endParaRPr lang="ru-RU" sz="2000" dirty="0" smtClean="0"/>
          </a:p>
          <a:p>
            <a:r>
              <a:rPr lang="ru-RU" sz="2000" b="1" dirty="0" smtClean="0"/>
              <a:t>Площадь Памяти.</a:t>
            </a:r>
            <a:r>
              <a:rPr lang="ru-RU" sz="2000" dirty="0" smtClean="0"/>
              <a:t> На пилонах нанесены имена солдат, погибших на Великой Отечественной войне — более 6,5 тыс. надписей.  На площади установлены  стелы с именами </a:t>
            </a:r>
            <a:r>
              <a:rPr lang="ru-RU" sz="2000" dirty="0" err="1" smtClean="0"/>
              <a:t>тюменцев</a:t>
            </a:r>
            <a:r>
              <a:rPr lang="ru-RU" sz="2000" dirty="0" smtClean="0"/>
              <a:t> — Героев Советского Союза и Полных кавалеров Ордена Славы, Памятник Скорбящей материи молодого воина со склонённым знаменем, звонница с колоколами. На Площади можно посмотреть и Военную технику.</a:t>
            </a:r>
          </a:p>
          <a:p>
            <a:endParaRPr lang="ru-RU" sz="2000" dirty="0" smtClean="0"/>
          </a:p>
          <a:p>
            <a:r>
              <a:rPr lang="ru-RU" sz="2000" b="1" dirty="0" smtClean="0"/>
              <a:t>Памятник труженикам тыла.</a:t>
            </a:r>
            <a:r>
              <a:rPr lang="ru-RU" sz="2000" dirty="0" smtClean="0"/>
              <a:t> Скульптура установлена на постаменте с четырьмя ступенями, символизирующими четыре года войны. Рядом со скульптурой находится стена, на которой высечен список предприятий Тюменской области.</a:t>
            </a:r>
          </a:p>
          <a:p>
            <a:endParaRPr lang="ru-RU" sz="2000" dirty="0" smtClean="0"/>
          </a:p>
          <a:p>
            <a:r>
              <a:rPr lang="ru-RU" sz="2000" b="1" dirty="0" smtClean="0"/>
              <a:t>Памятник «С чего начинается Родина». </a:t>
            </a:r>
          </a:p>
          <a:p>
            <a:r>
              <a:rPr lang="ru-RU" sz="2000" dirty="0" smtClean="0"/>
              <a:t>Памятник «С чего начинается Родина» посвящен всем воинам, погибшим когда-либо в вооруженных конфликтах и войнах.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yadelus.ru/uploads/posts/2023-10/tjumen-80-godov-02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90000"/>
              <a:alpha val="72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00034" y="500042"/>
            <a:ext cx="8358246" cy="6401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C00000"/>
                </a:solidFill>
                <a:cs typeface="Times New Roman" pitchFamily="18" charset="0"/>
              </a:rPr>
              <a:t>Список использованных Интернет – ресурсов: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000000"/>
              </a:solidFill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Тюмень - краткая история города.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  <a:hlinkClick r:id="rId3"/>
              </a:rPr>
              <a:t>https://www.istmira.com/drugoe-istoriya-rossii/15970-tjumen-kratkaja-istorija-goroda.html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/>
              <a:t>Топ-40: Главные достопримечательности Тюмени, которые стоит посетить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  <a:hlinkClick r:id="rId4"/>
              </a:rPr>
              <a:t>https://top7travel.ru/dostoprimechatelnosti-tjumeni/</a:t>
            </a:r>
            <a:endParaRPr lang="ru-RU" sz="2000" dirty="0" smtClean="0">
              <a:solidFill>
                <a:srgbClr val="000000"/>
              </a:solidFill>
              <a:ea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/>
              <a:t>15 лучших музеев Тюмени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  <a:hlinkClick r:id="rId5"/>
              </a:rPr>
              <a:t>https://guruturizma.ru/15-luchshix-muzeev-tyumeni/</a:t>
            </a:r>
            <a:endParaRPr lang="ru-RU" sz="2000" dirty="0" smtClean="0">
              <a:solidFill>
                <a:srgbClr val="000000"/>
              </a:solidFill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</a:rPr>
              <a:t>Где в Тюмени почтить память погибших в Великую Отечественную войну </a:t>
            </a:r>
            <a:r>
              <a:rPr lang="ru-RU" sz="2000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  <a:hlinkClick r:id="rId6"/>
              </a:rPr>
              <a:t>https://www.tumen.kp.ru/daily/26378/3257686</a:t>
            </a:r>
            <a:r>
              <a:rPr lang="ru-RU" sz="2000" dirty="0" smtClean="0">
                <a:solidFill>
                  <a:srgbClr val="000000"/>
                </a:solidFill>
                <a:ea typeface="Times New Roman" pitchFamily="18" charset="0"/>
                <a:cs typeface="Times New Roman" pitchFamily="18" charset="0"/>
                <a:hlinkClick r:id="rId6"/>
              </a:rPr>
              <a:t>/</a:t>
            </a:r>
            <a:endParaRPr lang="ru-RU" sz="2000" dirty="0" smtClean="0">
              <a:solidFill>
                <a:srgbClr val="000000"/>
              </a:solidFill>
              <a:ea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/>
              <a:t>Использование интерактивных игр в учебно-воспитательном процессе</a:t>
            </a:r>
            <a:endParaRPr lang="ru-RU" sz="2000" dirty="0" smtClean="0"/>
          </a:p>
          <a:p>
            <a:r>
              <a:rPr lang="ru-RU" sz="2000" u="sng" dirty="0" smtClean="0">
                <a:hlinkClick r:id="rId7"/>
              </a:rPr>
              <a:t>https://infourok.ru/ispolzovanie-interaktivnyh-igr-v-obrazovatelnoj-deyatelnosti-s-detmi-starshego-doshkolnogo-vozrasta-po-poznavatelnomu-razvitiyu-6036379.html</a:t>
            </a:r>
            <a:endParaRPr lang="ru-RU" sz="2000" dirty="0" smtClean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solidFill>
                <a:srgbClr val="000000"/>
              </a:solidFill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srgbClr val="000000"/>
              </a:solidFill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solidFill>
                <a:srgbClr val="000000"/>
              </a:solidFill>
              <a:latin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617</TotalTime>
  <Words>1378</Words>
  <PresentationFormat>Экран (4:3)</PresentationFormat>
  <Paragraphs>305</Paragraphs>
  <Slides>42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Любовь Велижанина</dc:creator>
  <cp:lastModifiedBy>Любовь Велижанина</cp:lastModifiedBy>
  <cp:revision>65</cp:revision>
  <dcterms:created xsi:type="dcterms:W3CDTF">2024-02-03T16:40:33Z</dcterms:created>
  <dcterms:modified xsi:type="dcterms:W3CDTF">2024-06-21T07:45:06Z</dcterms:modified>
</cp:coreProperties>
</file>