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y="5143500" cx="9144000"/>
  <p:notesSz cx="6858000" cy="9144000"/>
  <p:embeddedFontLst>
    <p:embeddedFont>
      <p:font typeface="PT Sans Narrow"/>
      <p:regular r:id="rId24"/>
      <p:bold r:id="rId25"/>
    </p:embeddedFont>
    <p:embeddedFont>
      <p:font typeface="Comfortaa"/>
      <p:regular r:id="rId26"/>
      <p:bold r:id="rId2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font" Target="fonts/PTSansNarrow-regular.fntdata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Comfortaa-regular.fntdata"/><Relationship Id="rId25" Type="http://schemas.openxmlformats.org/officeDocument/2006/relationships/font" Target="fonts/PTSansNarrow-bold.fntdata"/><Relationship Id="rId27" Type="http://schemas.openxmlformats.org/officeDocument/2006/relationships/font" Target="fonts/Comfortaa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25586dabd26_0_1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25586dabd26_0_1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5586dabd26_0_1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5586dabd26_0_1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25586dabd26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25586dabd26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5586dabd26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5586dabd26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25586dabd26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25586dabd26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25586dabd26_0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25586dabd26_0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5586dabd26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5586dabd26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5586dabd26_0_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5586dabd26_0_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25586dabd26_0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25586dabd26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5586dabd26_0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25586dabd26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25586dabd26_0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25586dabd26_0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5586dabd26_0_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5586dabd26_0_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25586dabd26_0_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25586dabd26_0_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25586dabd26_0_1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25586dabd26_0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25586dabd26_0_1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25586dabd26_0_1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5586dabd26_0_1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25586dabd26_0_1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25586dabd26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25586dabd26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D9EAD3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png"/><Relationship Id="rId4" Type="http://schemas.openxmlformats.org/officeDocument/2006/relationships/image" Target="../media/image2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4" Type="http://schemas.openxmlformats.org/officeDocument/2006/relationships/image" Target="../media/image8.png"/><Relationship Id="rId5" Type="http://schemas.openxmlformats.org/officeDocument/2006/relationships/hyperlink" Target="https://portal.vr-labs.ru/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vr-labs.ru/laboratories/" TargetMode="External"/><Relationship Id="rId4" Type="http://schemas.openxmlformats.org/officeDocument/2006/relationships/image" Target="../media/image12.png"/><Relationship Id="rId5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vizex.ru/laboratories/" TargetMode="External"/><Relationship Id="rId4" Type="http://schemas.openxmlformats.org/officeDocument/2006/relationships/image" Target="../media/image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4.png"/><Relationship Id="rId4" Type="http://schemas.openxmlformats.org/officeDocument/2006/relationships/image" Target="../media/image1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Relationship Id="rId4" Type="http://schemas.openxmlformats.org/officeDocument/2006/relationships/hyperlink" Target="https://vrchemlab.ru/" TargetMode="Externa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://www.virtulab.net/" TargetMode="External"/><Relationship Id="rId4" Type="http://schemas.openxmlformats.org/officeDocument/2006/relationships/image" Target="../media/image11.png"/><Relationship Id="rId5" Type="http://schemas.openxmlformats.org/officeDocument/2006/relationships/image" Target="../media/image2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7.png"/><Relationship Id="rId4" Type="http://schemas.openxmlformats.org/officeDocument/2006/relationships/image" Target="../media/image1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3.png"/><Relationship Id="rId4" Type="http://schemas.openxmlformats.org/officeDocument/2006/relationships/image" Target="../media/image23.png"/><Relationship Id="rId5" Type="http://schemas.openxmlformats.org/officeDocument/2006/relationships/image" Target="../media/image17.png"/><Relationship Id="rId6" Type="http://schemas.openxmlformats.org/officeDocument/2006/relationships/hyperlink" Target="https://phet.colorado.edu/" TargetMode="Externa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8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4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403183" y="116132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6500">
                <a:latin typeface="PT Sans Narrow"/>
                <a:ea typeface="PT Sans Narrow"/>
                <a:cs typeface="PT Sans Narrow"/>
                <a:sym typeface="PT Sans Narrow"/>
              </a:rPr>
              <a:t>Использование виртуальных лабораторий в образовании</a:t>
            </a:r>
            <a:endParaRPr sz="6500">
              <a:latin typeface="PT Sans Narrow"/>
              <a:ea typeface="PT Sans Narrow"/>
              <a:cs typeface="PT Sans Narrow"/>
              <a:sym typeface="PT Sans Narrow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315100" y="2520325"/>
            <a:ext cx="5686124" cy="3344175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>
            <p:ph idx="1" type="subTitle"/>
          </p:nvPr>
        </p:nvSpPr>
        <p:spPr>
          <a:xfrm>
            <a:off x="403175" y="301707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/>
              <a:t>Новикова Валерия Вячеславовна</a:t>
            </a:r>
            <a:endParaRPr sz="2500"/>
          </a:p>
        </p:txBody>
      </p:sp>
      <p:pic>
        <p:nvPicPr>
          <p:cNvPr id="57" name="Google Shape;57;p13"/>
          <p:cNvPicPr preferRelativeResize="0"/>
          <p:nvPr/>
        </p:nvPicPr>
        <p:blipFill rotWithShape="1">
          <a:blip r:embed="rId3">
            <a:alphaModFix/>
          </a:blip>
          <a:srcRect b="0" l="34821" r="1133" t="0"/>
          <a:stretch/>
        </p:blipFill>
        <p:spPr>
          <a:xfrm>
            <a:off x="5299825" y="2520325"/>
            <a:ext cx="4012700" cy="3344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idx="1" type="subTitle"/>
          </p:nvPr>
        </p:nvSpPr>
        <p:spPr>
          <a:xfrm>
            <a:off x="311700" y="973925"/>
            <a:ext cx="8520600" cy="182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333333"/>
                </a:solidFill>
              </a:rPr>
              <a:t>В последнее время благодаря бурному развитию телекоммуникационной техники, информатизации практически всех областей человеческой деятельности, росту скорости передачи информации в компьютерных сетях все чаще рассматривается вопрос о влиянии внедрения телекоммуникационной техники на качество образовательного процесса. Так как внедрение компьютерных технологий в обучение - объективный и неизбежный процесс, являющийся результатом научно-технического прогресса, то проблема виртуализации обучения, как одного из способов такого внедрения, является действительно актуальной.</a:t>
            </a:r>
            <a:endParaRPr sz="2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</p:txBody>
      </p:sp>
      <p:sp>
        <p:nvSpPr>
          <p:cNvPr id="63" name="Google Shape;63;p14"/>
          <p:cNvSpPr txBox="1"/>
          <p:nvPr/>
        </p:nvSpPr>
        <p:spPr>
          <a:xfrm>
            <a:off x="2258650" y="81125"/>
            <a:ext cx="40458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4600"/>
              <a:t>Актуальность</a:t>
            </a:r>
            <a:endParaRPr sz="4600"/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97319" y="3261075"/>
            <a:ext cx="1575531" cy="1825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" type="subTitle"/>
          </p:nvPr>
        </p:nvSpPr>
        <p:spPr>
          <a:xfrm>
            <a:off x="301550" y="882450"/>
            <a:ext cx="7954500" cy="182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350" u="sng">
                <a:solidFill>
                  <a:srgbClr val="333333"/>
                </a:solidFill>
              </a:rPr>
              <a:t>Цель: </a:t>
            </a:r>
            <a:r>
              <a:rPr lang="ru" sz="2350">
                <a:solidFill>
                  <a:srgbClr val="333333"/>
                </a:solidFill>
              </a:rPr>
              <a:t>Формирование  понятий о виртуальных информационно-образовательных лабораториях в структуре образования и их внедрение</a:t>
            </a:r>
            <a:endParaRPr sz="2350">
              <a:solidFill>
                <a:srgbClr val="333333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350" u="sng">
                <a:solidFill>
                  <a:srgbClr val="333333"/>
                </a:solidFill>
              </a:rPr>
              <a:t>Задачи:</a:t>
            </a:r>
            <a:endParaRPr sz="2350" u="sng">
              <a:solidFill>
                <a:srgbClr val="333333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350">
                <a:solidFill>
                  <a:srgbClr val="333333"/>
                </a:solidFill>
              </a:rPr>
              <a:t>1.Ознакомиться с понятием Виртуальная лаборатория</a:t>
            </a:r>
            <a:endParaRPr sz="2350">
              <a:solidFill>
                <a:srgbClr val="333333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350">
                <a:solidFill>
                  <a:srgbClr val="333333"/>
                </a:solidFill>
              </a:rPr>
              <a:t>2.Выявить преимущества использования виртуальных лабораторий в образовании</a:t>
            </a:r>
            <a:endParaRPr sz="2350">
              <a:solidFill>
                <a:srgbClr val="333333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350">
                <a:solidFill>
                  <a:srgbClr val="333333"/>
                </a:solidFill>
              </a:rPr>
              <a:t>3.Изучение платформ с возможностью подписки/покупки</a:t>
            </a:r>
            <a:endParaRPr sz="2350">
              <a:solidFill>
                <a:srgbClr val="333333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350">
                <a:solidFill>
                  <a:srgbClr val="333333"/>
                </a:solidFill>
              </a:rPr>
              <a:t>4.Изучение платформ с возможностью </a:t>
            </a:r>
            <a:r>
              <a:rPr lang="ru" sz="2350">
                <a:solidFill>
                  <a:srgbClr val="333333"/>
                </a:solidFill>
              </a:rPr>
              <a:t>бесплатного</a:t>
            </a:r>
            <a:r>
              <a:rPr lang="ru" sz="2350">
                <a:solidFill>
                  <a:srgbClr val="333333"/>
                </a:solidFill>
              </a:rPr>
              <a:t> доступа</a:t>
            </a:r>
            <a:endParaRPr sz="2350">
              <a:solidFill>
                <a:srgbClr val="333333"/>
              </a:solidFill>
            </a:endParaRPr>
          </a:p>
        </p:txBody>
      </p:sp>
      <p:sp>
        <p:nvSpPr>
          <p:cNvPr id="70" name="Google Shape;70;p15"/>
          <p:cNvSpPr txBox="1"/>
          <p:nvPr/>
        </p:nvSpPr>
        <p:spPr>
          <a:xfrm>
            <a:off x="2207825" y="81125"/>
            <a:ext cx="54078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4600"/>
              <a:t>Цели и задачи:</a:t>
            </a:r>
            <a:endParaRPr sz="4600"/>
          </a:p>
        </p:txBody>
      </p:sp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5699313" y="1751650"/>
            <a:ext cx="5716824" cy="164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/>
          <p:nvPr>
            <p:ph idx="1" type="body"/>
          </p:nvPr>
        </p:nvSpPr>
        <p:spPr>
          <a:xfrm>
            <a:off x="311700" y="385950"/>
            <a:ext cx="8520600" cy="43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2600">
                <a:solidFill>
                  <a:schemeClr val="dk1"/>
                </a:solidFill>
              </a:rPr>
              <a:t>Виртуальные</a:t>
            </a:r>
            <a:r>
              <a:rPr lang="ru" sz="2600">
                <a:solidFill>
                  <a:schemeClr val="dk1"/>
                </a:solidFill>
              </a:rPr>
              <a:t> </a:t>
            </a:r>
            <a:r>
              <a:rPr b="1" lang="ru" sz="2600">
                <a:solidFill>
                  <a:schemeClr val="dk1"/>
                </a:solidFill>
              </a:rPr>
              <a:t>лаборатории</a:t>
            </a:r>
            <a:r>
              <a:rPr lang="ru" sz="2600">
                <a:solidFill>
                  <a:schemeClr val="dk1"/>
                </a:solidFill>
              </a:rPr>
              <a:t> — это интерактивные онлайн-симуляторы опытов и экспериментов для детей и взрослых, которые позволяют совершенствовать знания и навыки по предметам школьной программы, изучать свойства привычных вещей и явлений, создавать собственные объекты и логические задачи, а также превращать цифровое пространство в место </a:t>
            </a:r>
            <a:r>
              <a:rPr b="1" lang="ru" sz="2600">
                <a:solidFill>
                  <a:schemeClr val="dk1"/>
                </a:solidFill>
              </a:rPr>
              <a:t>виртуальных</a:t>
            </a:r>
            <a:r>
              <a:rPr lang="ru" sz="2600">
                <a:solidFill>
                  <a:schemeClr val="dk1"/>
                </a:solidFill>
              </a:rPr>
              <a:t> поединков и целых турниров.</a:t>
            </a:r>
            <a:endParaRPr sz="3200">
              <a:solidFill>
                <a:schemeClr val="dk1"/>
              </a:solidFill>
            </a:endParaRPr>
          </a:p>
        </p:txBody>
      </p:sp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-159225" y="3531108"/>
            <a:ext cx="9144003" cy="1875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44025" y="-490442"/>
            <a:ext cx="9144003" cy="1875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3885090">
            <a:off x="6527142" y="2807666"/>
            <a:ext cx="3139115" cy="31391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/>
          <p:nvPr>
            <p:ph type="title"/>
          </p:nvPr>
        </p:nvSpPr>
        <p:spPr>
          <a:xfrm>
            <a:off x="31170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latin typeface="PT Sans Narrow"/>
                <a:ea typeface="PT Sans Narrow"/>
                <a:cs typeface="PT Sans Narrow"/>
                <a:sym typeface="PT Sans Narrow"/>
              </a:rPr>
              <a:t>Преимущества использования:</a:t>
            </a:r>
            <a:endParaRPr b="1">
              <a:latin typeface="PT Sans Narrow"/>
              <a:ea typeface="PT Sans Narrow"/>
              <a:cs typeface="PT Sans Narrow"/>
              <a:sym typeface="PT Sans Narrow"/>
            </a:endParaRPr>
          </a:p>
        </p:txBody>
      </p:sp>
      <p:pic>
        <p:nvPicPr>
          <p:cNvPr id="85" name="Google Shape;8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23369" y="2681475"/>
            <a:ext cx="3320624" cy="2656499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7"/>
          <p:cNvSpPr txBox="1"/>
          <p:nvPr>
            <p:ph idx="1" type="body"/>
          </p:nvPr>
        </p:nvSpPr>
        <p:spPr>
          <a:xfrm>
            <a:off x="228000" y="519625"/>
            <a:ext cx="86880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T Sans Narrow"/>
              <a:buChar char="❏"/>
            </a:pPr>
            <a:r>
              <a:rPr lang="ru" sz="1400">
                <a:solidFill>
                  <a:schemeClr val="dk1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    </a:t>
            </a:r>
            <a:r>
              <a:rPr i="1" lang="ru" sz="2100">
                <a:solidFill>
                  <a:schemeClr val="dk1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Отсутствие необходимости приобретения дорогостоящего оборудования и реактивов</a:t>
            </a:r>
            <a:r>
              <a:rPr lang="ru" sz="2100">
                <a:solidFill>
                  <a:schemeClr val="dk1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.</a:t>
            </a:r>
            <a:endParaRPr sz="2100">
              <a:solidFill>
                <a:schemeClr val="dk1"/>
              </a:solidFill>
              <a:latin typeface="PT Sans Narrow"/>
              <a:ea typeface="PT Sans Narrow"/>
              <a:cs typeface="PT Sans Narrow"/>
              <a:sym typeface="PT Sans Narrow"/>
            </a:endParaRPr>
          </a:p>
          <a:p>
            <a:pPr indent="-36195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 Narrow"/>
              <a:buChar char="❏"/>
            </a:pPr>
            <a:r>
              <a:rPr i="1" lang="ru" sz="2100">
                <a:solidFill>
                  <a:schemeClr val="dk1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Возможность моделирования процессов, протекание которых принципиально невозможно в лабораторных условиях</a:t>
            </a:r>
            <a:endParaRPr sz="2100">
              <a:solidFill>
                <a:schemeClr val="dk1"/>
              </a:solidFill>
              <a:latin typeface="PT Sans Narrow"/>
              <a:ea typeface="PT Sans Narrow"/>
              <a:cs typeface="PT Sans Narrow"/>
              <a:sym typeface="PT Sans Narrow"/>
            </a:endParaRPr>
          </a:p>
          <a:p>
            <a:pPr indent="-36195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 Narrow"/>
              <a:buChar char="❏"/>
            </a:pPr>
            <a:r>
              <a:rPr i="1" lang="ru" sz="2100">
                <a:solidFill>
                  <a:schemeClr val="dk1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Наблюдения происходящего в другом масштабе времени</a:t>
            </a:r>
            <a:endParaRPr i="1" sz="2100">
              <a:solidFill>
                <a:schemeClr val="dk1"/>
              </a:solidFill>
              <a:latin typeface="PT Sans Narrow"/>
              <a:ea typeface="PT Sans Narrow"/>
              <a:cs typeface="PT Sans Narrow"/>
              <a:sym typeface="PT Sans Narrow"/>
            </a:endParaRPr>
          </a:p>
          <a:p>
            <a:pPr indent="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2100">
              <a:solidFill>
                <a:schemeClr val="dk1"/>
              </a:solidFill>
              <a:latin typeface="PT Sans Narrow"/>
              <a:ea typeface="PT Sans Narrow"/>
              <a:cs typeface="PT Sans Narrow"/>
              <a:sym typeface="PT Sans Narrow"/>
            </a:endParaRPr>
          </a:p>
        </p:txBody>
      </p:sp>
      <p:sp>
        <p:nvSpPr>
          <p:cNvPr id="87" name="Google Shape;87;p17"/>
          <p:cNvSpPr txBox="1"/>
          <p:nvPr/>
        </p:nvSpPr>
        <p:spPr>
          <a:xfrm>
            <a:off x="228000" y="3028425"/>
            <a:ext cx="5692500" cy="196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6195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 Narrow"/>
              <a:buChar char="❏"/>
            </a:pPr>
            <a:r>
              <a:rPr i="1" lang="ru" sz="2100">
                <a:solidFill>
                  <a:schemeClr val="dk1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Экономия времени и ресурсов для ввода результатов в электронный формат</a:t>
            </a:r>
            <a:endParaRPr i="1" sz="2100">
              <a:solidFill>
                <a:schemeClr val="dk1"/>
              </a:solidFill>
              <a:latin typeface="PT Sans Narrow"/>
              <a:ea typeface="PT Sans Narrow"/>
              <a:cs typeface="PT Sans Narrow"/>
              <a:sym typeface="PT Sans Narrow"/>
            </a:endParaRPr>
          </a:p>
          <a:p>
            <a:pPr indent="-36195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 Narrow"/>
              <a:buChar char="❏"/>
            </a:pPr>
            <a:r>
              <a:rPr i="1" lang="ru" sz="2100">
                <a:solidFill>
                  <a:schemeClr val="dk1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Возможности использования виртуальной лаборатории в дистанционном обучении</a:t>
            </a:r>
            <a:endParaRPr/>
          </a:p>
        </p:txBody>
      </p:sp>
      <p:pic>
        <p:nvPicPr>
          <p:cNvPr id="88" name="Google Shape;88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1150" y="-41562"/>
            <a:ext cx="1839877" cy="65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8"/>
          <p:cNvSpPr txBox="1"/>
          <p:nvPr>
            <p:ph type="title"/>
          </p:nvPr>
        </p:nvSpPr>
        <p:spPr>
          <a:xfrm>
            <a:off x="189700" y="0"/>
            <a:ext cx="8520600" cy="178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5520">
                <a:latin typeface="PT Sans Narrow"/>
                <a:ea typeface="PT Sans Narrow"/>
                <a:cs typeface="PT Sans Narrow"/>
                <a:sym typeface="PT Sans Narrow"/>
              </a:rPr>
              <a:t>Платформы с возможностью выгодной подписки/покупки:</a:t>
            </a:r>
            <a:endParaRPr sz="5520">
              <a:latin typeface="PT Sans Narrow"/>
              <a:ea typeface="PT Sans Narrow"/>
              <a:cs typeface="PT Sans Narrow"/>
              <a:sym typeface="PT Sans Narrow"/>
            </a:endParaRPr>
          </a:p>
        </p:txBody>
      </p:sp>
      <p:sp>
        <p:nvSpPr>
          <p:cNvPr id="94" name="Google Shape;94;p18"/>
          <p:cNvSpPr txBox="1"/>
          <p:nvPr>
            <p:ph idx="1" type="body"/>
          </p:nvPr>
        </p:nvSpPr>
        <p:spPr>
          <a:xfrm>
            <a:off x="311700" y="2094600"/>
            <a:ext cx="4020600" cy="277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571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Char char="●"/>
            </a:pPr>
            <a:r>
              <a:rPr lang="ru" sz="5400">
                <a:solidFill>
                  <a:schemeClr val="dk1"/>
                </a:solidFill>
              </a:rPr>
              <a:t>VR-Labs</a:t>
            </a:r>
            <a:endParaRPr sz="5400">
              <a:solidFill>
                <a:schemeClr val="dk1"/>
              </a:solidFill>
            </a:endParaRPr>
          </a:p>
          <a:p>
            <a:pPr indent="-571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Char char="●"/>
            </a:pPr>
            <a:r>
              <a:rPr lang="ru" sz="5400">
                <a:solidFill>
                  <a:schemeClr val="dk1"/>
                </a:solidFill>
              </a:rPr>
              <a:t>Vizex</a:t>
            </a:r>
            <a:endParaRPr sz="5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5" name="Google Shape;9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85075" y="1633800"/>
            <a:ext cx="5096375" cy="3391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9"/>
          <p:cNvSpPr txBox="1"/>
          <p:nvPr>
            <p:ph idx="1" type="body"/>
          </p:nvPr>
        </p:nvSpPr>
        <p:spPr>
          <a:xfrm>
            <a:off x="311700" y="1320675"/>
            <a:ext cx="5047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ru" sz="21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Виртуальные лаборатории VR-Labs – это веб-приложения, которые позволяют изучать на практике различные научные дисциплины </a:t>
            </a:r>
            <a:r>
              <a:rPr b="1" i="1" lang="ru" sz="21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(физику, химию, робототехнику, черчение и т.п.)</a:t>
            </a:r>
            <a:r>
              <a:rPr b="1" lang="ru" sz="21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 при помощи широкого спектра виртуальных инструментов для проведения опытов и исследований.</a:t>
            </a:r>
            <a:endParaRPr b="1" sz="21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05000"/>
              </a:lnSpc>
              <a:spcBef>
                <a:spcPts val="800"/>
              </a:spcBef>
              <a:spcAft>
                <a:spcPts val="1200"/>
              </a:spcAft>
              <a:buNone/>
            </a:pPr>
            <a:r>
              <a:t/>
            </a:r>
            <a:endParaRPr sz="2800"/>
          </a:p>
        </p:txBody>
      </p:sp>
      <p:pic>
        <p:nvPicPr>
          <p:cNvPr id="101" name="Google Shape;101;p19"/>
          <p:cNvPicPr preferRelativeResize="0"/>
          <p:nvPr/>
        </p:nvPicPr>
        <p:blipFill rotWithShape="1">
          <a:blip r:embed="rId3">
            <a:alphaModFix/>
          </a:blip>
          <a:srcRect b="7173" l="8635" r="36602" t="23583"/>
          <a:stretch/>
        </p:blipFill>
        <p:spPr>
          <a:xfrm>
            <a:off x="5149150" y="1320675"/>
            <a:ext cx="3994850" cy="308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6600" y="0"/>
            <a:ext cx="1374300" cy="1488825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9"/>
          <p:cNvSpPr txBox="1"/>
          <p:nvPr>
            <p:ph type="title"/>
          </p:nvPr>
        </p:nvSpPr>
        <p:spPr>
          <a:xfrm>
            <a:off x="1699575" y="285263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4320" u="sng">
                <a:solidFill>
                  <a:schemeClr val="hlink"/>
                </a:solidFill>
                <a:hlinkClick r:id="rId5"/>
              </a:rPr>
              <a:t>Лаборатории VR-Labs</a:t>
            </a:r>
            <a:endParaRPr sz="452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0"/>
          <p:cNvSpPr txBox="1"/>
          <p:nvPr>
            <p:ph type="title"/>
          </p:nvPr>
        </p:nvSpPr>
        <p:spPr>
          <a:xfrm>
            <a:off x="0" y="0"/>
            <a:ext cx="4572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6612"/>
              <a:buFont typeface="Arial"/>
              <a:buNone/>
            </a:pPr>
            <a:r>
              <a:rPr lang="ru" sz="3720" u="sng">
                <a:solidFill>
                  <a:schemeClr val="hlink"/>
                </a:solidFill>
                <a:hlinkClick r:id="rId3"/>
              </a:rPr>
              <a:t>Лаборатории VR-Labs</a:t>
            </a:r>
            <a:endParaRPr sz="392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9" name="Google Shape;109;p20"/>
          <p:cNvPicPr preferRelativeResize="0"/>
          <p:nvPr/>
        </p:nvPicPr>
        <p:blipFill rotWithShape="1">
          <a:blip r:embed="rId4">
            <a:alphaModFix/>
          </a:blip>
          <a:srcRect b="0" l="16691" r="17384" t="20432"/>
          <a:stretch/>
        </p:blipFill>
        <p:spPr>
          <a:xfrm>
            <a:off x="2906075" y="949425"/>
            <a:ext cx="6027874" cy="4092425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0"/>
          <p:cNvSpPr txBox="1"/>
          <p:nvPr/>
        </p:nvSpPr>
        <p:spPr>
          <a:xfrm>
            <a:off x="4860900" y="146375"/>
            <a:ext cx="40731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600"/>
              <a:t>Финансовая сторона:</a:t>
            </a:r>
            <a:endParaRPr sz="2600"/>
          </a:p>
        </p:txBody>
      </p:sp>
      <p:pic>
        <p:nvPicPr>
          <p:cNvPr id="111" name="Google Shape;111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075" y="1038525"/>
            <a:ext cx="2887475" cy="39142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1"/>
          <p:cNvSpPr txBox="1"/>
          <p:nvPr>
            <p:ph type="title"/>
          </p:nvPr>
        </p:nvSpPr>
        <p:spPr>
          <a:xfrm>
            <a:off x="260900" y="3128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4220" u="sng">
                <a:solidFill>
                  <a:schemeClr val="hlink"/>
                </a:solidFill>
                <a:hlinkClick r:id="rId3"/>
              </a:rPr>
              <a:t>Vizex - лаборатории</a:t>
            </a:r>
            <a:endParaRPr sz="4220"/>
          </a:p>
        </p:txBody>
      </p:sp>
      <p:sp>
        <p:nvSpPr>
          <p:cNvPr id="117" name="Google Shape;117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8" name="Google Shape;118;p21"/>
          <p:cNvPicPr preferRelativeResize="0"/>
          <p:nvPr/>
        </p:nvPicPr>
        <p:blipFill rotWithShape="1">
          <a:blip r:embed="rId4">
            <a:alphaModFix/>
          </a:blip>
          <a:srcRect b="20474" l="9802" r="16271" t="40591"/>
          <a:stretch/>
        </p:blipFill>
        <p:spPr>
          <a:xfrm>
            <a:off x="220226" y="1309688"/>
            <a:ext cx="8520600" cy="25241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22"/>
          <p:cNvPicPr preferRelativeResize="0"/>
          <p:nvPr/>
        </p:nvPicPr>
        <p:blipFill rotWithShape="1">
          <a:blip r:embed="rId3">
            <a:alphaModFix/>
          </a:blip>
          <a:srcRect b="4071" l="29369" r="29053" t="17020"/>
          <a:stretch/>
        </p:blipFill>
        <p:spPr>
          <a:xfrm>
            <a:off x="0" y="0"/>
            <a:ext cx="4728773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2"/>
          <p:cNvPicPr preferRelativeResize="0"/>
          <p:nvPr/>
        </p:nvPicPr>
        <p:blipFill rotWithShape="1">
          <a:blip r:embed="rId4">
            <a:alphaModFix/>
          </a:blip>
          <a:srcRect b="3615" l="29433" r="29486" t="17277"/>
          <a:stretch/>
        </p:blipFill>
        <p:spPr>
          <a:xfrm>
            <a:off x="4728775" y="0"/>
            <a:ext cx="4415227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3"/>
          <p:cNvSpPr txBox="1"/>
          <p:nvPr>
            <p:ph type="title"/>
          </p:nvPr>
        </p:nvSpPr>
        <p:spPr>
          <a:xfrm>
            <a:off x="31170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5120">
                <a:latin typeface="PT Sans Narrow"/>
                <a:ea typeface="PT Sans Narrow"/>
                <a:cs typeface="PT Sans Narrow"/>
                <a:sym typeface="PT Sans Narrow"/>
              </a:rPr>
              <a:t> Онлайн платформы в свободном и бесплатном доступе</a:t>
            </a:r>
            <a:endParaRPr sz="5120">
              <a:latin typeface="PT Sans Narrow"/>
              <a:ea typeface="PT Sans Narrow"/>
              <a:cs typeface="PT Sans Narrow"/>
              <a:sym typeface="PT Sans Narrow"/>
            </a:endParaRPr>
          </a:p>
        </p:txBody>
      </p:sp>
      <p:pic>
        <p:nvPicPr>
          <p:cNvPr id="130" name="Google Shape;130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484550"/>
            <a:ext cx="2658950" cy="265895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3"/>
          <p:cNvSpPr txBox="1"/>
          <p:nvPr/>
        </p:nvSpPr>
        <p:spPr>
          <a:xfrm>
            <a:off x="3143025" y="1955750"/>
            <a:ext cx="5418000" cy="297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514350" lvl="0" marL="457200" rtl="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T Sans Narrow"/>
              <a:buChar char="●"/>
            </a:pPr>
            <a:r>
              <a:rPr b="1" lang="ru" sz="4500">
                <a:solidFill>
                  <a:schemeClr val="dk1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VirtuLab</a:t>
            </a:r>
            <a:endParaRPr b="1" sz="4500">
              <a:solidFill>
                <a:schemeClr val="dk1"/>
              </a:solidFill>
              <a:latin typeface="PT Sans Narrow"/>
              <a:ea typeface="PT Sans Narrow"/>
              <a:cs typeface="PT Sans Narrow"/>
              <a:sym typeface="PT Sans Narrow"/>
            </a:endParaRPr>
          </a:p>
          <a:p>
            <a:pPr indent="-51435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T Sans Narrow"/>
              <a:buChar char="●"/>
            </a:pPr>
            <a:r>
              <a:rPr b="1" lang="ru" sz="4500">
                <a:solidFill>
                  <a:schemeClr val="dk1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PhET</a:t>
            </a:r>
            <a:endParaRPr b="1" sz="4500">
              <a:solidFill>
                <a:schemeClr val="dk1"/>
              </a:solidFill>
              <a:latin typeface="PT Sans Narrow"/>
              <a:ea typeface="PT Sans Narrow"/>
              <a:cs typeface="PT Sans Narrow"/>
              <a:sym typeface="PT Sans Narrow"/>
            </a:endParaRPr>
          </a:p>
          <a:p>
            <a:pPr indent="-520700" lvl="0" marL="457200" rtl="0" algn="l">
              <a:spcBef>
                <a:spcPts val="0"/>
              </a:spcBef>
              <a:spcAft>
                <a:spcPts val="0"/>
              </a:spcAft>
              <a:buSzPts val="4600"/>
              <a:buFont typeface="PT Sans Narrow"/>
              <a:buChar char="●"/>
            </a:pPr>
            <a:r>
              <a:rPr b="1" lang="ru" sz="4600">
                <a:solidFill>
                  <a:schemeClr val="dk1"/>
                </a:solidFill>
                <a:uFill>
                  <a:noFill/>
                </a:uFill>
                <a:latin typeface="PT Sans Narrow"/>
                <a:ea typeface="PT Sans Narrow"/>
                <a:cs typeface="PT Sans Narrow"/>
                <a:sym typeface="PT Sans Narrow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VR CHEMISTRY LAB</a:t>
            </a:r>
            <a:endParaRPr b="1" sz="4500">
              <a:solidFill>
                <a:schemeClr val="dk1"/>
              </a:solidFill>
              <a:latin typeface="PT Sans Narrow"/>
              <a:ea typeface="PT Sans Narrow"/>
              <a:cs typeface="PT Sans Narrow"/>
              <a:sym typeface="PT Sans Narrow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4"/>
          <p:cNvSpPr txBox="1"/>
          <p:nvPr>
            <p:ph type="title"/>
          </p:nvPr>
        </p:nvSpPr>
        <p:spPr>
          <a:xfrm>
            <a:off x="880950" y="1400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5020" u="sng">
                <a:solidFill>
                  <a:schemeClr val="hlink"/>
                </a:solidFill>
                <a:hlinkClick r:id="rId3"/>
              </a:rPr>
              <a:t>VirtuLab</a:t>
            </a:r>
            <a:endParaRPr sz="5320"/>
          </a:p>
        </p:txBody>
      </p:sp>
      <p:sp>
        <p:nvSpPr>
          <p:cNvPr id="137" name="Google Shape;137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10000"/>
          </a:bodyPr>
          <a:lstStyle/>
          <a:p>
            <a:pPr indent="444500" lvl="0" marL="0" rtl="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025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Ресурс VirtuLab  – крупнейший сборник виртуальных опытов по различным учебным дисциплинам. Это интерактивный ролик, сделанный с помощью Adobe Flash. </a:t>
            </a:r>
            <a:endParaRPr sz="2025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44500" lvl="0" marL="0" rtl="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ru" sz="2025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Инструкция:</a:t>
            </a:r>
            <a:endParaRPr b="1" sz="2025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44500" lvl="0" marL="0" rtl="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54300"/>
              <a:buFont typeface="Arial"/>
              <a:buNone/>
            </a:pPr>
            <a:r>
              <a:rPr lang="ru" sz="2025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 работы с ними понадобится установить Adobe Shockwave Player с дополнением Havok Physics Scene. Найти это дополнение можно на сайте director-online.com. Распаковать полученный архив нужно в каталог Xtras вашего Adobe Shockwave Player, который находится в системном каталоге Windows.</a:t>
            </a:r>
            <a:endParaRPr sz="2025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8" name="Google Shape;138;p24"/>
          <p:cNvPicPr preferRelativeResize="0"/>
          <p:nvPr/>
        </p:nvPicPr>
        <p:blipFill rotWithShape="1">
          <a:blip r:embed="rId4">
            <a:alphaModFix/>
          </a:blip>
          <a:srcRect b="67115" l="24810" r="32502" t="27943"/>
          <a:stretch/>
        </p:blipFill>
        <p:spPr>
          <a:xfrm>
            <a:off x="173643" y="4208925"/>
            <a:ext cx="8796730" cy="572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4"/>
          <p:cNvPicPr preferRelativeResize="0"/>
          <p:nvPr/>
        </p:nvPicPr>
        <p:blipFill rotWithShape="1">
          <a:blip r:embed="rId5">
            <a:alphaModFix/>
          </a:blip>
          <a:srcRect b="72387" l="19145" r="55620" t="16478"/>
          <a:stretch/>
        </p:blipFill>
        <p:spPr>
          <a:xfrm>
            <a:off x="4702449" y="140075"/>
            <a:ext cx="4079026" cy="1012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2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46" name="Google Shape;146;p25"/>
          <p:cNvPicPr preferRelativeResize="0"/>
          <p:nvPr/>
        </p:nvPicPr>
        <p:blipFill rotWithShape="1">
          <a:blip r:embed="rId3">
            <a:alphaModFix/>
          </a:blip>
          <a:srcRect b="0" l="18922" r="37836" t="15095"/>
          <a:stretch/>
        </p:blipFill>
        <p:spPr>
          <a:xfrm>
            <a:off x="0" y="0"/>
            <a:ext cx="465740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5"/>
          <p:cNvPicPr preferRelativeResize="0"/>
          <p:nvPr/>
        </p:nvPicPr>
        <p:blipFill rotWithShape="1">
          <a:blip r:embed="rId4">
            <a:alphaModFix/>
          </a:blip>
          <a:srcRect b="0" l="18812" r="36943" t="14111"/>
          <a:stretch/>
        </p:blipFill>
        <p:spPr>
          <a:xfrm>
            <a:off x="4572000" y="0"/>
            <a:ext cx="4657402" cy="50856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015201" cy="1896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6"/>
          <p:cNvPicPr preferRelativeResize="0"/>
          <p:nvPr/>
        </p:nvPicPr>
        <p:blipFill rotWithShape="1">
          <a:blip r:embed="rId4">
            <a:alphaModFix/>
          </a:blip>
          <a:srcRect b="44624" l="9193" r="10588" t="34405"/>
          <a:stretch/>
        </p:blipFill>
        <p:spPr>
          <a:xfrm>
            <a:off x="0" y="2005725"/>
            <a:ext cx="9144000" cy="1344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6"/>
          <p:cNvPicPr preferRelativeResize="0"/>
          <p:nvPr/>
        </p:nvPicPr>
        <p:blipFill rotWithShape="1">
          <a:blip r:embed="rId5">
            <a:alphaModFix/>
          </a:blip>
          <a:srcRect b="33792" l="11831" r="9502" t="39587"/>
          <a:stretch/>
        </p:blipFill>
        <p:spPr>
          <a:xfrm>
            <a:off x="0" y="3350375"/>
            <a:ext cx="9144000" cy="1793124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26"/>
          <p:cNvSpPr txBox="1"/>
          <p:nvPr/>
        </p:nvSpPr>
        <p:spPr>
          <a:xfrm>
            <a:off x="4383150" y="248025"/>
            <a:ext cx="4785600" cy="180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3500" u="sng">
                <a:solidFill>
                  <a:schemeClr val="hlink"/>
                </a:solidFill>
                <a:hlinkClick r:id="rId6"/>
              </a:rPr>
              <a:t>Лаборатории института Colorado Phet </a:t>
            </a:r>
            <a:endParaRPr sz="37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2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2" name="Google Shape;16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9581" y="-76200"/>
            <a:ext cx="8064833" cy="52958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2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9" name="Google Shape;169;p28"/>
          <p:cNvPicPr preferRelativeResize="0"/>
          <p:nvPr/>
        </p:nvPicPr>
        <p:blipFill rotWithShape="1">
          <a:blip r:embed="rId3">
            <a:alphaModFix/>
          </a:blip>
          <a:srcRect b="0" l="0" r="-1853" t="0"/>
          <a:stretch/>
        </p:blipFill>
        <p:spPr>
          <a:xfrm>
            <a:off x="327813" y="0"/>
            <a:ext cx="8488375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2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76" name="Google Shape;176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5629" y="0"/>
            <a:ext cx="783274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3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83" name="Google Shape;183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5629" y="0"/>
            <a:ext cx="783274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