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C492EA"/>
    <a:srgbClr val="FF6600"/>
    <a:srgbClr val="ED5151"/>
    <a:srgbClr val="9E4BDD"/>
    <a:srgbClr val="CC6600"/>
    <a:srgbClr val="E92F2F"/>
    <a:srgbClr val="FFFFFF"/>
    <a:srgbClr val="98454B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0742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2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464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229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549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01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737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386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391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188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18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85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8689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272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5712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0381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567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808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A1C40-636D-4780-A53E-75942F9D918A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82E1562-488A-48CC-B272-99419762D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585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0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0" cap="sq">
            <a:solidFill>
              <a:srgbClr val="C492EA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81807" y="1627406"/>
            <a:ext cx="8508302" cy="1909089"/>
          </a:xfrm>
        </p:spPr>
        <p:txBody>
          <a:bodyPr/>
          <a:lstStyle/>
          <a:p>
            <a:pPr algn="ctr"/>
            <a:r>
              <a:rPr lang="ru-RU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E92F2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«Физические тепловые явления в литературе»</a:t>
            </a:r>
            <a:endParaRPr lang="ru-RU" b="1" dirty="0">
              <a:ln w="6600">
                <a:solidFill>
                  <a:srgbClr val="C00000"/>
                </a:solidFill>
                <a:prstDash val="solid"/>
              </a:ln>
              <a:solidFill>
                <a:srgbClr val="E92F2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9552" y="4497354"/>
            <a:ext cx="10053673" cy="1900453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1600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endParaRPr lang="ru-RU" sz="1600" spc="50" dirty="0">
              <a:ln w="9525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380275" y="474300"/>
            <a:ext cx="9711367" cy="33940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b="1" i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Научно – исследовательская работа</a:t>
            </a:r>
            <a:endParaRPr lang="ru-RU" sz="2800" b="1" i="1" dirty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46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454" y="601649"/>
            <a:ext cx="8596668" cy="1320800"/>
          </a:xfrm>
        </p:spPr>
        <p:txBody>
          <a:bodyPr/>
          <a:lstStyle/>
          <a:p>
            <a:pPr algn="ctr"/>
            <a:r>
              <a:rPr lang="ru-RU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Актуальность работы:</a:t>
            </a:r>
            <a:endParaRPr lang="ru-RU" b="1" u="sng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023" y="807212"/>
            <a:ext cx="3925988" cy="279813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389" y="3771849"/>
            <a:ext cx="4097547" cy="28907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03715" y="1345474"/>
            <a:ext cx="4381793" cy="595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первый золотистый луч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Меж белых гор и сизых туч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Скользит уступами вершин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темя башен и руин,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Когда в долинах, полных мглой,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Туман недвижим голубой, —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Пусть твой восторг во мглу сердец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Такой кидает свет, певец!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как у розы молодой,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Рожденной раннею зарей,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Когда еще палящих крыл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Полудня ветер не раскрыл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влажный вздох туман ночной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Меж небом делит и землей,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Росинка катится с листа, —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Пусть будет песнь твоя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чиста.»</a:t>
            </a:r>
          </a:p>
          <a:p>
            <a:pPr algn="just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                 Афанасий А. Фет</a:t>
            </a:r>
          </a:p>
          <a:p>
            <a:pPr lvl="1"/>
            <a:r>
              <a:rPr lang="ru-RU" dirty="0" smtClean="0">
                <a:solidFill>
                  <a:srgbClr val="1A1A1A"/>
                </a:solidFill>
                <a:latin typeface="Arial" panose="020B0604020202020204" pitchFamily="34" charset="0"/>
              </a:rPr>
              <a:t>                                </a:t>
            </a:r>
            <a:endParaRPr lang="ru-RU" b="0" i="0" dirty="0">
              <a:solidFill>
                <a:srgbClr val="1A1A1A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10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ЦЕЛЬ РАБОТЫ: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388077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29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рассмотреть примеры и способы описания тепловых физических явлений в 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художественной литературе.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36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ЗАДАЧИ РАБОТЫ:</a:t>
            </a:r>
          </a:p>
          <a:p>
            <a:pPr algn="just"/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Физика» и «Лирика»-выявить возможные точки соприкосновения;</a:t>
            </a:r>
          </a:p>
          <a:p>
            <a:pPr algn="just"/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Рассмотреть возможности художественной литературы для изображения тепловых явлений; </a:t>
            </a:r>
          </a:p>
          <a:p>
            <a:pPr algn="just"/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Привести конкретные примеры описания тепловых явлений в художественной литературе в различных её 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жанрах</a:t>
            </a:r>
            <a:endParaRPr lang="ru-RU" sz="29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1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7234" y="237384"/>
            <a:ext cx="8596668" cy="1320800"/>
          </a:xfrm>
        </p:spPr>
        <p:txBody>
          <a:bodyPr/>
          <a:lstStyle/>
          <a:p>
            <a:r>
              <a:rPr lang="ru-RU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ПРОБЛЕМА «ФИЗИКОВ И «ЛИРИКОВ»</a:t>
            </a:r>
            <a:endParaRPr lang="ru-RU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582" y="2155371"/>
            <a:ext cx="9130937" cy="34754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i="1" dirty="0">
                <a:ln>
                  <a:solidFill>
                    <a:srgbClr val="FFC000"/>
                  </a:solidFill>
                </a:ln>
                <a:solidFill>
                  <a:srgbClr val="CC66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«</a:t>
            </a: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Что-то физики в почете.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Что-то лирики в загоне… 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…Так что даже не обидно,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 скорее интересно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наблюдать, как, словно пена,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опадают наши рифмы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 величие степенно</a:t>
            </a:r>
          </a:p>
          <a:p>
            <a:pPr marL="0" indent="0">
              <a:buNone/>
            </a:pPr>
            <a:r>
              <a:rPr lang="ru-RU" sz="2200" b="1" i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отступает в логарифмы».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45" r="287" b="19269"/>
          <a:stretch/>
        </p:blipFill>
        <p:spPr>
          <a:xfrm>
            <a:off x="4618814" y="1812175"/>
            <a:ext cx="4610501" cy="38186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6600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996" y="4007796"/>
            <a:ext cx="3091537" cy="285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4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61" b="-16412"/>
          <a:stretch/>
        </p:blipFill>
        <p:spPr>
          <a:xfrm>
            <a:off x="7473142" y="1"/>
            <a:ext cx="4862945" cy="21696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138" y="-23415"/>
            <a:ext cx="8596668" cy="10797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«ТЕПЛОВЫЕ ЯВЛЕНИЯ </a:t>
            </a:r>
            <a:br>
              <a:rPr lang="ru-RU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 ТОЧКИ ЗРЕНИЯ ФИЗИКИ»</a:t>
            </a:r>
            <a:endParaRPr lang="ru-RU" i="1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82138" y="1594744"/>
            <a:ext cx="5644341" cy="3883343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6259484" y="4000798"/>
            <a:ext cx="585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 точки зрения литературы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Охлаждение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состояние равнодушия, отчуждения, утраты чувства к кому-либо.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259484" y="1762299"/>
            <a:ext cx="5203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 точки зрения физики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Охлаждение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— это процесс уменьшения температуры какого-либо нагретого тела за счёт отбора тепловой энергии посредством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теплопроводности, конвекции, лучистого теплообмена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5905"/>
            <a:ext cx="5043054" cy="117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83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5903"/>
            <a:ext cx="8829131" cy="123567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«Тепловые явления  </a:t>
            </a:r>
            <a:b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 русской поэзии»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400013"/>
              </p:ext>
            </p:extLst>
          </p:nvPr>
        </p:nvGraphicFramePr>
        <p:xfrm>
          <a:off x="457199" y="1049153"/>
          <a:ext cx="9065623" cy="5817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0208">
                  <a:extLst>
                    <a:ext uri="{9D8B030D-6E8A-4147-A177-3AD203B41FA5}">
                      <a16:colId xmlns:a16="http://schemas.microsoft.com/office/drawing/2014/main" val="2847020757"/>
                    </a:ext>
                  </a:extLst>
                </a:gridCol>
                <a:gridCol w="3035503">
                  <a:extLst>
                    <a:ext uri="{9D8B030D-6E8A-4147-A177-3AD203B41FA5}">
                      <a16:colId xmlns:a16="http://schemas.microsoft.com/office/drawing/2014/main" val="2222728784"/>
                    </a:ext>
                  </a:extLst>
                </a:gridCol>
                <a:gridCol w="4259912">
                  <a:extLst>
                    <a:ext uri="{9D8B030D-6E8A-4147-A177-3AD203B41FA5}">
                      <a16:colId xmlns:a16="http://schemas.microsoft.com/office/drawing/2014/main" val="558617088"/>
                    </a:ext>
                  </a:extLst>
                </a:gridCol>
              </a:tblGrid>
              <a:tr h="75620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Произведение, 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автор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стихотворения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Физическое объяснение теплового явления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331465"/>
                  </a:ext>
                </a:extLst>
              </a:tr>
              <a:tr h="253151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А.С. Пушкин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«Евгений Онегин»</a:t>
                      </a:r>
                      <a:endParaRPr lang="ru-RU" sz="20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Уж небо осенью дышало, 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Уж реже солнышко блистало,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Короче становился день,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Лесов таинственная сень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 печальным шумом обнажалась,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Ложился на поля туман…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Туман-это природное проявление </a:t>
                      </a:r>
                      <a:r>
                        <a:rPr lang="ru-RU" sz="2000" i="1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конденсации.</a:t>
                      </a:r>
                    </a:p>
                    <a:p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После захода солнца нагретая за день земля </a:t>
                      </a:r>
                      <a:r>
                        <a:rPr lang="ru-RU" sz="2000" i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остывает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 быстрее, чем воздух. Поверхностные слои воздуха начинают </a:t>
                      </a:r>
                      <a:r>
                        <a:rPr lang="ru-RU" sz="2000" i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отдавать  тепло 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земле. Водяной пар </a:t>
                      </a:r>
                      <a:r>
                        <a:rPr lang="ru-RU" sz="2000" i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конденсируется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, и образуется туман.</a:t>
                      </a:r>
                      <a:endParaRPr lang="ru-RU" sz="2000" i="1" u="none" dirty="0">
                        <a:solidFill>
                          <a:srgbClr val="9E4BD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7691197"/>
                  </a:ext>
                </a:extLst>
              </a:tr>
              <a:tr h="213779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А.С. Пушкин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«Зимнее утро»</a:t>
                      </a:r>
                      <a:endParaRPr lang="ru-RU" sz="20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Вся комната янтарным блеском озарена.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Весёлым треском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Трещит затопленная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печь.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Горящие дрова издают</a:t>
                      </a:r>
                      <a:r>
                        <a:rPr lang="ru-RU" sz="2000" u="non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треск. Происходит это при </a:t>
                      </a:r>
                      <a:r>
                        <a:rPr lang="ru-RU" sz="2000" i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нагревании 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влаги, которая </a:t>
                      </a:r>
                      <a:r>
                        <a:rPr lang="ru-RU" sz="2000" i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испаряется 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в дереве. При этом водяной пар увеличивается в объёме и увеличивает</a:t>
                      </a:r>
                      <a:r>
                        <a:rPr lang="ru-RU" sz="2000" u="non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давление, под действием которого разрываются  древесные волокна, и появляется треск.</a:t>
                      </a:r>
                      <a:endParaRPr lang="ru-RU" sz="2000" i="1" u="non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0669224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322" y="65903"/>
            <a:ext cx="2916933" cy="3224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7228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36103"/>
            <a:ext cx="4245428" cy="3223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9531530"/>
              </p:ext>
            </p:extLst>
          </p:nvPr>
        </p:nvGraphicFramePr>
        <p:xfrm>
          <a:off x="2090057" y="2"/>
          <a:ext cx="9733497" cy="672470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98083">
                  <a:extLst>
                    <a:ext uri="{9D8B030D-6E8A-4147-A177-3AD203B41FA5}">
                      <a16:colId xmlns:a16="http://schemas.microsoft.com/office/drawing/2014/main" val="2832858030"/>
                    </a:ext>
                  </a:extLst>
                </a:gridCol>
                <a:gridCol w="3553059">
                  <a:extLst>
                    <a:ext uri="{9D8B030D-6E8A-4147-A177-3AD203B41FA5}">
                      <a16:colId xmlns:a16="http://schemas.microsoft.com/office/drawing/2014/main" val="4009669819"/>
                    </a:ext>
                  </a:extLst>
                </a:gridCol>
                <a:gridCol w="3982355">
                  <a:extLst>
                    <a:ext uri="{9D8B030D-6E8A-4147-A177-3AD203B41FA5}">
                      <a16:colId xmlns:a16="http://schemas.microsoft.com/office/drawing/2014/main" val="814785258"/>
                    </a:ext>
                  </a:extLst>
                </a:gridCol>
              </a:tblGrid>
              <a:tr h="6824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Произведение,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автор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стихотворения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Физическое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объяснение теплового явления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899085"/>
                  </a:ext>
                </a:extLst>
              </a:tr>
              <a:tr h="305619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И.А. Бунин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«Холодная весна»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Среди кривых стволов, среди ветвей корявых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Ползет молочный дым: окуривают сад.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Все яблони в цвету – и вот, в зеленых травах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Огни, как языки, краснеют и дрожат.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Бесцветный запад чист – жди к полночи мороза.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Деревья окуривают, потому что при безоблачном небе земля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охлаждается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за счет излучения: дым задерживает излучение. При окуривании деревьев воздух насыщается мельчайшими частицами продуктов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сгорания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на них 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конденсируетс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я пар из воздуха,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выделяя при этом тепло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которое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обогревае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 деревья.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890269"/>
                  </a:ext>
                </a:extLst>
              </a:tr>
              <a:tr h="288422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И.А. Бунин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«Бледнеет ночь»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Бледнеет ночь…Туманов пелена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 лощинах и лугах становится белее,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Звучнее лес, безжизненней луна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 серебро росы на стёклах холоднее.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Капельки воды, образующиеся вечером, ночью или рано утром на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предметах в результате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понижения температуры и конденсации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в воздухе водяного пара. Роса появляется в ясную погоду на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поверхностях, которые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отдают тепло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и быстро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охлаждаются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в том числе, на стёклах.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819366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3579223"/>
            <a:ext cx="2246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Иван Алексеевич Бунин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1870-1953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87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84826"/>
            <a:ext cx="8662609" cy="49444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«ТЕПЛОВЫЕ ЯВЛЕНИЯ В ПРОЗЕ»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8600150"/>
              </p:ext>
            </p:extLst>
          </p:nvPr>
        </p:nvGraphicFramePr>
        <p:xfrm>
          <a:off x="677333" y="692331"/>
          <a:ext cx="9080621" cy="618496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68217">
                  <a:extLst>
                    <a:ext uri="{9D8B030D-6E8A-4147-A177-3AD203B41FA5}">
                      <a16:colId xmlns:a16="http://schemas.microsoft.com/office/drawing/2014/main" val="1610739979"/>
                    </a:ext>
                  </a:extLst>
                </a:gridCol>
                <a:gridCol w="3667867">
                  <a:extLst>
                    <a:ext uri="{9D8B030D-6E8A-4147-A177-3AD203B41FA5}">
                      <a16:colId xmlns:a16="http://schemas.microsoft.com/office/drawing/2014/main" val="358045959"/>
                    </a:ext>
                  </a:extLst>
                </a:gridCol>
                <a:gridCol w="3644537">
                  <a:extLst>
                    <a:ext uri="{9D8B030D-6E8A-4147-A177-3AD203B41FA5}">
                      <a16:colId xmlns:a16="http://schemas.microsoft.com/office/drawing/2014/main" val="820444004"/>
                    </a:ext>
                  </a:extLst>
                </a:gridCol>
              </a:tblGrid>
              <a:tr h="681739"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Произведение, </a:t>
                      </a:r>
                    </a:p>
                    <a:p>
                      <a:pPr algn="ctr"/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автор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  <a:p>
                      <a:pPr algn="ctr"/>
                      <a:r>
                        <a:rPr lang="ru-RU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произведения</a:t>
                      </a:r>
                      <a:endParaRPr lang="ru-RU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Физическое объяснение теплового явления</a:t>
                      </a:r>
                      <a:endParaRPr lang="ru-RU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5007840"/>
                  </a:ext>
                </a:extLst>
              </a:tr>
              <a:tr h="3542785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А. А. Волков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«Волшебник изумрудного города»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Железный Дровосек нарубил дров и развел большой костер, около которого </a:t>
                      </a:r>
                      <a:r>
                        <a:rPr lang="ru-RU" sz="2000" b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Элли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почувствовала себя очень уютно. Она и друзей пригласила разделить это</a:t>
                      </a:r>
                    </a:p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удовольствие, но Страшила решительно отказался, ушел от костра подальше и внимательно следил, чтобы ни одна искорка не попала на его костюм.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Речь идёт о процессах </a:t>
                      </a:r>
                      <a:r>
                        <a:rPr lang="ru-RU" sz="20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горения и испарения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Тела, находящиеся около костра, </a:t>
                      </a:r>
                      <a:r>
                        <a:rPr lang="ru-RU" sz="20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нагреваются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способом излучения. Страшила изготовлен из сухой соломы, и  при малом изменении её температуры будет происходить процесс </a:t>
                      </a:r>
                      <a:r>
                        <a:rPr lang="ru-RU" sz="20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горения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Если же солома сырая, то она</a:t>
                      </a:r>
                    </a:p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загорится только после того как </a:t>
                      </a:r>
                      <a:r>
                        <a:rPr lang="ru-RU" sz="20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испарится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влага.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978188"/>
                  </a:ext>
                </a:extLst>
              </a:tr>
              <a:tr h="1941144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М.Е. Салтыков-Щедрин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«Премудрый пескарь»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 на «костре» на этом черное что-то положено, и в нем вода, точно в озере во время бури, ходуном ходит,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бурлит.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Кипение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воды сравнивается с бурей на озере. Кипение — это интенсивное </a:t>
                      </a:r>
                      <a:r>
                        <a:rPr lang="ru-RU" sz="20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парообразование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которое происходит со всего объёма жидкости. Вода во время кипения бурлит.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874926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523" b="99512" l="13297" r="93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9942" y="-473648"/>
            <a:ext cx="2600139" cy="3991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950" y="165370"/>
            <a:ext cx="10136776" cy="119650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«ТЕПЛОВЫЕ ЯВЛЕНИЯ В РУССКИХ НАРОДНЫХ СКАЗКАХ»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4484506"/>
              </p:ext>
            </p:extLst>
          </p:nvPr>
        </p:nvGraphicFramePr>
        <p:xfrm>
          <a:off x="885496" y="774772"/>
          <a:ext cx="8898584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7977">
                  <a:extLst>
                    <a:ext uri="{9D8B030D-6E8A-4147-A177-3AD203B41FA5}">
                      <a16:colId xmlns:a16="http://schemas.microsoft.com/office/drawing/2014/main" val="3688018761"/>
                    </a:ext>
                  </a:extLst>
                </a:gridCol>
                <a:gridCol w="4499125">
                  <a:extLst>
                    <a:ext uri="{9D8B030D-6E8A-4147-A177-3AD203B41FA5}">
                      <a16:colId xmlns:a16="http://schemas.microsoft.com/office/drawing/2014/main" val="260561546"/>
                    </a:ext>
                  </a:extLst>
                </a:gridCol>
                <a:gridCol w="2441482">
                  <a:extLst>
                    <a:ext uri="{9D8B030D-6E8A-4147-A177-3AD203B41FA5}">
                      <a16:colId xmlns:a16="http://schemas.microsoft.com/office/drawing/2014/main" val="3889857862"/>
                    </a:ext>
                  </a:extLst>
                </a:gridCol>
              </a:tblGrid>
              <a:tr h="96787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Произведение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произведения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Физическое объяснение теплового явления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78657"/>
                  </a:ext>
                </a:extLst>
              </a:tr>
              <a:tr h="243435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«Сказка об Илье Муромце и Василисе Прекрасной»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Кощей загадал Илье загадку: «В озере вода кипит. Пар из озера летит. Как из озера напиться? Ведь кипящая водица…» Илья говорит: «Пар нужно остудить и подставить под него что-то холодное, например, зеркальце,  тогда пар превратится в капельки воды, которые можно будет собрать в стакан»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Речь идёт о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конденсаци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 – превращении пара в воду при охлаждении.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489032"/>
                  </a:ext>
                </a:extLst>
              </a:tr>
              <a:tr h="221073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«Лиса и заяц»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Жили-были лиса и заяц. У лисы была избенка ледяная, у зайца — лубяная. Пришла весна красна — у лисы избенка растаяла, а у зайца стоит по-старому.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У лисы избенка растаяла, потому что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температура повысилась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и лёд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нагрелся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а потом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растаял, </a:t>
                      </a:r>
                      <a:r>
                        <a:rPr lang="ru-RU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то есть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расплавился.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028340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391" y="104879"/>
            <a:ext cx="1220681" cy="13174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183" y="390173"/>
            <a:ext cx="2827567" cy="19844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570" y="4066162"/>
            <a:ext cx="2167265" cy="204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25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97277"/>
            <a:ext cx="8596668" cy="9435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«ТЕПЛОВЫЕ ЯВЛЕНИЯ В ПОСЛОВИЦАХ И ПОГОВОРКАХ»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6911"/>
              </p:ext>
            </p:extLst>
          </p:nvPr>
        </p:nvGraphicFramePr>
        <p:xfrm>
          <a:off x="677336" y="1040860"/>
          <a:ext cx="8596839" cy="531475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37264">
                  <a:extLst>
                    <a:ext uri="{9D8B030D-6E8A-4147-A177-3AD203B41FA5}">
                      <a16:colId xmlns:a16="http://schemas.microsoft.com/office/drawing/2014/main" val="2542308360"/>
                    </a:ext>
                  </a:extLst>
                </a:gridCol>
                <a:gridCol w="2460812">
                  <a:extLst>
                    <a:ext uri="{9D8B030D-6E8A-4147-A177-3AD203B41FA5}">
                      <a16:colId xmlns:a16="http://schemas.microsoft.com/office/drawing/2014/main" val="2350466154"/>
                    </a:ext>
                  </a:extLst>
                </a:gridCol>
                <a:gridCol w="4298763">
                  <a:extLst>
                    <a:ext uri="{9D8B030D-6E8A-4147-A177-3AD203B41FA5}">
                      <a16:colId xmlns:a16="http://schemas.microsoft.com/office/drawing/2014/main" val="2570922973"/>
                    </a:ext>
                  </a:extLst>
                </a:gridCol>
              </a:tblGrid>
              <a:tr h="86467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Пословицы и поговорки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Смысл пословиц и поговорок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Физический смысл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381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5583308"/>
                  </a:ext>
                </a:extLst>
              </a:tr>
              <a:tr h="280088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бы мал огонь ни был, всегда от него дым будет.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Дым всегда будет сопровождать огонь, независимо от его размера.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Дым от огня образуется в результате химической реакции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горения топлива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 движения горячего воздуха вверх, увлекающего за собой частички сгорающего топлива. Движение дыма зависит от разницы температур между горячим воздухом вокруг пламени и холодным воздухом снаружи, а также от ветра и размера источника огня.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98621045"/>
                  </a:ext>
                </a:extLst>
              </a:tr>
              <a:tr h="91617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Не натопишь-не нагреешься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Если не сделать нужное дело, то и результата никакого не будет.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Без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нагревания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невозможно достичь высокой температуры, при которой будет тепло.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30225594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4" b="97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916" y="97277"/>
            <a:ext cx="4563687" cy="37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4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338" y="162128"/>
            <a:ext cx="8596668" cy="1320800"/>
          </a:xfrm>
        </p:spPr>
        <p:txBody>
          <a:bodyPr/>
          <a:lstStyle/>
          <a:p>
            <a:pPr algn="ctr"/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«ПРИМЕТЫ»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3502046"/>
              </p:ext>
            </p:extLst>
          </p:nvPr>
        </p:nvGraphicFramePr>
        <p:xfrm>
          <a:off x="1050588" y="1128408"/>
          <a:ext cx="7345267" cy="44934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98205">
                  <a:extLst>
                    <a:ext uri="{9D8B030D-6E8A-4147-A177-3AD203B41FA5}">
                      <a16:colId xmlns:a16="http://schemas.microsoft.com/office/drawing/2014/main" val="2508961928"/>
                    </a:ext>
                  </a:extLst>
                </a:gridCol>
                <a:gridCol w="4547062">
                  <a:extLst>
                    <a:ext uri="{9D8B030D-6E8A-4147-A177-3AD203B41FA5}">
                      <a16:colId xmlns:a16="http://schemas.microsoft.com/office/drawing/2014/main" val="792557323"/>
                    </a:ext>
                  </a:extLst>
                </a:gridCol>
              </a:tblGrid>
              <a:tr h="74787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Приметы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Физический смысл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741246"/>
                  </a:ext>
                </a:extLst>
              </a:tr>
              <a:tr h="1165435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Летом туманы гуще, чем зимой.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Летом содержание влаги и средний размер капелек воды  больше, потому что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температура выше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. Поэтому и туман гуще.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60537"/>
                  </a:ext>
                </a:extLst>
              </a:tr>
              <a:tr h="2434954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 полянах среди леса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всегда густая сочная трава.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 полянах среди леса нет ветра, и 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температура несколько ниже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чем на опушке. Это именно те условия, которые влияют на интенсивность и</a:t>
                      </a:r>
                      <a:r>
                        <a:rPr lang="ru-RU" sz="2000" i="1" dirty="0" smtClean="0">
                          <a:latin typeface="Times New Roman" pitchFamily="18" charset="0"/>
                          <a:cs typeface="Times New Roman" pitchFamily="18" charset="0"/>
                        </a:rPr>
                        <a:t>спарения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влаги. Значит, на полянах всегда больше влаги.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227829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140" y="158522"/>
            <a:ext cx="3174460" cy="19397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959" y="2313122"/>
            <a:ext cx="3174460" cy="19653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959" y="4669276"/>
            <a:ext cx="3174460" cy="192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2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«ЗАГАДКИ»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6775403"/>
              </p:ext>
            </p:extLst>
          </p:nvPr>
        </p:nvGraphicFramePr>
        <p:xfrm>
          <a:off x="1027772" y="1458875"/>
          <a:ext cx="7461115" cy="44026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6039">
                  <a:extLst>
                    <a:ext uri="{9D8B030D-6E8A-4147-A177-3AD203B41FA5}">
                      <a16:colId xmlns:a16="http://schemas.microsoft.com/office/drawing/2014/main" val="2838895181"/>
                    </a:ext>
                  </a:extLst>
                </a:gridCol>
                <a:gridCol w="3975076">
                  <a:extLst>
                    <a:ext uri="{9D8B030D-6E8A-4147-A177-3AD203B41FA5}">
                      <a16:colId xmlns:a16="http://schemas.microsoft.com/office/drawing/2014/main" val="2380532640"/>
                    </a:ext>
                  </a:extLst>
                </a:gridCol>
              </a:tblGrid>
              <a:tr h="47077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Загадка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Отгадка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220531"/>
                  </a:ext>
                </a:extLst>
              </a:tr>
              <a:tr h="123241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Он пушистый, серебристый,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Но рукой его не тронь,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Станет капелькою чистой,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поймаешь на ладонь.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Снег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540034"/>
                  </a:ext>
                </a:extLst>
              </a:tr>
              <a:tr h="123241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Шумит он в поле и саду,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 в дом не попадет.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 никуда я не иду,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Покуда он идет.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Дождь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037190"/>
                  </a:ext>
                </a:extLst>
              </a:tr>
              <a:tr h="123241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Он, как дым, но не опасный,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 нём становится не ясно: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Где же дом, а где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же лужа?</a:t>
                      </a:r>
                    </a:p>
                    <a:p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Видно всё намного хуже.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Туман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9668032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2201094"/>
            <a:ext cx="2958766" cy="20136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1" y="4430684"/>
            <a:ext cx="2958766" cy="20062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196046"/>
            <a:ext cx="2958766" cy="1789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583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ВЫВОДЫ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4454" y="1354975"/>
            <a:ext cx="8596668" cy="45118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Тепловые физические явления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литературе применяются: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прозе и поэзии;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народном творчестве и художественной литературе;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практически во всех литературных жанрах.</a:t>
            </a:r>
          </a:p>
          <a:p>
            <a:pPr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Описание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явлений природы соответствуют положениям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физики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982" y="339633"/>
            <a:ext cx="3265715" cy="32395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" b="8437"/>
          <a:stretch/>
        </p:blipFill>
        <p:spPr>
          <a:xfrm>
            <a:off x="8464731" y="3691242"/>
            <a:ext cx="3561015" cy="28401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85" y="4015048"/>
            <a:ext cx="3553844" cy="27633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02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ЗАКЛЮЧЕНИЕ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77935"/>
            <a:ext cx="8596668" cy="45783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Новизна работы:</a:t>
            </a:r>
          </a:p>
          <a:p>
            <a:pPr marL="0" indent="0"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комплексное описание тепловых физических явлений в художественной картине мира.</a:t>
            </a:r>
          </a:p>
          <a:p>
            <a:pPr marL="0" indent="0" algn="ctr">
              <a:buNone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 работы: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-материал 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быть использован на уроках физики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литературы;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-работа позволяет расширить познания об окружающем мире через призму искусства и научных знаний;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-изучение физических явлений с помощью литературы позволяет увидеть красоту науки.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130" y="3506975"/>
            <a:ext cx="3071869" cy="28546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5"/>
          <a:stretch/>
        </p:blipFill>
        <p:spPr>
          <a:xfrm>
            <a:off x="9170126" y="157942"/>
            <a:ext cx="2947059" cy="28957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95" b="85190" l="9783" r="899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131" y="74815"/>
            <a:ext cx="3289108" cy="266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8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8188"/>
            <a:ext cx="8596668" cy="673331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СПИСОК</a:t>
            </a:r>
            <a:r>
              <a:rPr lang="ru-RU" sz="1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ИСПОЛЬЗОВАННОЙ</a:t>
            </a:r>
            <a:r>
              <a:rPr lang="ru-RU" sz="1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ЛИТЕРАТУРЫ</a:t>
            </a:r>
            <a:endParaRPr lang="ru-RU" sz="1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384" y="448888"/>
            <a:ext cx="12078393" cy="58521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Книги: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Круглов Ю.Г.  Русские народные загадки, пословицы, поговорки. Москва, Просвещение, 1990г.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А.С.Пушкин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«Евгений Онегин», Санкт-Петербург: «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Лениздат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», 2014 г;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А.С.Пушкин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«Полное собрание сочинений», Москва,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Эксмо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,  2011;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Бунин И.А. «Стихотворения» в 2т, Санкт-Петербург: Вита Нова, 2014, Т. 1.;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Г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Х.Андерсен «Снежная королева: сказка в семи рассказах», Москва: Духовное преображение, 2018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ор: Кириллов А., Глебов П.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М.М.Пришвин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«Весна света. Избранное», Москва, « Молодая гвардия», 1953;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Лажечников И.И. «Ледяной дом», Вятка: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Вят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 губ. Земство, 4т, 2006г;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Волков А. М. «Сказочные повести», М.: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Рипол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, Аспект 1992.;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М.Е.Салтыков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–Щедрин «Премудрый пескарь», Москва, Изд. «Стрекоза», 2008;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А.Н.Афанасьев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«Русские народные сказки», М., Альфа-книга, 2008.</a:t>
            </a:r>
          </a:p>
          <a:p>
            <a:pPr marL="0" indent="0">
              <a:buNone/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Журналы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Я.Е.Гегузин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 «Капля», М., Наука,1977, стр. 70-74</a:t>
            </a:r>
          </a:p>
          <a:p>
            <a:pPr marL="0" indent="0">
              <a:buNone/>
            </a:pPr>
            <a:r>
              <a:rPr lang="ru-RU" sz="1000" b="1" smtClean="0">
                <a:latin typeface="Times New Roman" pitchFamily="18" charset="0"/>
                <a:cs typeface="Times New Roman" pitchFamily="18" charset="0"/>
              </a:rPr>
              <a:t>Ресурсы 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«Интернет»: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уроком единым. И. Я Ланина. М.: «Просвещение»,1991.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Физика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в живой природе.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Варикаш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И. М.,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Кимбар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Б. А.,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Варикаш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В. М. Мн.: «Народная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асвета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», 1967;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Тихомирова С.А. Дидактический материал по физике: Физика в художественной литературе, М.: Просвещение, 1996;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Википедия https://ru.wikipedia.org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Тепловые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явления в пословицах https://infourok.ru/user/ivanova-svetlana-nikolaevna63/blog/fizika-v-poslovicah-113783.html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Приметы о погоде https://www.nur.kz/esoterics/signs/1815731-narodnye-primety-privlekausie-udacu-dengi-i-blagopolucie/#ypgbm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Тепловые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явления в загадках  https://otvet.mail.ru/question/189691239</a:t>
            </a:r>
          </a:p>
        </p:txBody>
      </p:sp>
    </p:spTree>
    <p:extLst>
      <p:ext uri="{BB962C8B-B14F-4D97-AF65-F5344CB8AC3E}">
        <p14:creationId xmlns:p14="http://schemas.microsoft.com/office/powerpoint/2010/main" val="173378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672</TotalTime>
  <Words>1479</Words>
  <Application>Microsoft Office PowerPoint</Application>
  <PresentationFormat>Широкоэкранный</PresentationFormat>
  <Paragraphs>172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Trebuchet MS</vt:lpstr>
      <vt:lpstr>Wingdings 3</vt:lpstr>
      <vt:lpstr>Аспект</vt:lpstr>
      <vt:lpstr>«Физические тепловые явления в литературе»</vt:lpstr>
      <vt:lpstr>Актуальность работы:</vt:lpstr>
      <vt:lpstr>ЦЕЛЬ РАБОТЫ:  </vt:lpstr>
      <vt:lpstr>ПРОБЛЕМА «ФИЗИКОВ И «ЛИРИКОВ»</vt:lpstr>
      <vt:lpstr>«ТЕПЛОВЫЕ ЯВЛЕНИЯ  С ТОЧКИ ЗРЕНИЯ ФИЗИКИ»</vt:lpstr>
      <vt:lpstr>«Тепловые явления   в русской поэзии»</vt:lpstr>
      <vt:lpstr>Презентация PowerPoint</vt:lpstr>
      <vt:lpstr>«ТЕПЛОВЫЕ ЯВЛЕНИЯ В ПРОЗЕ»</vt:lpstr>
      <vt:lpstr>«ТЕПЛОВЫЕ ЯВЛЕНИЯ В РУССКИХ НАРОДНЫХ СКАЗКАХ»</vt:lpstr>
      <vt:lpstr>«ТЕПЛОВЫЕ ЯВЛЕНИЯ В ПОСЛОВИЦАХ И ПОГОВОРКАХ»</vt:lpstr>
      <vt:lpstr>«ПРИМЕТЫ»</vt:lpstr>
      <vt:lpstr>«ЗАГАДКИ»</vt:lpstr>
      <vt:lpstr>ВЫВОДЫ</vt:lpstr>
      <vt:lpstr> ЗАКЛЮЧЕНИЕ</vt:lpstr>
      <vt:lpstr>СПИСОК ИСПОЛЬЗОВАННОЙ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6</cp:lastModifiedBy>
  <cp:revision>74</cp:revision>
  <dcterms:created xsi:type="dcterms:W3CDTF">2025-01-20T11:12:03Z</dcterms:created>
  <dcterms:modified xsi:type="dcterms:W3CDTF">2026-01-16T13:06:02Z</dcterms:modified>
</cp:coreProperties>
</file>