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96" r:id="rId2"/>
    <p:sldId id="298" r:id="rId3"/>
    <p:sldId id="346" r:id="rId4"/>
    <p:sldId id="332" r:id="rId5"/>
    <p:sldId id="334" r:id="rId6"/>
    <p:sldId id="336" r:id="rId7"/>
    <p:sldId id="347" r:id="rId8"/>
    <p:sldId id="355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45" r:id="rId17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10/29/2022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dissolve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1\Desktop\фон\0035-035-Svetlo-birjuzovyj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4463480" y="0"/>
            <a:ext cx="4680520" cy="1323439"/>
          </a:xfrm>
          <a:prstGeom prst="rect">
            <a:avLst/>
          </a:prstGeom>
          <a:gradFill>
            <a:gsLst>
              <a:gs pos="100000">
                <a:srgbClr val="00B0F0">
                  <a:lumMod val="40000"/>
                  <a:lumOff val="60000"/>
                </a:srgbClr>
              </a:gs>
              <a:gs pos="100000">
                <a:schemeClr val="accent4">
                  <a:tint val="86500"/>
                </a:schemeClr>
              </a:gs>
              <a:gs pos="100000">
                <a:schemeClr val="accent4">
                  <a:tint val="71000"/>
                  <a:satMod val="112000"/>
                </a:schemeClr>
              </a:gs>
              <a:gs pos="100000">
                <a:schemeClr val="accent4">
                  <a:tint val="71000"/>
                  <a:satMod val="112000"/>
                </a:schemeClr>
              </a:gs>
              <a:gs pos="100000">
                <a:schemeClr val="accent4">
                  <a:tint val="86000"/>
                </a:schemeClr>
              </a:gs>
              <a:gs pos="100000">
                <a:schemeClr val="accent4">
                  <a:shade val="60000"/>
                </a:schemeClr>
              </a:gs>
            </a:gsLst>
          </a:gra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МБДОУ «Детский сад» №52 «Росинка» </a:t>
            </a:r>
          </a:p>
          <a:p>
            <a:pPr algn="ctr"/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города Димитровграда </a:t>
            </a:r>
          </a:p>
          <a:p>
            <a:pPr algn="ctr"/>
            <a:r>
              <a:rPr lang="ru-RU" sz="2000" dirty="0" smtClean="0">
                <a:solidFill>
                  <a:schemeClr val="bg2">
                    <a:lumMod val="50000"/>
                  </a:schemeClr>
                </a:solidFill>
                <a:latin typeface="+mj-lt"/>
              </a:rPr>
              <a:t>Ульяновской области</a:t>
            </a:r>
            <a:endParaRPr lang="ru-RU" sz="20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70C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524000" y="381000"/>
            <a:ext cx="3962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bg2">
                    <a:lumMod val="25000"/>
                  </a:schemeClr>
                </a:solidFill>
                <a:latin typeface="Propisi" pitchFamily="2" charset="0"/>
              </a:rPr>
              <a:t>Капризы у детей дошкольного возраста</a:t>
            </a:r>
            <a:endParaRPr lang="ru-RU" sz="4000" b="1" dirty="0">
              <a:solidFill>
                <a:schemeClr val="bg2">
                  <a:lumMod val="25000"/>
                </a:schemeClr>
              </a:solidFill>
              <a:latin typeface="Propisi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57800" y="4939605"/>
            <a:ext cx="3352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Propisi" pitchFamily="2" charset="0"/>
              </a:rPr>
              <a:t>Подготовила: </a:t>
            </a:r>
          </a:p>
          <a:p>
            <a:pPr algn="ctr"/>
            <a:r>
              <a:rPr lang="ru-RU" sz="2800" b="1" dirty="0" smtClean="0">
                <a:latin typeface="Propisi" pitchFamily="2" charset="0"/>
              </a:rPr>
              <a:t>педагог-психолог </a:t>
            </a:r>
          </a:p>
          <a:p>
            <a:pPr algn="ctr"/>
            <a:r>
              <a:rPr lang="ru-RU" sz="2800" b="1" dirty="0" err="1" smtClean="0">
                <a:latin typeface="Propisi" pitchFamily="2" charset="0"/>
              </a:rPr>
              <a:t>Снеткова</a:t>
            </a:r>
            <a:r>
              <a:rPr lang="ru-RU" sz="2800" b="1" dirty="0" smtClean="0">
                <a:latin typeface="Propisi" pitchFamily="2" charset="0"/>
              </a:rPr>
              <a:t> Ольга Сергеевна</a:t>
            </a:r>
            <a:endParaRPr lang="ru-RU" sz="2800" b="1" dirty="0">
              <a:latin typeface="Propisi" pitchFamily="2" charset="0"/>
            </a:endParaRPr>
          </a:p>
        </p:txBody>
      </p:sp>
      <p:pic>
        <p:nvPicPr>
          <p:cNvPr id="1028" name="Picture 4" descr="C:\Users\1\Desktop\призентация мо\780934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352800"/>
            <a:ext cx="4480560" cy="3200400"/>
          </a:xfrm>
          <a:prstGeom prst="rect">
            <a:avLst/>
          </a:prstGeom>
          <a:noFill/>
        </p:spPr>
      </p:pic>
      <p:pic>
        <p:nvPicPr>
          <p:cNvPr id="16388" name="Picture 4" descr="https://funschool-rostov.ru/images/47689713_476455606215053_2233570414551489701_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1200" y="609600"/>
            <a:ext cx="2985306" cy="37338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76400" y="1066800"/>
            <a:ext cx="3962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2">
                    <a:lumMod val="25000"/>
                  </a:schemeClr>
                </a:solidFill>
                <a:latin typeface="Monotype Corsiva" pitchFamily="66" charset="0"/>
              </a:rPr>
              <a:t>ПРОДЕЛКИ КАПРИЗЫЧА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Monotype Corsiva" pitchFamily="66" charset="0"/>
              </a:rPr>
              <a:t>Плачет каша манная,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Monotype Corsiva" pitchFamily="66" charset="0"/>
              </a:rPr>
              <a:t>Вовой нежеланная: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- Стыну, остываю,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solidFill>
                  <a:schemeClr val="accent3">
                    <a:lumMod val="75000"/>
                  </a:schemeClr>
                </a:solidFill>
                <a:latin typeface="Monotype Corsiva" pitchFamily="66" charset="0"/>
              </a:rPr>
              <a:t>Что со мной, не знаю.</a:t>
            </a:r>
            <a:r>
              <a:rPr lang="ru-RU" sz="2400" dirty="0" smtClean="0">
                <a:latin typeface="Monotype Corsiva" pitchFamily="66" charset="0"/>
              </a:rPr>
              <a:t/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Злой старик, </a:t>
            </a:r>
            <a:r>
              <a:rPr lang="ru-RU" sz="2400" dirty="0" err="1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Капризыч</a:t>
            </a:r>
            <a: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, снова</a:t>
            </a:r>
            <a:br>
              <a:rPr lang="ru-RU" sz="2400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  <a:t>Отвернул от чашки Вову.</a:t>
            </a:r>
            <a:b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Съесть всю кашу сам решил</a:t>
            </a:r>
            <a:br>
              <a:rPr lang="ru-RU" sz="24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Monotype Corsiva" pitchFamily="66" charset="0"/>
              </a:rPr>
              <a:t>И за ложкой поспешил!</a:t>
            </a:r>
            <a:endParaRPr lang="ru-RU" sz="2400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86545">
            <a:off x="5736250" y="2506011"/>
            <a:ext cx="2778622" cy="351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447800" y="4191000"/>
            <a:ext cx="7162800" cy="2332824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rgbClr val="002060"/>
                </a:solidFill>
                <a:latin typeface="Monotype Corsiva" pitchFamily="66" charset="0"/>
              </a:rPr>
              <a:t>     </a:t>
            </a:r>
            <a:r>
              <a:rPr lang="ru-RU" sz="2000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Капризы и упрямство ребенка повод для беспокойства многих родителей. На самое обычное предложение — помыть руки, готовиться ко сну, убрать игрушки — ребенок отвечает либо молчаливым неповиновением, либо бурным протестом. Подобные реакции у некоторых детей проявляются столь часто, что взрослые начинают относиться к этому, как к закономерным явлениям дошкольного возраста.</a:t>
            </a:r>
            <a:endParaRPr lang="ru-RU" sz="2400" dirty="0">
              <a:solidFill>
                <a:schemeClr val="bg2">
                  <a:lumMod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371600" y="304800"/>
            <a:ext cx="3886200" cy="3170099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Для того чтобы понять, как с капризами ребенка бороться, необходимо твёрдо усвоить – </a:t>
            </a:r>
            <a:r>
              <a:rPr lang="ru-RU" sz="2000" b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капризы не случайны 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никогда не возникают на пустом месте. Они всегда имеют какие-либо причины, а если взрослые неправильно на детские капризы реагируют, то тем самым лишь поддерживают и закрепляют их.</a:t>
            </a:r>
            <a:r>
              <a:rPr lang="ru-RU" sz="2000" dirty="0" smtClean="0">
                <a:solidFill>
                  <a:schemeClr val="accent5">
                    <a:lumMod val="75000"/>
                  </a:schemeClr>
                </a:solidFill>
              </a:rPr>
              <a:t> 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1600200"/>
            <a:ext cx="3298304" cy="2286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90800" y="304800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Что делать, если ребенок капризничает?</a:t>
            </a:r>
            <a:endParaRPr lang="ru-RU" sz="2000" dirty="0" smtClean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71600" y="1143000"/>
            <a:ext cx="1600200" cy="1447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Дайте ребенку побыть с самим собой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24000" y="3429000"/>
            <a:ext cx="1524000" cy="10668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Уделяйте ребенку внимание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447800" y="4800600"/>
            <a:ext cx="1524000" cy="1066800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C000"/>
                </a:solidFill>
              </a:rPr>
              <a:t>Не кричите на ребенка</a:t>
            </a:r>
            <a:endParaRPr lang="ru-RU" dirty="0">
              <a:solidFill>
                <a:srgbClr val="FFC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010400" y="3048000"/>
            <a:ext cx="1600200" cy="10668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1"/>
                </a:solidFill>
              </a:rPr>
              <a:t>Подавайте хороший пример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858000" y="4572000"/>
            <a:ext cx="1524000" cy="10668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 потакайте капризам ребенка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162800" y="1143000"/>
            <a:ext cx="1524000" cy="14478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 ущемляйте ребенка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038600" y="2209800"/>
            <a:ext cx="1524000" cy="10668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говорите просто «нет»</a:t>
            </a:r>
            <a:endParaRPr lang="ru-RU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3810000"/>
            <a:ext cx="3200400" cy="2330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Прямая со стрелкой 17"/>
          <p:cNvCxnSpPr/>
          <p:nvPr/>
        </p:nvCxnSpPr>
        <p:spPr>
          <a:xfrm>
            <a:off x="5562600" y="914400"/>
            <a:ext cx="1600200" cy="7239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5334000" y="990600"/>
            <a:ext cx="1524000" cy="1828800"/>
          </a:xfrm>
          <a:prstGeom prst="straightConnector1">
            <a:avLst/>
          </a:prstGeom>
          <a:ln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6" idx="2"/>
            <a:endCxn id="16" idx="0"/>
          </p:cNvCxnSpPr>
          <p:nvPr/>
        </p:nvCxnSpPr>
        <p:spPr>
          <a:xfrm flipH="1">
            <a:off x="4800600" y="1012686"/>
            <a:ext cx="76200" cy="119711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>
            <a:off x="2971800" y="914400"/>
            <a:ext cx="1447800" cy="304800"/>
          </a:xfrm>
          <a:prstGeom prst="straightConnector1">
            <a:avLst/>
          </a:prstGeom>
          <a:ln>
            <a:solidFill>
              <a:schemeClr val="bg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>
            <a:off x="2514600" y="990600"/>
            <a:ext cx="1981200" cy="2438400"/>
          </a:xfrm>
          <a:prstGeom prst="straightConnector1">
            <a:avLst/>
          </a:prstGeom>
          <a:ln>
            <a:solidFill>
              <a:schemeClr val="tx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2743200" y="1447800"/>
            <a:ext cx="1524000" cy="3352800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257800" y="990600"/>
            <a:ext cx="1600200" cy="3505200"/>
          </a:xfrm>
          <a:prstGeom prst="straightConnector1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219200" y="762000"/>
            <a:ext cx="7696200" cy="4572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Рекомендации </a:t>
            </a:r>
            <a:b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</a:br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«Как справится с детскими капризами и упрямством»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95400" y="1600200"/>
            <a:ext cx="3657600" cy="5334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Помните, «ребенок – это зеркало нравственной жизни родителей»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81600" y="2362200"/>
            <a:ext cx="3657600" cy="533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завышайте требований к своему ребенку.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95400" y="2286000"/>
            <a:ext cx="3657600" cy="533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Давайте ребенку самостоятельность и свободу, но будьте всегда рядом.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743200" y="3962400"/>
            <a:ext cx="4191000" cy="5334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Хвалите ребенка, похвала никогда не бывает лишней.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295400" y="4648200"/>
            <a:ext cx="3657600" cy="8382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Требования к ребенку должны быть едиными и постоянными со стороны всех взрослых.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295400" y="3048000"/>
            <a:ext cx="3657600" cy="762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Взрослым необходимо давать ребенку право выбора («Ты хочешь съесть суп или второе?»).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105400" y="4648200"/>
            <a:ext cx="3657600" cy="8382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самых маленьких детей можно использовать прием отвлечения и переключения.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895600" y="5638800"/>
            <a:ext cx="4191000" cy="838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ребенок капризничает, не слушается Вас – оставьте его на некоторое время одного, ребенок подумает и успокоится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81600" y="3048000"/>
            <a:ext cx="3657600" cy="762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 походом в магазин обговорите с ребенком предполагаемые покупки.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181600" y="1600200"/>
            <a:ext cx="3657600" cy="6096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пропускайте упрямство и непослушание ребенка мимо своих глаз.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905000" y="304800"/>
            <a:ext cx="6400800" cy="45720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Monotype Corsiva" pitchFamily="66" charset="0"/>
              </a:rPr>
              <a:t>Как избежать истерики в магазине?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295400" y="762000"/>
            <a:ext cx="74676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Пример одной из мам, как можно избежать истерики в магазине.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Сын: «Мама, купи мне эту машинку».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Мама: «Нет, мы сегодня не планировали покупать машинку».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Сын: «Мама, ну купи мне эту машинку».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Мама: «Нет, сегодня мы не купим эту машинку».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Сын: «Ты никогда не покупаешь мне, то что я хочу. Ты не любишь меня!»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Мама: «Я тебя очень люблю. Я понимаю, как ты сейчас расстроен, из-за того, что я не могу купить сегодня эту машинку. Тебе, правда очень хочется ее иметь?»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Сын: «Да, я очень-очень хочу эту машинку!»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Мама достает из сумки блокнот и ручку. «Давай я запишу, что ты очень хочешь вот эту машинку. И в следующий раз, когда будет возможность мы ее обязательно купим. Хорошо?»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Ребенок потихоньку успокаивается: «Хорошо, мама».  А у мамы появляется возможность на очередной праздник купить именно ту машинку, которую хотел ребенок. Истерика была предотвращена!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371600" y="1524000"/>
            <a:ext cx="73152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Monotype Corsiva" pitchFamily="66" charset="0"/>
              </a:rPr>
              <a:t>Попробуйте несколько дней внимательно выслушивать все жалобы малыша, правильно реагировать на них, и вы удивитесь, насколько изменятся ваши взаимоотношения с собственным крохой. В лучшую сторону.</a:t>
            </a:r>
            <a:endParaRPr lang="ru-RU" sz="3600" dirty="0">
              <a:latin typeface="Monotype Corsiva" pitchFamily="66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95400" y="304800"/>
            <a:ext cx="7543800" cy="624786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Жалоба №1. На усталость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Варианты: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«Я устал», «Я больше не могу» — и так целый день, независимо от того, сколько времени прошло после отдыха.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Тайный смысл жалобы: Жалуясь на усталость, ребенок констатирует факт и ждет от вас соответствующей реакции. Если вы слишком увлечены каким-то делом – таким образом, он может пытаться привлечь ваше внимание. Если вы наоборот чрезмерно загружаете его – жалуясь на усталость, малыш подразумевает «оставь меня в покое». А вот стонать чадо начинает каждый раз, когда вы даете ему неприятное задание – это всего лишь способ манипулировать вами. При этом кроха не желает признавать, что у него нет желания выполнять вашу просьбу. В общем, просто ребенку кажется, что жалобы на усталость звучат менее обидно для вас и более правдоподобно для него.</a:t>
            </a: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 Как отвечать: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Выясните, от чего малыш устал, и какой именно помощи он от вас ждет: посочувствовать, посидеть рядом или наоборот исчезнуть из поля его зрения. Предлагая ребенку отдохнуть, обговаривайте продолжительность паузы в делах: «Давай ты, сейчас посмотришь мультфильм (поспишь) и отдохнешь, а потом мы пойдем в магазин (продолжишь заниматься)».   Не забудьте спустя некоторое время поинтересоваться самочувствием сына или дочери. Таким образом, вы покажите, что не пропускаете жалобы мимо ушей и действительно переживаете за ребенка.</a:t>
            </a: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Что не надо говорить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«Надо было меньше бегать (кричать, баловаться…)» — сейчас не время критики. Если ребенок вами манипулирует, не нужно демонстрировать, что вы знаете истинную причину его капризов — «Вечно ты устаешь, когда я прошу мне помочь». Лучше в следующий раз перед тем, как что-либо попросить, поинтересуйтесь его самочувствием. Тогда у малыша не будет возможности симулировать, прикрываясь усталостью.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95400" y="304800"/>
            <a:ext cx="7620000" cy="62484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Жалоба № 2. На скуку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Варианты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: На вопрос, что ты такой грустный ребенок отвечает, что ему скучно. Хотя это видно и без слов, по выражению его лица.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Тайный смысл жалобы: Малыш привык, чтобы его развлекали, и не может самостоятельно придумать себе занятие. Или он слишком долго играл один и теперь ему хочется пообщаться с вами, но он боится отвлекать маму или папу от домашних дел и ждет, пока вы заметите его унылое выражение лица.</a:t>
            </a: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Как отвечать: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Предложите ребенку заранее спланировать свободное время. Вместе решите, когда он будет играть, когда рисовать, когда смотреть мультфильмы, а когда делать уроки. «Давай ты после садика немного поиграешь, потом мы вместе почитаем, а потом ты будешь собирать смотреть мультфильм. Чередуйте совместное времяпрепровождение и самостоятельные игры ребенка. Если вы заметили, что малыш слоняется без дела с унылым выражением лица – поинтересуйтесь, что у него сейчас по плану, чем он сейчас собирается заняться.</a:t>
            </a: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Что не надо говорить: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«Ну, так займись чем-нибудь – у тебя столько игрушек», «Иди, читай (уберись в своей комнате) – если не знаешь что тебе делать!». Нежелательно предлагать ребенку «развлечься» неинтересными ему делами. От такой альтернативы ему станет еще более грустно.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95400" y="381000"/>
            <a:ext cx="7620000" cy="6186309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Жалоба №3. На других детей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Варианты: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«Паша меня бьет», «Маша отнимает у меня игрушки» — и так после каждого общения со сверстниками. Все вокруг плохие — один он хороший.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Тайный смысл жалобы: Если подобные жалобы произносит трехлетний карапуз — это нормально. А вот если на других детей жалуется ребенок 5–6 летнего возраста – это свидетельствует о неумении находить общий язык со сверстниками. Если ребенок всегда ищет виноватых – он не умеет анализировать свое поведение и поведение других детей. Скорей всего малыш мало общается с другими детьми. Он привык, что взрослые (родители, бабушки, дедушки, старшие братья и сестры) всегда ему уступают, и удивляется, почему другие дети ведут себя иначе.</a:t>
            </a: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Как отвечать: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Почаще оставляйте ребенка один на один с другими детьми. Если дети что-то не могут поделить или ссорятся – не влезайте. Дайте чаду возможность самостоятельно решать свои проблемы. Когда кроха жалуется, постарайтесь ему логически объяснить поведение других детей. «Паша тебя бьет не потому что он плохой, а потому, что ты отнял у него машинку».</a:t>
            </a: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Что не надо говорить: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«Ты сам виноват» — сейчас не надо искать виноватых, нужно объяснить ребенку, почему другие дети ведут себя так, а не иначе.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19200" y="457200"/>
            <a:ext cx="7620000" cy="5632311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Жалоба №4. На взрослых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(бабушек, дедушек, воспитателей)</a:t>
            </a:r>
          </a:p>
          <a:p>
            <a:pPr algn="just"/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Варианты: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«Бабушка всегда заставляет меня есть суп и у меня потом болит живот», «Воспитательница укладывает меня спать днем – и вечером я не могу уснуть».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Тайный смысл жалобы: Подобные жалобы часто возникают, когда у всех взрослых, которые занимаются воспитанием ребенка, разные взгляды на педагогический процесс. Ребенок не понимает, почему мама разрешает не спать днем, а воспитательница заставляет; почему у родителей можно не есть суп, а бабушка настаивает на обратном…</a:t>
            </a: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Как отвечать: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Жалобы исчезнут, как только взрослые придут к единому взгляду на воспитание ребенка и детский распорядок дня. Если придерживаться единой педагогической линии не получается – объясните ребенку, что иногда обстоятельства позволяют нарушать тот или иной распорядок.</a:t>
            </a:r>
          </a:p>
          <a:p>
            <a:pPr algn="just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Что не надо говорить: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«Скажи, бабушке, что я разрешила тебе не есть суп» — не нужно манипулировать взрослыми при помощи ребенка. «Бабушка не права» — подобными высказываниями вы настраиваете малыша против других взрослых (которые не выполняют ваши требования по его воспитанию).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95400" y="304800"/>
            <a:ext cx="7543800" cy="62484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Жалоба №5. На нехватку свободного времени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7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700" i="1" dirty="0" smtClean="0">
                <a:latin typeface="Times New Roman" pitchFamily="18" charset="0"/>
                <a:cs typeface="Times New Roman" pitchFamily="18" charset="0"/>
              </a:rPr>
              <a:t>   Варианты: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 Каждый день перед сном ребенок жалуется, что он что-то не успел сделать — «Я опять не успел посмотреть мультики». Или, когда вы его просите помочь он говорит, что опять не успеет поиграть в компьютер, порисовать.</a:t>
            </a:r>
          </a:p>
          <a:p>
            <a:pPr algn="just"/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  Тайный смысл жалобы: Возможно, вы слишком загрузили малыша, и у него действительно, нет свободного времени. Или ребенок не умеет самостоятельно планировать его, он слишком увлекается одним делом, в ущерб остальным занятиям.</a:t>
            </a:r>
          </a:p>
          <a:p>
            <a:pPr algn="just"/>
            <a:r>
              <a:rPr lang="ru-RU" sz="1700" i="1" dirty="0" smtClean="0">
                <a:latin typeface="Times New Roman" pitchFamily="18" charset="0"/>
                <a:cs typeface="Times New Roman" pitchFamily="18" charset="0"/>
              </a:rPr>
              <a:t>   Как отвечать: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 Чтобы избежать жалоб на нехватку времени – составьте вместе с малышом подробный распорядок дня, в котором помимо времени посещения различных секций будет место для выполнения ваших поручений (помощь маме) и свободное время. Заранее предупреждайте ребенка о запланированных делах «заканчивай играть, через 20 минут мы будем мыть пол». Тогда у него будет возможность морально подготовиться к неприятной обязанности и ваша просьба не будет для него неожиданностью.</a:t>
            </a:r>
          </a:p>
          <a:p>
            <a:pPr algn="just"/>
            <a:r>
              <a:rPr lang="ru-RU" sz="1700" i="1" dirty="0" smtClean="0">
                <a:latin typeface="Times New Roman" pitchFamily="18" charset="0"/>
                <a:cs typeface="Times New Roman" pitchFamily="18" charset="0"/>
              </a:rPr>
              <a:t>   Что не надо говорить: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 «Ты просто очень медленно все делаешь» — ваша задача составлять распорядок дня с учетом индивидуальных особенностей ребенка. Если вы знаете, что малыш долго одевается (умывается, ест) отводите на эти процедуры столько времени, сколько ему необходимо. Не торопите чадо фразами «давай быстрей, мы опаздываем» — если вы будете подгонять его, у маленького человека возникнет ощущение постоянной нехватки времени.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95400" y="609600"/>
            <a:ext cx="7543800" cy="550920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Жалоба №6. На проблемы в детском саду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Варианты: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«У меня опять ничего не получается», «Я хуже всех рисую (прыгаю, пою)».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Тайный смысл жалобы: Малыш хочет высказаться и поделиться с вами своими проблемами. Ему нужен слушатель. Если ребенок все время жалуется на одно и тоже (я плохо пою) – он, таким образом, пытается объяснить вам свои приоритеты.</a:t>
            </a: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Как отвечать: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Внимательно выслушайте жалобы малыша. Все, что от вас требуется это изображать неподдельный интерес (а ведь это не сложно, правда?..) к его проблемам и периодически вставлять ободряющие реплики типа «Надо же!». А когда он, наконец, выговориться, подведите итог: «Я уверена, что ты со всем справишься, ты ведь такой умный (настоящий силач, самая красивая, лучше всех поешь…)». Не пытайтесь проанализировать ситуацию и докопаться до истины. Ваша задача вернуть ребенку веру в себя и оптимистический взгляд на жизнь. Обязательно поинтересуйтесь, чем вы можете помочь в данной ситуации и предложите несколько вариантов решения проблемы (давай я тебя научу рисовать, хочешь записаться в музыкальную школу).</a:t>
            </a: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Что не надо говорить: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Не пытайтесь успокоить чадо фразами типа «это разве проблемы! Вот у меня сегодня …». В данный момент ребенок ищет жилетку, в которую можно поплакаться. Он не готов выслушивать ваши проблемы, тем более, что на его уровне его неприятности ему, действительно, кажутся существенными и более серьезными, чем ваши.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s04.infourok.ru/uploads/ex/0bf2/00024259-7c6047b2/7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18" name="Прямоугольник 17"/>
          <p:cNvSpPr/>
          <p:nvPr/>
        </p:nvSpPr>
        <p:spPr>
          <a:xfrm>
            <a:off x="1219200" y="228600"/>
            <a:ext cx="7620000" cy="624786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Жалоба №7. На жизнь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Варианты: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На вопрос «Как дела» — у ребенка всегда один ответ — плохо, не очень, да так себе. В общем, день не задался, жизнь не удалась. В разговорах с другими детьми он часто говорит фразу «Везет тебе». А рассказы о друзьях начинает со слов «Как хорошо Маше, у нее есть большой велосипед (собака, компьютер, телевизор).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Тайный смысл жалобы: У ребенка пессимистический склад характера. Он не умеет радоваться тому, что имеет и завидует окружающим. Прежде чем винить его за «грустный» взгляд на жизнь – внимательно проанализируйте свои разговоры дома. Скорей всего малыш постоянно слышит от взрослых о каких-то проблемах, которые надо срочно решить и воспринимает свою жизнь, как одну большую «невезуху». При этом от посторонних он ничего подобного не слышит, и уверен, что им живется значительно легче.</a:t>
            </a: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Как отвечать: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Ваша задача научить ребенка радоваться тому, что имеешь и ценить настоящее. Поменьше обсуждайте дома различные проблемы. Прежде всего, постарайтесь сами научиться радоваться настоящему и акцентируйте внимание крохи именно на положительных моментах.    Заведите традицию длиться друг с другом приятными событиями. Пусть, например, за ужином каждый член семьи расскажет, что у него хорошего произошло за день, и как он этому радовался. Первое время вам придется вытягивать из ребенка приятные воспоминания при помощи наводящих вопросов, но постепенно он научиться обращать внимания именно на положительные моменты жизни.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   Что не надо говорить: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«Вечно у тебя все плохо», «Ты опять всем недоволен» — от такой «поддержки» ребенку станет еще хуже.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1\Desktop\призентация мо\fon_v_linejk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4475" cy="6858000"/>
          </a:xfrm>
          <a:prstGeom prst="rect">
            <a:avLst/>
          </a:prstGeom>
          <a:noFill/>
        </p:spPr>
      </p:pic>
      <p:pic>
        <p:nvPicPr>
          <p:cNvPr id="6" name="Picture 2" descr="C:\Users\User\Desktop\День доброты презентация по садам\любовь из рук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200400" y="2514600"/>
            <a:ext cx="3200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  <a:latin typeface="Propisi" pitchFamily="2" charset="0"/>
              </a:rPr>
              <a:t>Спасибо за внимание!!!</a:t>
            </a:r>
            <a:endParaRPr lang="ru-RU" sz="4800" b="1" dirty="0">
              <a:solidFill>
                <a:srgbClr val="7030A0"/>
              </a:solidFill>
              <a:latin typeface="Propisi" pitchFamily="2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2686</TotalTime>
  <Words>548</Words>
  <Application>Microsoft Office PowerPoint</Application>
  <PresentationFormat>Экран (4:3)</PresentationFormat>
  <Paragraphs>83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Официальная</vt:lpstr>
      <vt:lpstr>Слайд 1</vt:lpstr>
      <vt:lpstr>Слайд 2</vt:lpstr>
      <vt:lpstr>Слайд 3</vt:lpstr>
      <vt:lpstr>     Капризы и упрямство ребенка повод для беспокойства многих родителей. На самое обычное предложение — помыть руки, готовиться ко сну, убрать игрушки — ребенок отвечает либо молчаливым неповиновением, либо бурным протестом. Подобные реакции у некоторых детей проявляются столь часто, что взрослые начинают относиться к этому, как к закономерным явлениям дошкольного возраста.</vt:lpstr>
      <vt:lpstr>Слайд 5</vt:lpstr>
      <vt:lpstr>Рекомендации  «Как справится с детскими капризами и упрямством»</vt:lpstr>
      <vt:lpstr>Как избежать истерики в магазине?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user</cp:lastModifiedBy>
  <cp:revision>247</cp:revision>
  <dcterms:modified xsi:type="dcterms:W3CDTF">2022-10-29T15:30:54Z</dcterms:modified>
</cp:coreProperties>
</file>