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j8/tn+GGZ9IagL0F8Oi1icPSuI4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9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24000"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>
            <a:spLocks noGrp="1"/>
          </p:cNvSpPr>
          <p:nvPr>
            <p:ph type="ctrTitle"/>
          </p:nvPr>
        </p:nvSpPr>
        <p:spPr>
          <a:xfrm>
            <a:off x="1524000" y="158600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ru-RU" sz="3200" b="1" dirty="0"/>
              <a:t>ИНДИВИДУАЛИЗАЦИЯ ОБУЧЕНИЯ В ДОПОЛНИТЕЛЬНОМ ОБРАЗОВАНИИ</a:t>
            </a:r>
            <a:r>
              <a:rPr lang="ru-RU" sz="13800" b="1" dirty="0"/>
              <a:t/>
            </a:r>
            <a:br>
              <a:rPr lang="ru-RU" sz="13800" b="1" dirty="0"/>
            </a:br>
            <a:r>
              <a:rPr lang="ru-RU" sz="12577" b="1" dirty="0"/>
              <a:t>«АЛФАВИТ»</a:t>
            </a:r>
            <a:endParaRPr sz="12577" b="1" dirty="0"/>
          </a:p>
        </p:txBody>
      </p:sp>
      <p:sp>
        <p:nvSpPr>
          <p:cNvPr id="89" name="Google Shape;89;p1"/>
          <p:cNvSpPr txBox="1">
            <a:spLocks noGrp="1"/>
          </p:cNvSpPr>
          <p:nvPr>
            <p:ph type="subTitle" idx="1"/>
          </p:nvPr>
        </p:nvSpPr>
        <p:spPr>
          <a:xfrm>
            <a:off x="1524000" y="406567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dirty="0" smtClean="0"/>
              <a:t>Автор: </a:t>
            </a:r>
            <a:r>
              <a:rPr lang="ru-RU" dirty="0"/>
              <a:t>Царева Наталья Юрьевна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t="6855" b="12669"/>
          <a:stretch/>
        </p:blipFill>
        <p:spPr>
          <a:xfrm>
            <a:off x="838200" y="365125"/>
            <a:ext cx="6486123" cy="4175764"/>
          </a:xfrm>
          <a:prstGeom prst="rect">
            <a:avLst/>
          </a:prstGeom>
          <a:noFill/>
          <a:ln w="9525" cap="flat" cmpd="sng">
            <a:solidFill>
              <a:srgbClr val="C55A1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98" name="Google Shape;98;p2"/>
          <p:cNvSpPr txBox="1">
            <a:spLocks noGrp="1"/>
          </p:cNvSpPr>
          <p:nvPr>
            <p:ph type="title"/>
          </p:nvPr>
        </p:nvSpPr>
        <p:spPr>
          <a:xfrm>
            <a:off x="6710966" y="2731407"/>
            <a:ext cx="4983051" cy="3618964"/>
          </a:xfrm>
          <a:prstGeom prst="rect">
            <a:avLst/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Некоторые дети в силу особенностей памяти и внимания не способны самостоятельно выполнить задание, поэтому им требуется помощь педагога.</a:t>
            </a:r>
            <a:endParaRPr sz="3200"/>
          </a:p>
        </p:txBody>
      </p:sp>
      <p:sp>
        <p:nvSpPr>
          <p:cNvPr id="99" name="Google Shape;99;p2"/>
          <p:cNvSpPr/>
          <p:nvPr/>
        </p:nvSpPr>
        <p:spPr>
          <a:xfrm>
            <a:off x="5808373" y="5125792"/>
            <a:ext cx="811369" cy="669701"/>
          </a:xfrm>
          <a:prstGeom prst="left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9145610" y="1893194"/>
            <a:ext cx="655213" cy="746976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7482626" y="365125"/>
            <a:ext cx="4211392" cy="143683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Ребята, справившиеся с кроссвордом успешно, становятся «учителями» и помогают тем, кто не выполнил задание.  Дети заняты делом, не ждут отставших и чувствуют ответственность.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/>
          <p:nvPr/>
        </p:nvSpPr>
        <p:spPr>
          <a:xfrm>
            <a:off x="838200" y="4817241"/>
            <a:ext cx="4878949" cy="153313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Ребята, нуждающиеся в помощи при решении кроссворда, делают его совместно с преуспевшими воспитанниками. Время выполнения задания сокращается, дети продуктивно взаимодействуют, а неуспевающий ребенок не попадает в ситуацию неуспеха.  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ВЫБОР ТЕМЫ</a:t>
            </a:r>
            <a:endParaRPr b="1"/>
          </a:p>
        </p:txBody>
      </p:sp>
      <p:sp>
        <p:nvSpPr>
          <p:cNvPr id="109" name="Google Shape;109;p3"/>
          <p:cNvSpPr/>
          <p:nvPr/>
        </p:nvSpPr>
        <p:spPr>
          <a:xfrm>
            <a:off x="6524223" y="1403797"/>
            <a:ext cx="4829577" cy="4623516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Инициативные, творческие и идейные дети достаточно самостоятельны в выборе темы алфавита.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Некоторые дети испытывают проблемы при выборе темы, не умеют самостоятельно принимать решения. С этими детьми ведутся беседы об их интересах, хобби, вкусах, что позволяет ребенку сфокусироваться на чем-то увлекательном для него. 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3"/>
          <p:cNvSpPr/>
          <p:nvPr/>
        </p:nvSpPr>
        <p:spPr>
          <a:xfrm>
            <a:off x="838200" y="2407723"/>
            <a:ext cx="5460642" cy="2615663"/>
          </a:xfrm>
          <a:prstGeom prst="rect">
            <a:avLst/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Каждый ребенок выбирает тему, интересную именно ему. Педагог лишь аккуратно и не явно направляет ребенка в этом выборе. 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Оформление 1 слайда</a:t>
            </a:r>
            <a:endParaRPr b="1"/>
          </a:p>
        </p:txBody>
      </p:sp>
      <p:pic>
        <p:nvPicPr>
          <p:cNvPr id="116" name="Google Shape;116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23402" t="20791" r="2485" b="10838"/>
          <a:stretch/>
        </p:blipFill>
        <p:spPr>
          <a:xfrm>
            <a:off x="838200" y="1596981"/>
            <a:ext cx="5485327" cy="4407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4"/>
          <p:cNvPicPr preferRelativeResize="0"/>
          <p:nvPr/>
        </p:nvPicPr>
        <p:blipFill rotWithShape="1">
          <a:blip r:embed="rId4">
            <a:alphaModFix/>
          </a:blip>
          <a:srcRect l="18248" t="30610" r="30070" b="20564"/>
          <a:stretch/>
        </p:blipFill>
        <p:spPr>
          <a:xfrm>
            <a:off x="6929444" y="481033"/>
            <a:ext cx="4424356" cy="3343991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4"/>
          <p:cNvSpPr/>
          <p:nvPr/>
        </p:nvSpPr>
        <p:spPr>
          <a:xfrm>
            <a:off x="6929444" y="3940934"/>
            <a:ext cx="4450493" cy="106894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Каждый ребенок сам, ориентируясь на свой вкус и свои предпочтения, оформляет титульный слайд.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7405962" y="5125791"/>
            <a:ext cx="1081215" cy="76284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текст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/>
          <p:nvPr/>
        </p:nvSpPr>
        <p:spPr>
          <a:xfrm>
            <a:off x="8253820" y="5241701"/>
            <a:ext cx="1081215" cy="762843"/>
          </a:xfrm>
          <a:prstGeom prst="rect">
            <a:avLst/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шрифт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4"/>
          <p:cNvSpPr/>
          <p:nvPr/>
        </p:nvSpPr>
        <p:spPr>
          <a:xfrm>
            <a:off x="9101678" y="5357611"/>
            <a:ext cx="1081215" cy="76284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фон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4"/>
          <p:cNvSpPr/>
          <p:nvPr/>
        </p:nvSpPr>
        <p:spPr>
          <a:xfrm>
            <a:off x="9949536" y="5455592"/>
            <a:ext cx="1081215" cy="762843"/>
          </a:xfrm>
          <a:prstGeom prst="rect">
            <a:avLst/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картинка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3" name="Google Shape;123;p4"/>
          <p:cNvCxnSpPr>
            <a:stCxn id="119" idx="2"/>
            <a:endCxn id="121" idx="2"/>
          </p:cNvCxnSpPr>
          <p:nvPr/>
        </p:nvCxnSpPr>
        <p:spPr>
          <a:xfrm rot="-5400000" flipH="1">
            <a:off x="8678419" y="5156784"/>
            <a:ext cx="231900" cy="1695600"/>
          </a:xfrm>
          <a:prstGeom prst="curvedConnector3">
            <a:avLst>
              <a:gd name="adj1" fmla="val 198542"/>
            </a:avLst>
          </a:prstGeom>
          <a:noFill/>
          <a:ln w="57150" cap="flat" cmpd="sng">
            <a:solidFill>
              <a:schemeClr val="accent2"/>
            </a:solidFill>
            <a:prstDash val="solid"/>
            <a:miter lim="800000"/>
            <a:headEnd type="triangle" w="med" len="med"/>
            <a:tailEnd type="triangle" w="med" len="med"/>
          </a:ln>
        </p:spPr>
      </p:cxnSp>
      <p:sp>
        <p:nvSpPr>
          <p:cNvPr id="124" name="Google Shape;124;p4"/>
          <p:cNvSpPr/>
          <p:nvPr/>
        </p:nvSpPr>
        <p:spPr>
          <a:xfrm>
            <a:off x="7094907" y="6130589"/>
            <a:ext cx="12522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УРОВЕНЬ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5" name="Google Shape;125;p4"/>
          <p:cNvCxnSpPr/>
          <p:nvPr/>
        </p:nvCxnSpPr>
        <p:spPr>
          <a:xfrm>
            <a:off x="8794427" y="6004544"/>
            <a:ext cx="1695600" cy="231900"/>
          </a:xfrm>
          <a:prstGeom prst="curvedConnector3">
            <a:avLst>
              <a:gd name="adj1" fmla="val 0"/>
            </a:avLst>
          </a:prstGeom>
          <a:noFill/>
          <a:ln w="12700" cap="flat" cmpd="sng">
            <a:solidFill>
              <a:schemeClr val="accent2"/>
            </a:solidFill>
            <a:prstDash val="solid"/>
            <a:miter lim="800000"/>
            <a:headEnd type="triangle" w="med" len="med"/>
            <a:tailEnd type="triangle" w="med" len="med"/>
          </a:ln>
        </p:spPr>
      </p:cxnSp>
      <p:sp>
        <p:nvSpPr>
          <p:cNvPr id="126" name="Google Shape;126;p4"/>
          <p:cNvSpPr/>
          <p:nvPr/>
        </p:nvSpPr>
        <p:spPr>
          <a:xfrm>
            <a:off x="10490143" y="6242344"/>
            <a:ext cx="12522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УРОВЕНЬ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Оформление 2 слайда</a:t>
            </a:r>
            <a:endParaRPr b="1"/>
          </a:p>
        </p:txBody>
      </p:sp>
      <p:sp>
        <p:nvSpPr>
          <p:cNvPr id="132" name="Google Shape;132;p5"/>
          <p:cNvSpPr/>
          <p:nvPr/>
        </p:nvSpPr>
        <p:spPr>
          <a:xfrm>
            <a:off x="6903307" y="764155"/>
            <a:ext cx="4450493" cy="106894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Каждый ребенок вспоминает слово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букву А из выбранной тематики и оформляет второй слайд.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5"/>
          <p:cNvSpPr/>
          <p:nvPr/>
        </p:nvSpPr>
        <p:spPr>
          <a:xfrm>
            <a:off x="7975121" y="1943222"/>
            <a:ext cx="1081215" cy="76284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текст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5"/>
          <p:cNvSpPr/>
          <p:nvPr/>
        </p:nvSpPr>
        <p:spPr>
          <a:xfrm>
            <a:off x="7975120" y="2816185"/>
            <a:ext cx="1081215" cy="762843"/>
          </a:xfrm>
          <a:prstGeom prst="rect">
            <a:avLst/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шрифт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9123853" y="1943222"/>
            <a:ext cx="1081215" cy="76284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фон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10272585" y="1943222"/>
            <a:ext cx="1081215" cy="76284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картинка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5"/>
          <p:cNvSpPr/>
          <p:nvPr/>
        </p:nvSpPr>
        <p:spPr>
          <a:xfrm>
            <a:off x="6736866" y="2155366"/>
            <a:ext cx="113685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УРОВЕНЬ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5"/>
          <p:cNvSpPr/>
          <p:nvPr/>
        </p:nvSpPr>
        <p:spPr>
          <a:xfrm>
            <a:off x="6736866" y="3028329"/>
            <a:ext cx="113685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УРОВЕНЬ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897995" y="1825625"/>
            <a:ext cx="5725584" cy="4294188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5"/>
          <p:cNvSpPr/>
          <p:nvPr/>
        </p:nvSpPr>
        <p:spPr>
          <a:xfrm>
            <a:off x="9123852" y="2816184"/>
            <a:ext cx="1081215" cy="762843"/>
          </a:xfrm>
          <a:prstGeom prst="rect">
            <a:avLst/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гиперссылка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5"/>
          <p:cNvSpPr/>
          <p:nvPr/>
        </p:nvSpPr>
        <p:spPr>
          <a:xfrm>
            <a:off x="10272584" y="2816183"/>
            <a:ext cx="1081215" cy="762843"/>
          </a:xfrm>
          <a:prstGeom prst="rect">
            <a:avLst/>
          </a:prstGeom>
          <a:gradFill>
            <a:gsLst>
              <a:gs pos="0">
                <a:srgbClr val="F7BCA2"/>
              </a:gs>
              <a:gs pos="50000">
                <a:srgbClr val="F4B093"/>
              </a:gs>
              <a:gs pos="100000">
                <a:srgbClr val="F7A47F"/>
              </a:gs>
            </a:gsLst>
            <a:lin ang="5400000" scaled="0"/>
          </a:gradFill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анимация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5"/>
          <p:cNvPicPr preferRelativeResize="0"/>
          <p:nvPr/>
        </p:nvPicPr>
        <p:blipFill rotWithShape="1">
          <a:blip r:embed="rId4">
            <a:alphaModFix/>
          </a:blip>
          <a:srcRect t="5445" b="18306"/>
          <a:stretch/>
        </p:blipFill>
        <p:spPr>
          <a:xfrm>
            <a:off x="6972057" y="3689144"/>
            <a:ext cx="4381742" cy="2505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Итоги работы:</a:t>
            </a:r>
            <a:endParaRPr b="1"/>
          </a:p>
        </p:txBody>
      </p:sp>
      <p:pic>
        <p:nvPicPr>
          <p:cNvPr id="148" name="Google Shape;148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860100" y="4365937"/>
            <a:ext cx="2414700" cy="181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53400" y="4365937"/>
            <a:ext cx="2414400" cy="181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46400" y="4365937"/>
            <a:ext cx="2414400" cy="181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939400" y="4365937"/>
            <a:ext cx="2414400" cy="181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6"/>
          <p:cNvSpPr/>
          <p:nvPr/>
        </p:nvSpPr>
        <p:spPr>
          <a:xfrm>
            <a:off x="860100" y="1433111"/>
            <a:ext cx="10493700" cy="807814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 УРОВЕНЬ (должны выполнить все обучающиеся): презентация с оформленным текстом на все буквы по выбранной теме, с добавлением картинок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6"/>
          <p:cNvSpPr/>
          <p:nvPr/>
        </p:nvSpPr>
        <p:spPr>
          <a:xfrm>
            <a:off x="860100" y="2365939"/>
            <a:ext cx="10493700" cy="789385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 УРОВЕНЬ (выполняют дети со средней успеваемостью): добавление гиперссылок, анимации, более сложный дизайн слайдов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6"/>
          <p:cNvSpPr/>
          <p:nvPr/>
        </p:nvSpPr>
        <p:spPr>
          <a:xfrm>
            <a:off x="860100" y="3292256"/>
            <a:ext cx="10493700" cy="789385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 УРОВЕНЬ (выполняют дети с высокой успеваемостью): добавление подробной информации об объекте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b="1"/>
              <a:t>Выводы:</a:t>
            </a:r>
            <a:endParaRPr b="1"/>
          </a:p>
        </p:txBody>
      </p:sp>
      <p:sp>
        <p:nvSpPr>
          <p:cNvPr id="160" name="Google Shape;160;p7"/>
          <p:cNvSpPr txBox="1">
            <a:spLocks noGrp="1"/>
          </p:cNvSpPr>
          <p:nvPr>
            <p:ph type="body" idx="1"/>
          </p:nvPr>
        </p:nvSpPr>
        <p:spPr>
          <a:xfrm>
            <a:off x="838200" y="1944711"/>
            <a:ext cx="10515600" cy="257577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Индивидуализация обучения позволяет создать оптимальные условия для реализации потенциальных возможностей каждого ребенка, что в свою очередь повышает эффективность учебного процесса. Дети осваивают базовый уровень, а затем благодаря личностным качествам, особенностям и интересам переходят (или не переходят) на следующие «ступени».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287</Words>
  <Application>Microsoft Office PowerPoint</Application>
  <PresentationFormat>Произвольный</PresentationFormat>
  <Paragraphs>38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ИНДИВИДУАЛИЗАЦИЯ ОБУЧЕНИЯ В ДОПОЛНИТЕЛЬНОМ ОБРАЗОВАНИИ «АЛФАВИТ»</vt:lpstr>
      <vt:lpstr>Некоторые дети в силу особенностей памяти и внимания не способны самостоятельно выполнить задание, поэтому им требуется помощь педагога.</vt:lpstr>
      <vt:lpstr>ВЫБОР ТЕМЫ</vt:lpstr>
      <vt:lpstr>Оформление 1 слайда</vt:lpstr>
      <vt:lpstr>Оформление 2 слайда</vt:lpstr>
      <vt:lpstr>Итоги работы:</vt:lpstr>
      <vt:lpstr>Выводы: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ИНДИВИДУАЛИЗАЦИЯ ОБУЧЕНИЯ В ДОПОЛНИТЕЛЬНОМ ОБРАЗОВАНИИ «АЛФАВИТ»</dc:title>
  <dc:creator>Елена Царева</dc:creator>
  <cp:lastModifiedBy>User</cp:lastModifiedBy>
  <cp:revision>1</cp:revision>
  <dcterms:created xsi:type="dcterms:W3CDTF">2021-04-29T15:18:52Z</dcterms:created>
  <dcterms:modified xsi:type="dcterms:W3CDTF">2025-09-24T12:54:41Z</dcterms:modified>
</cp:coreProperties>
</file>