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00"/>
    <a:srgbClr val="1C195D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306" autoAdjust="0"/>
    <p:restoredTop sz="94660"/>
  </p:normalViewPr>
  <p:slideViewPr>
    <p:cSldViewPr>
      <p:cViewPr>
        <p:scale>
          <a:sx n="60" d="100"/>
          <a:sy n="60" d="100"/>
        </p:scale>
        <p:origin x="-2124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7253E23B-CC71-46B9-B2E6-EB2C8EFDF64A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FC5CBBA6-7816-4D7F-9135-3E9AC092BCB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file:///E:\olga\The%20encyclopedia%20computer%20schedules%20and%20a%20sound\Glava%201\S4.gif" TargetMode="External"/><Relationship Id="rId13" Type="http://schemas.openxmlformats.org/officeDocument/2006/relationships/image" Target="../media/image20.png"/><Relationship Id="rId3" Type="http://schemas.openxmlformats.org/officeDocument/2006/relationships/image" Target="../media/image15.jpg"/><Relationship Id="rId7" Type="http://schemas.openxmlformats.org/officeDocument/2006/relationships/image" Target="../media/image18.png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4.png"/><Relationship Id="rId1" Type="http://schemas.openxmlformats.org/officeDocument/2006/relationships/vmlDrawing" Target="../drawings/vmlDrawing1.vml"/><Relationship Id="rId6" Type="http://schemas.openxmlformats.org/officeDocument/2006/relationships/image" Target="file:///E:\olga\The%20encyclopedia%20computer%20schedules%20and%20a%20sound\Glava%201\S40.gif" TargetMode="External"/><Relationship Id="rId11" Type="http://schemas.openxmlformats.org/officeDocument/2006/relationships/oleObject" Target="../embeddings/oleObject1.bin"/><Relationship Id="rId5" Type="http://schemas.openxmlformats.org/officeDocument/2006/relationships/image" Target="../media/image17.png"/><Relationship Id="rId15" Type="http://schemas.openxmlformats.org/officeDocument/2006/relationships/oleObject" Target="../embeddings/oleObject2.bin"/><Relationship Id="rId10" Type="http://schemas.openxmlformats.org/officeDocument/2006/relationships/image" Target="file:///E:\olga\The%20encyclopedia%20computer%20schedules%20and%20a%20sound\Glava%201\S47.gif" TargetMode="External"/><Relationship Id="rId4" Type="http://schemas.openxmlformats.org/officeDocument/2006/relationships/image" Target="../media/image16.jpg"/><Relationship Id="rId9" Type="http://schemas.openxmlformats.org/officeDocument/2006/relationships/image" Target="../media/image19.png"/><Relationship Id="rId14" Type="http://schemas.openxmlformats.org/officeDocument/2006/relationships/image" Target="file:///E:\olga\The%20encyclopedia%20computer%20schedules%20and%20a%20sound\Glava%201\S60.gif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file:///E:\olga\The%20encyclopedia%20computer%20schedules%20and%20a%20sound\Glava%201\S28.gif" TargetMode="External"/><Relationship Id="rId3" Type="http://schemas.openxmlformats.org/officeDocument/2006/relationships/image" Target="../media/image15.jpg"/><Relationship Id="rId7" Type="http://schemas.openxmlformats.org/officeDocument/2006/relationships/image" Target="file:///E:\olga\The%20encyclopedia%20computer%20schedules%20and%20a%20sound\Glava%201\S8.gif" TargetMode="External"/><Relationship Id="rId12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1.png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png"/><Relationship Id="rId11" Type="http://schemas.openxmlformats.org/officeDocument/2006/relationships/image" Target="file:///E:\olga\The%20encyclopedia%20computer%20schedules%20and%20a%20sound\Glava%201\S30.gif" TargetMode="External"/><Relationship Id="rId5" Type="http://schemas.openxmlformats.org/officeDocument/2006/relationships/image" Target="file:///E:\olga\The%20encyclopedia%20computer%20schedules%20and%20a%20sound\Glava%201\S32.gif" TargetMode="External"/><Relationship Id="rId15" Type="http://schemas.openxmlformats.org/officeDocument/2006/relationships/oleObject" Target="../embeddings/oleObject3.bin"/><Relationship Id="rId10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image" Target="file:///E:\olga\The%20encyclopedia%20computer%20schedules%20and%20a%20sound\Glava%201\S9.gif" TargetMode="External"/><Relationship Id="rId1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file:///E:\olga\The%20encyclopedia%20computer%20schedules%20and%20a%20sound\Glava%201\S34.gif" TargetMode="External"/><Relationship Id="rId13" Type="http://schemas.openxmlformats.org/officeDocument/2006/relationships/image" Target="../media/image33.png"/><Relationship Id="rId18" Type="http://schemas.openxmlformats.org/officeDocument/2006/relationships/image" Target="file:///E:\olga\The%20encyclopedia%20computer%20schedules%20and%20a%20sound\Glava%201\S106.gif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12" Type="http://schemas.openxmlformats.org/officeDocument/2006/relationships/image" Target="file:///E:\olga\The%20encyclopedia%20computer%20schedules%20and%20a%20sound\Glava%201\S101.gif" TargetMode="External"/><Relationship Id="rId17" Type="http://schemas.openxmlformats.org/officeDocument/2006/relationships/image" Target="../media/image35.png"/><Relationship Id="rId2" Type="http://schemas.openxmlformats.org/officeDocument/2006/relationships/image" Target="../media/image15.jpg"/><Relationship Id="rId16" Type="http://schemas.openxmlformats.org/officeDocument/2006/relationships/image" Target="file:///E:\olga\The%20encyclopedia%20computer%20schedules%20and%20a%20sound\Glava%201\S82.gif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file:///E:\olga\The%20encyclopedia%20computer%20schedules%20and%20a%20sound\Glava%201\S37.gif" TargetMode="External"/><Relationship Id="rId11" Type="http://schemas.openxmlformats.org/officeDocument/2006/relationships/image" Target="../media/image32.png"/><Relationship Id="rId5" Type="http://schemas.openxmlformats.org/officeDocument/2006/relationships/image" Target="../media/image29.png"/><Relationship Id="rId15" Type="http://schemas.openxmlformats.org/officeDocument/2006/relationships/image" Target="../media/image34.png"/><Relationship Id="rId10" Type="http://schemas.openxmlformats.org/officeDocument/2006/relationships/image" Target="file:///E:\olga\The%20encyclopedia%20computer%20schedules%20and%20a%20sound\Glava%201\S94.gif" TargetMode="External"/><Relationship Id="rId4" Type="http://schemas.openxmlformats.org/officeDocument/2006/relationships/image" Target="file:///E:\olga\The%20encyclopedia%20computer%20schedules%20and%20a%20sound\Glava%201\S22.gif" TargetMode="External"/><Relationship Id="rId9" Type="http://schemas.openxmlformats.org/officeDocument/2006/relationships/image" Target="../media/image31.png"/><Relationship Id="rId14" Type="http://schemas.openxmlformats.org/officeDocument/2006/relationships/image" Target="file:///E:\olga\The%20encyclopedia%20computer%20schedules%20and%20a%20sound\Glava%201\S100.gif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1.png"/><Relationship Id="rId3" Type="http://schemas.openxmlformats.org/officeDocument/2006/relationships/image" Target="../media/image15.jpg"/><Relationship Id="rId7" Type="http://schemas.openxmlformats.org/officeDocument/2006/relationships/image" Target="../media/image36.png"/><Relationship Id="rId12" Type="http://schemas.openxmlformats.org/officeDocument/2006/relationships/image" Target="file:///E:\olga\The%20encyclopedia%20computer%20schedules%20and%20a%20sound\Glava%201\S2.gif" TargetMode="Externa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40.png"/><Relationship Id="rId5" Type="http://schemas.openxmlformats.org/officeDocument/2006/relationships/image" Target="file:///E:\olga\The%20encyclopedia%20computer%20schedules%20and%20a%20sound\Glava%201\S19.gif" TargetMode="External"/><Relationship Id="rId10" Type="http://schemas.openxmlformats.org/officeDocument/2006/relationships/image" Target="../media/image37.png"/><Relationship Id="rId4" Type="http://schemas.openxmlformats.org/officeDocument/2006/relationships/image" Target="../media/image38.png"/><Relationship Id="rId9" Type="http://schemas.openxmlformats.org/officeDocument/2006/relationships/oleObject" Target="../embeddings/oleObject5.bin"/><Relationship Id="rId14" Type="http://schemas.openxmlformats.org/officeDocument/2006/relationships/image" Target="file:///E:\olga\The%20encyclopedia%20computer%20schedules%20and%20a%20sound\Glava%201\S3.gif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-315416"/>
            <a:ext cx="9324528" cy="2448272"/>
          </a:xfrm>
        </p:spPr>
        <p:txBody>
          <a:bodyPr/>
          <a:lstStyle/>
          <a:p>
            <a:r>
              <a:rPr lang="ru-RU" sz="5400" i="1" dirty="0" smtClean="0">
                <a:solidFill>
                  <a:srgbClr val="000000"/>
                </a:solidFill>
                <a:latin typeface="Bookman Old Style" pitchFamily="18" charset="0"/>
              </a:rPr>
              <a:t/>
            </a:r>
            <a:br>
              <a:rPr lang="ru-RU" sz="5400" i="1" dirty="0" smtClean="0">
                <a:solidFill>
                  <a:srgbClr val="000000"/>
                </a:solidFill>
                <a:latin typeface="Bookman Old Style" pitchFamily="18" charset="0"/>
              </a:rPr>
            </a:br>
            <a:r>
              <a:rPr lang="ru-RU" sz="5400" i="1" dirty="0" smtClean="0">
                <a:solidFill>
                  <a:srgbClr val="000000"/>
                </a:solidFill>
                <a:latin typeface="Bookman Old Style" pitchFamily="18" charset="0"/>
              </a:rPr>
              <a:t>      </a:t>
            </a:r>
            <a:r>
              <a:rPr lang="ru-RU" sz="5400" i="1" dirty="0" smtClean="0">
                <a:solidFill>
                  <a:srgbClr val="FF0000"/>
                </a:solidFill>
                <a:latin typeface="Bookman Old Style" pitchFamily="18" charset="0"/>
              </a:rPr>
              <a:t>Тема: </a:t>
            </a:r>
            <a:br>
              <a:rPr lang="ru-RU" sz="5400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endParaRPr lang="ru-RU" sz="5400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919695"/>
            <a:ext cx="7232848" cy="3517418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 </a:t>
            </a:r>
            <a:r>
              <a:rPr lang="ru-RU" sz="4000" b="1" i="1" dirty="0" smtClean="0">
                <a:ln w="0"/>
                <a:solidFill>
                  <a:schemeClr val="bg2"/>
                </a:soli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Работа в программе</a:t>
            </a:r>
          </a:p>
          <a:p>
            <a:r>
              <a:rPr lang="ru-RU" sz="4000" b="1" i="1" dirty="0" smtClean="0">
                <a:ln w="0"/>
                <a:solidFill>
                  <a:schemeClr val="bg2"/>
                </a:soli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 «</a:t>
            </a:r>
            <a:r>
              <a:rPr lang="en-US" sz="4000" b="1" i="1" dirty="0" smtClean="0">
                <a:ln w="0"/>
                <a:solidFill>
                  <a:schemeClr val="bg2"/>
                </a:soli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Adobe Photoshop</a:t>
            </a:r>
            <a:r>
              <a:rPr lang="ru-RU" sz="4000" b="1" i="1" dirty="0" smtClean="0">
                <a:ln w="0"/>
                <a:solidFill>
                  <a:schemeClr val="bg2"/>
                </a:soli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»</a:t>
            </a:r>
          </a:p>
          <a:p>
            <a:r>
              <a:rPr lang="ru-RU" sz="4000" b="1" i="1" dirty="0" smtClean="0">
                <a:ln w="0"/>
                <a:solidFill>
                  <a:schemeClr val="bg2"/>
                </a:soli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 Работа с        фотографиями.</a:t>
            </a:r>
            <a:endParaRPr lang="ru-RU" sz="4000" b="1" i="1" dirty="0">
              <a:solidFill>
                <a:schemeClr val="bg2"/>
              </a:solidFill>
              <a:latin typeface="Bookman Old Style" pitchFamily="18" charset="0"/>
            </a:endParaRPr>
          </a:p>
        </p:txBody>
      </p:sp>
      <p:pic>
        <p:nvPicPr>
          <p:cNvPr id="7" name="Picture 2" descr="http://2.bp.blogspot.com/-3FM07YkN9Z4/UPD_mEKhROI/AAAAAAAAAAs/DzG3H1SjQgM/s1600/p17ffr3ns36en1q57c5r1fkoj4j0_549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70" y="1628800"/>
            <a:ext cx="2808312" cy="2808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4766234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b="1" i="1" dirty="0" smtClean="0">
                <a:solidFill>
                  <a:srgbClr val="FF0000"/>
                </a:solidFill>
                <a:latin typeface="Bookman Old Style" pitchFamily="18" charset="0"/>
              </a:rPr>
              <a:t>Цель: </a:t>
            </a:r>
            <a:r>
              <a:rPr lang="ru-RU" sz="3200" b="1" dirty="0" smtClean="0">
                <a:solidFill>
                  <a:srgbClr val="000099"/>
                </a:solidFill>
                <a:latin typeface="Bookman Old Style" pitchFamily="18" charset="0"/>
              </a:rPr>
              <a:t>Совершенствование </a:t>
            </a:r>
            <a:r>
              <a:rPr lang="ru-RU" sz="3200" b="1" dirty="0">
                <a:solidFill>
                  <a:srgbClr val="000099"/>
                </a:solidFill>
                <a:latin typeface="Bookman Old Style" pitchFamily="18" charset="0"/>
              </a:rPr>
              <a:t>навыков работы в графическом редакторе P</a:t>
            </a:r>
            <a:r>
              <a:rPr lang="en-US" sz="3200" b="1" dirty="0" err="1" smtClean="0">
                <a:solidFill>
                  <a:srgbClr val="000099"/>
                </a:solidFill>
                <a:latin typeface="Bookman Old Style" pitchFamily="18" charset="0"/>
              </a:rPr>
              <a:t>hotoshop</a:t>
            </a:r>
            <a:r>
              <a:rPr lang="ru-RU" sz="3200" b="1" dirty="0">
                <a:solidFill>
                  <a:srgbClr val="000099"/>
                </a:solidFill>
                <a:latin typeface="Bookman Old Style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877818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980728"/>
            <a:ext cx="8604448" cy="691276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i="1" dirty="0" smtClean="0">
                <a:latin typeface="Bookman Old Style" pitchFamily="18" charset="0"/>
              </a:rPr>
              <a:t>Что такое </a:t>
            </a:r>
            <a:r>
              <a:rPr lang="en-GB" sz="3200" i="1" dirty="0" smtClean="0">
                <a:latin typeface="Bookman Old Style" pitchFamily="18" charset="0"/>
              </a:rPr>
              <a:t>Photoshop</a:t>
            </a:r>
          </a:p>
          <a:p>
            <a:pPr>
              <a:buFont typeface="Wingdings" pitchFamily="2" charset="2"/>
              <a:buChar char="Ø"/>
            </a:pPr>
            <a:r>
              <a:rPr lang="ru-RU" sz="3200" i="1" dirty="0" smtClean="0">
                <a:latin typeface="Bookman Old Style" pitchFamily="18" charset="0"/>
              </a:rPr>
              <a:t>Возможности </a:t>
            </a:r>
            <a:r>
              <a:rPr lang="en-GB" sz="3200" i="1" dirty="0" smtClean="0">
                <a:latin typeface="Bookman Old Style" pitchFamily="18" charset="0"/>
              </a:rPr>
              <a:t>Photoshop</a:t>
            </a:r>
            <a:endParaRPr lang="ru-RU" sz="3200" i="1" dirty="0" smtClean="0"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3200" i="1" dirty="0" smtClean="0">
                <a:latin typeface="Bookman Old Style" pitchFamily="18" charset="0"/>
              </a:rPr>
              <a:t>Инструменты программы</a:t>
            </a:r>
          </a:p>
          <a:p>
            <a:pPr>
              <a:buFont typeface="Wingdings" pitchFamily="2" charset="2"/>
              <a:buChar char="Ø"/>
            </a:pPr>
            <a:r>
              <a:rPr lang="ru-RU" sz="3200" i="1" dirty="0" smtClean="0">
                <a:latin typeface="Bookman Old Style" pitchFamily="18" charset="0"/>
              </a:rPr>
              <a:t>Обработка фотографий</a:t>
            </a:r>
          </a:p>
          <a:p>
            <a:pPr>
              <a:buFont typeface="Wingdings" pitchFamily="2" charset="2"/>
              <a:buChar char="Ø"/>
            </a:pPr>
            <a:r>
              <a:rPr lang="ru-RU" sz="3200" i="1" dirty="0" err="1" smtClean="0">
                <a:latin typeface="Bookman Old Style" pitchFamily="18" charset="0"/>
              </a:rPr>
              <a:t>Подготовление</a:t>
            </a:r>
            <a:r>
              <a:rPr lang="ru-RU" sz="3200" i="1" dirty="0" smtClean="0">
                <a:latin typeface="Bookman Old Style" pitchFamily="18" charset="0"/>
              </a:rPr>
              <a:t> снимков</a:t>
            </a:r>
          </a:p>
          <a:p>
            <a:pPr>
              <a:buFont typeface="Wingdings" pitchFamily="2" charset="2"/>
              <a:buChar char="Ø"/>
            </a:pPr>
            <a:r>
              <a:rPr lang="ru-RU" sz="3200" i="1" dirty="0" smtClean="0">
                <a:latin typeface="Bookman Old Style" pitchFamily="18" charset="0"/>
              </a:rPr>
              <a:t>Технологическая карта</a:t>
            </a:r>
          </a:p>
          <a:p>
            <a:pPr>
              <a:buFont typeface="Wingdings" pitchFamily="2" charset="2"/>
              <a:buChar char="Ø"/>
            </a:pPr>
            <a:endParaRPr lang="ru-RU" sz="3200" i="1" dirty="0" smtClean="0"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sz="3200" i="1" dirty="0" smtClean="0"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GB" sz="3200" i="1" dirty="0"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GB" sz="3200" i="1" dirty="0" smtClean="0"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sz="3200" i="1" dirty="0">
              <a:latin typeface="Bookman Old Style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543800" cy="914400"/>
          </a:xfrm>
        </p:spPr>
        <p:txBody>
          <a:bodyPr/>
          <a:lstStyle/>
          <a:p>
            <a:r>
              <a:rPr lang="ru-RU" sz="5400" i="1" dirty="0" smtClean="0">
                <a:latin typeface="Bookman Old Style" pitchFamily="18" charset="0"/>
              </a:rPr>
              <a:t>   Содержание</a:t>
            </a:r>
            <a:endParaRPr lang="ru-RU" sz="5400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67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  <p:sndAc>
          <p:stSnd>
            <p:snd r:embed="rId2" name="camera.wav"/>
          </p:stSnd>
        </p:sndAc>
      </p:transition>
    </mc:Choice>
    <mc:Fallback xmlns="">
      <p:transition spd="med" advClick="0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Объект 1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2495128" cy="184130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276872"/>
            <a:ext cx="9271992" cy="2448272"/>
          </a:xfrm>
        </p:spPr>
        <p:txBody>
          <a:bodyPr/>
          <a:lstStyle/>
          <a:p>
            <a:pPr algn="ctr"/>
            <a:r>
              <a:rPr lang="ru-RU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Bookman Old Style" pitchFamily="18" charset="0"/>
              </a:rPr>
              <a:t>Что такое </a:t>
            </a:r>
            <a:r>
              <a:rPr lang="en-US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Bookman Old Style" pitchFamily="18" charset="0"/>
              </a:rPr>
              <a:t>Adobe </a:t>
            </a:r>
            <a:r>
              <a:rPr lang="ru-RU" sz="540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Bookman Old Style" pitchFamily="18" charset="0"/>
              </a:rPr>
              <a:t>                   </a:t>
            </a:r>
            <a:r>
              <a:rPr lang="en-US" sz="540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Bookman Old Style" pitchFamily="18" charset="0"/>
              </a:rPr>
              <a:t>Photoshop</a:t>
            </a:r>
            <a:r>
              <a:rPr lang="ru-RU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Bookman Old Style" pitchFamily="18" charset="0"/>
              </a:rPr>
              <a:t>?</a:t>
            </a:r>
            <a:r>
              <a:rPr lang="en-US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Bookman Old Style" pitchFamily="18" charset="0"/>
              </a:rPr>
              <a:t> </a:t>
            </a:r>
            <a:r>
              <a:rPr lang="ru-RU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Bookman Old Style" pitchFamily="18" charset="0"/>
              </a:rPr>
              <a:t/>
            </a:r>
            <a:br>
              <a:rPr lang="ru-RU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Bookman Old Style" pitchFamily="18" charset="0"/>
              </a:rPr>
            </a:br>
            <a:endParaRPr lang="ru-RU" dirty="0">
              <a:ln w="0"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reflection blurRad="6350" stA="60000" endA="900" endPos="58000" dir="5400000" sy="-100000" algn="bl" rotWithShape="0"/>
              </a:effectLst>
              <a:latin typeface="Bookman Old Style" pitchFamily="18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286" y="4735512"/>
            <a:ext cx="3237693" cy="212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947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-243408"/>
            <a:ext cx="4248472" cy="7101408"/>
          </a:xfrm>
        </p:spPr>
        <p:txBody>
          <a:bodyPr>
            <a:noAutofit/>
          </a:bodyPr>
          <a:lstStyle/>
          <a:p>
            <a:r>
              <a:rPr lang="en-US" sz="20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Adobe Photoshop</a:t>
            </a:r>
            <a:r>
              <a:rPr lang="ru-RU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 </a:t>
            </a:r>
            <a:r>
              <a:rPr lang="ru-RU" sz="2000" i="1" dirty="0">
                <a:latin typeface="Bookman Old Style" pitchFamily="18" charset="0"/>
              </a:rPr>
              <a:t>- </a:t>
            </a:r>
            <a:r>
              <a:rPr lang="vi-VN" sz="2400" dirty="0">
                <a:effectLst/>
                <a:latin typeface="Arial" pitchFamily="34" charset="0"/>
                <a:cs typeface="Arial" pitchFamily="34" charset="0"/>
              </a:rPr>
              <a:t>многофункциональный </a:t>
            </a:r>
            <a:endParaRPr lang="ru-RU" sz="2400" dirty="0" smtClean="0">
              <a:effectLst/>
              <a:latin typeface="Bookman Old Style" pitchFamily="18" charset="0"/>
              <a:cs typeface="Arial" pitchFamily="34" charset="0"/>
            </a:endParaRPr>
          </a:p>
          <a:p>
            <a:r>
              <a:rPr lang="vi-VN" sz="2400" dirty="0" smtClean="0">
                <a:effectLst/>
                <a:latin typeface="Arial" pitchFamily="34" charset="0"/>
                <a:cs typeface="Arial" pitchFamily="34" charset="0"/>
              </a:rPr>
              <a:t>графический</a:t>
            </a:r>
            <a:r>
              <a:rPr lang="vi-VN" sz="2400" dirty="0">
                <a:effectLst/>
                <a:latin typeface="Arial" pitchFamily="34" charset="0"/>
                <a:cs typeface="Arial" pitchFamily="34" charset="0"/>
              </a:rPr>
              <a:t> редактор, разработанный и распространяемый </a:t>
            </a:r>
            <a:r>
              <a:rPr lang="vi-VN" sz="2400" dirty="0">
                <a:effectLst/>
              </a:rPr>
              <a:t>фирмой </a:t>
            </a:r>
            <a:r>
              <a:rPr lang="en-US" sz="2400" dirty="0">
                <a:effectLst/>
                <a:latin typeface="Bookman Old Style" pitchFamily="18" charset="0"/>
              </a:rPr>
              <a:t>Adobe Systems</a:t>
            </a:r>
            <a:r>
              <a:rPr lang="en-US" sz="2400" i="1" dirty="0">
                <a:latin typeface="Bookman Old Style" pitchFamily="18" charset="0"/>
              </a:rPr>
              <a:t>.</a:t>
            </a:r>
            <a:r>
              <a:rPr lang="ru-RU" sz="2400" i="1" dirty="0">
                <a:latin typeface="Bookman Old Style" pitchFamily="18" charset="0"/>
              </a:rPr>
              <a:t> Продукт является лидером рынка в области коммерческих средств редактирования растровых изображений, и наиболее известным продуктом фирмы Adobe. Часто эту программу называют просто </a:t>
            </a:r>
            <a:r>
              <a:rPr lang="ru-RU" sz="2400" b="1" i="1" dirty="0">
                <a:latin typeface="Bookman Old Style" pitchFamily="18" charset="0"/>
              </a:rPr>
              <a:t>Photoshop</a:t>
            </a:r>
            <a:endParaRPr lang="ru-RU" sz="2400" i="1" dirty="0">
              <a:latin typeface="Bookman Old Style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932040" y="1196752"/>
            <a:ext cx="4454010" cy="3432175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2">
                    <a:lumMod val="90000"/>
                  </a:schemeClr>
                </a:solidFill>
                <a:latin typeface="Bookman Old Style" pitchFamily="18" charset="0"/>
              </a:rPr>
              <a:t>Для чего не подойдет</a:t>
            </a:r>
            <a:r>
              <a:rPr lang="ru-RU" sz="2400" dirty="0">
                <a:latin typeface="Bookman Old Style" pitchFamily="18" charset="0"/>
              </a:rPr>
              <a:t>. Для верстки многостраничной печатной продукции и сайтов эта программа не годится, так как перегружает систему. Полиграфию удобнее создавать в </a:t>
            </a:r>
            <a:r>
              <a:rPr lang="ru-RU" sz="2400" dirty="0" err="1">
                <a:latin typeface="Bookman Old Style" pitchFamily="18" charset="0"/>
              </a:rPr>
              <a:t>InDesign</a:t>
            </a:r>
            <a:r>
              <a:rPr lang="ru-RU" sz="2400" dirty="0">
                <a:latin typeface="Bookman Old Style" pitchFamily="18" charset="0"/>
              </a:rPr>
              <a:t>, а веб – в </a:t>
            </a:r>
            <a:r>
              <a:rPr lang="ru-RU" sz="2400" dirty="0" err="1">
                <a:latin typeface="Bookman Old Style" pitchFamily="18" charset="0"/>
              </a:rPr>
              <a:t>Figma</a:t>
            </a:r>
            <a:r>
              <a:rPr lang="ru-RU" sz="2400" dirty="0">
                <a:latin typeface="Bookman Old Style" pitchFamily="18" charset="0"/>
              </a:rPr>
              <a:t> или </a:t>
            </a:r>
            <a:r>
              <a:rPr lang="ru-RU" sz="2400" dirty="0" err="1">
                <a:latin typeface="Bookman Old Style" pitchFamily="18" charset="0"/>
              </a:rPr>
              <a:t>Sketch</a:t>
            </a:r>
            <a:r>
              <a:rPr lang="ru-RU" sz="2400" dirty="0">
                <a:latin typeface="Bookman Old Style" pitchFamily="18" charset="0"/>
              </a:rPr>
              <a:t>. </a:t>
            </a:r>
          </a:p>
        </p:txBody>
      </p:sp>
      <p:pic>
        <p:nvPicPr>
          <p:cNvPr id="7" name="Picture 2" descr="http://www.fileguru.com/images/b/adobe_photoshop_elements_home___personal_geographical_localization-7678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527" l="9091" r="97702">
                        <a14:foregroundMark x1="32068" y1="10860" x2="32068" y2="10860"/>
                        <a14:foregroundMark x1="44955" y1="19785" x2="44955" y2="19785"/>
                        <a14:foregroundMark x1="49351" y1="17634" x2="49351" y2="17634"/>
                        <a14:foregroundMark x1="33167" y1="26129" x2="33167" y2="26129"/>
                        <a14:foregroundMark x1="43457" y1="46237" x2="43457" y2="46237"/>
                        <a14:foregroundMark x1="41059" y1="67419" x2="41059" y2="67419"/>
                        <a14:foregroundMark x1="53447" y1="84731" x2="53447" y2="84731"/>
                        <a14:foregroundMark x1="72428" y1="83118" x2="72428" y2="83118"/>
                        <a14:foregroundMark x1="84815" y1="84301" x2="84815" y2="84301"/>
                        <a14:foregroundMark x1="91608" y1="33118" x2="91608" y2="33118"/>
                        <a14:foregroundMark x1="83117" y1="21398" x2="83117" y2="21398"/>
                        <a14:foregroundMark x1="61339" y1="16882" x2="61339" y2="16882"/>
                        <a14:foregroundMark x1="63936" y1="15806" x2="63936" y2="15806"/>
                        <a14:foregroundMark x1="72028" y1="15484" x2="72028" y2="15484"/>
                        <a14:foregroundMark x1="72028" y1="29140" x2="72028" y2="29140"/>
                        <a14:foregroundMark x1="56044" y1="26559" x2="56044" y2="26559"/>
                        <a14:foregroundMark x1="38462" y1="25806" x2="38462" y2="25806"/>
                        <a14:foregroundMark x1="36064" y1="20000" x2="36064" y2="20000"/>
                        <a14:foregroundMark x1="40559" y1="81935" x2="40559" y2="81935"/>
                        <a14:foregroundMark x1="38162" y1="92903" x2="38162" y2="92903"/>
                        <a14:foregroundMark x1="32767" y1="94086" x2="32767" y2="94086"/>
                        <a14:foregroundMark x1="46653" y1="85484" x2="46653" y2="85484"/>
                        <a14:foregroundMark x1="49051" y1="83118" x2="49051" y2="83118"/>
                        <a14:foregroundMark x1="45854" y1="82366" x2="45854" y2="82366"/>
                        <a14:foregroundMark x1="40160" y1="52151" x2="40160" y2="52151"/>
                        <a14:foregroundMark x1="41658" y1="35484" x2="41658" y2="35484"/>
                        <a14:foregroundMark x1="45654" y1="21828" x2="45654" y2="21828"/>
                        <a14:foregroundMark x1="64336" y1="21828" x2="64336" y2="21828"/>
                        <a14:foregroundMark x1="73526" y1="37097" x2="73526" y2="37097"/>
                        <a14:foregroundMark x1="75724" y1="32903" x2="75724" y2="32903"/>
                        <a14:foregroundMark x1="75724" y1="30538" x2="75724" y2="30538"/>
                        <a14:foregroundMark x1="75924" y1="28925" x2="75924" y2="28925"/>
                        <a14:foregroundMark x1="75924" y1="28172" x2="75924" y2="28172"/>
                        <a14:foregroundMark x1="75924" y1="26129" x2="75924" y2="26129"/>
                        <a14:foregroundMark x1="76124" y1="25591" x2="80020" y2="20000"/>
                        <a14:foregroundMark x1="81319" y1="19462" x2="81319" y2="19462"/>
                        <a14:foregroundMark x1="90509" y1="30753" x2="90509" y2="30753"/>
                        <a14:foregroundMark x1="88511" y1="26129" x2="88511" y2="26129"/>
                        <a14:foregroundMark x1="95305" y1="29140" x2="95305" y2="29140"/>
                        <a14:foregroundMark x1="94006" y1="28710" x2="94006" y2="28710"/>
                        <a14:foregroundMark x1="94206" y1="23763" x2="94206" y2="23763"/>
                        <a14:foregroundMark x1="94006" y1="27204" x2="92907" y2="51935"/>
                        <a14:foregroundMark x1="92907" y1="61935" x2="94206" y2="70645"/>
                        <a14:foregroundMark x1="93806" y1="58495" x2="93506" y2="65914"/>
                        <a14:foregroundMark x1="92907" y1="52581" x2="94206" y2="61935"/>
                        <a14:foregroundMark x1="87413" y1="76237" x2="87413" y2="76237"/>
                        <a14:foregroundMark x1="86314" y1="86344" x2="86314" y2="86344"/>
                        <a14:foregroundMark x1="89411" y1="88710" x2="90110" y2="89462"/>
                        <a14:foregroundMark x1="90709" y1="89892" x2="90709" y2="89892"/>
                        <a14:foregroundMark x1="91109" y1="90108" x2="91109" y2="90108"/>
                        <a14:foregroundMark x1="89610" y1="88495" x2="93107" y2="88710"/>
                        <a14:foregroundMark x1="93506" y1="86882" x2="93506" y2="86882"/>
                        <a14:foregroundMark x1="96204" y1="88710" x2="96204" y2="89462"/>
                        <a14:foregroundMark x1="96204" y1="88280" x2="96204" y2="88280"/>
                        <a14:foregroundMark x1="94406" y1="82581" x2="94406" y2="82581"/>
                        <a14:foregroundMark x1="45355" y1="61075" x2="45355" y2="61075"/>
                        <a14:foregroundMark x1="34466" y1="44409" x2="34466" y2="44409"/>
                        <a14:foregroundMark x1="30370" y1="41075" x2="30370" y2="41075"/>
                        <a14:foregroundMark x1="31668" y1="62688" x2="31668" y2="62688"/>
                        <a14:foregroundMark x1="34466" y1="17204" x2="34466" y2="17204"/>
                        <a14:foregroundMark x1="42358" y1="57527" x2="42358" y2="57527"/>
                        <a14:foregroundMark x1="36863" y1="44624" x2="36863" y2="44624"/>
                        <a14:foregroundMark x1="39461" y1="35914" x2="39461" y2="35914"/>
                        <a14:foregroundMark x1="36064" y1="48387" x2="36064" y2="48387"/>
                        <a14:foregroundMark x1="38861" y1="47634" x2="48651" y2="19462"/>
                        <a14:foregroundMark x1="30170" y1="11505" x2="88312" y2="11290"/>
                        <a14:foregroundMark x1="24875" y1="5161" x2="35365" y2="1720"/>
                        <a14:foregroundMark x1="24875" y1="5484" x2="24875" y2="96237"/>
                        <a14:foregroundMark x1="35564" y1="97634" x2="25075" y2="95484"/>
                        <a14:foregroundMark x1="98102" y1="7312" x2="35165" y2="1720"/>
                        <a14:foregroundMark x1="35564" y1="97634" x2="97702" y2="96667"/>
                        <a14:foregroundMark x1="42158" y1="5484" x2="42957" y2="16882"/>
                        <a14:foregroundMark x1="42358" y1="5699" x2="59341" y2="6882"/>
                        <a14:foregroundMark x1="42158" y1="16882" x2="60839" y2="18387"/>
                        <a14:foregroundMark x1="59341" y1="6344" x2="60240" y2="19785"/>
                        <a14:foregroundMark x1="50150" y1="10108" x2="52547" y2="17849"/>
                        <a14:foregroundMark x1="52547" y1="12688" x2="52847" y2="16022"/>
                        <a14:foregroundMark x1="53047" y1="13656" x2="51748" y2="17419"/>
                        <a14:foregroundMark x1="51748" y1="12688" x2="50849" y2="16022"/>
                        <a14:foregroundMark x1="51449" y1="13656" x2="54745" y2="14301"/>
                        <a14:foregroundMark x1="54945" y1="14624" x2="55445" y2="15269"/>
                        <a14:foregroundMark x1="56044" y1="14301" x2="56743" y2="16022"/>
                        <a14:foregroundMark x1="57343" y1="14086" x2="57343" y2="15484"/>
                        <a14:foregroundMark x1="57343" y1="13226" x2="56743" y2="15269"/>
                        <a14:foregroundMark x1="56244" y1="12688" x2="53247" y2="14839"/>
                        <a14:foregroundMark x1="48851" y1="12258" x2="46254" y2="15484"/>
                        <a14:foregroundMark x1="46254" y1="14086" x2="46254" y2="14086"/>
                        <a14:foregroundMark x1="46454" y1="11505" x2="45654" y2="15054"/>
                        <a14:foregroundMark x1="45654" y1="13441" x2="45854" y2="15484"/>
                        <a14:foregroundMark x1="45355" y1="14086" x2="46254" y2="15806"/>
                        <a14:foregroundMark x1="45155" y1="13871" x2="47153" y2="16237"/>
                        <a14:foregroundMark x1="46054" y1="13441" x2="47353" y2="15484"/>
                        <a14:foregroundMark x1="45654" y1="12043" x2="46254" y2="14624"/>
                        <a14:foregroundMark x1="45654" y1="12473" x2="44955" y2="15269"/>
                        <a14:foregroundMark x1="44755" y1="12043" x2="44056" y2="15806"/>
                        <a14:foregroundMark x1="43856" y1="12688" x2="43856" y2="13871"/>
                        <a14:foregroundMark x1="44955" y1="12688" x2="44955" y2="14086"/>
                        <a14:foregroundMark x1="44955" y1="8495" x2="44555" y2="13226"/>
                        <a14:foregroundMark x1="44056" y1="10645" x2="45854" y2="12258"/>
                        <a14:foregroundMark x1="45355" y1="8925" x2="47153" y2="9892"/>
                        <a14:foregroundMark x1="47353" y1="7312" x2="48052" y2="9140"/>
                        <a14:foregroundMark x1="46953" y1="8710" x2="46953" y2="8710"/>
                        <a14:foregroundMark x1="46953" y1="8710" x2="46953" y2="8710"/>
                        <a14:foregroundMark x1="46254" y1="7312" x2="46254" y2="7312"/>
                        <a14:foregroundMark x1="46254" y1="7097" x2="51948" y2="8710"/>
                        <a14:foregroundMark x1="91808" y1="95484" x2="97702" y2="95484"/>
                        <a14:backgroundMark x1="90509" y1="2366" x2="90509" y2="2366"/>
                        <a14:backgroundMark x1="55445" y1="99247" x2="85514" y2="98065"/>
                        <a14:backgroundMark x1="91608" y1="99462" x2="99001" y2="99247"/>
                        <a14:backgroundMark x1="87912" y1="99032" x2="92907" y2="98817"/>
                        <a14:backgroundMark x1="98601" y1="94301" x2="99001" y2="3978"/>
                        <a14:backgroundMark x1="92707" y1="2581" x2="26174" y2="1720"/>
                        <a14:backgroundMark x1="24675" y1="81720" x2="24675" y2="81720"/>
                        <a14:backgroundMark x1="24875" y1="91075" x2="24875" y2="91075"/>
                        <a14:backgroundMark x1="24076" y1="85484" x2="24076" y2="85484"/>
                        <a14:backgroundMark x1="25075" y1="6129" x2="24875" y2="988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4713"/>
            <a:ext cx="2487448" cy="199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13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861048"/>
            <a:ext cx="2304256" cy="2808312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73016"/>
            <a:ext cx="3024336" cy="1858848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18864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i="1" dirty="0" smtClean="0">
                <a:effectLst/>
                <a:latin typeface="Bookman Old Style" pitchFamily="18" charset="0"/>
              </a:rPr>
              <a:t>Логотипы, иконки и все, что в дальнейшем нужно будет масштабировать, лучше рисовать в программах, предназначенных для работы с вектором. </a:t>
            </a:r>
            <a:endParaRPr lang="ru-RU" sz="2800" i="1" dirty="0">
              <a:latin typeface="Bookman Old Style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sz="quarter" idx="14"/>
          </p:nvPr>
        </p:nvSpPr>
        <p:spPr>
          <a:xfrm>
            <a:off x="5436096" y="155318"/>
            <a:ext cx="4032448" cy="8136904"/>
          </a:xfrm>
        </p:spPr>
        <p:txBody>
          <a:bodyPr>
            <a:noAutofit/>
          </a:bodyPr>
          <a:lstStyle/>
          <a:p>
            <a:r>
              <a:rPr lang="ru-RU" sz="2800" i="1" dirty="0">
                <a:effectLst/>
                <a:latin typeface="Bookman Old Style" pitchFamily="18" charset="0"/>
              </a:rPr>
              <a:t>Созданные в них изображения сохраняют качество, так как не состоят из пикселей, а являются неделимыми фигурами (до сохранения в </a:t>
            </a:r>
            <a:r>
              <a:rPr lang="ru-RU" sz="2800" i="1" dirty="0" err="1">
                <a:effectLst/>
                <a:latin typeface="Bookman Old Style" pitchFamily="18" charset="0"/>
              </a:rPr>
              <a:t>jpeg</a:t>
            </a:r>
            <a:r>
              <a:rPr lang="ru-RU" sz="2800" i="1" dirty="0">
                <a:effectLst/>
                <a:latin typeface="Bookman Old Style" pitchFamily="18" charset="0"/>
              </a:rPr>
              <a:t> или растрирования).</a:t>
            </a:r>
            <a:r>
              <a:rPr lang="ru-RU" sz="2800" i="1" dirty="0">
                <a:latin typeface="Bookman Old Style" pitchFamily="18" charset="0"/>
              </a:rPr>
              <a:t/>
            </a:r>
            <a:br>
              <a:rPr lang="ru-RU" sz="2800" i="1" dirty="0">
                <a:latin typeface="Bookman Old Style" pitchFamily="18" charset="0"/>
              </a:rPr>
            </a:b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87410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352928" cy="3429000"/>
          </a:xfrm>
        </p:spPr>
        <p:txBody>
          <a:bodyPr/>
          <a:lstStyle/>
          <a:p>
            <a:r>
              <a:rPr lang="ru-RU" sz="7200" dirty="0">
                <a:ln w="0"/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Возможности </a:t>
            </a:r>
            <a:r>
              <a:rPr lang="en-US" sz="7200" dirty="0">
                <a:ln w="0"/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Adobe Photoshop</a:t>
            </a:r>
            <a:endParaRPr lang="ru-RU" sz="7200" dirty="0">
              <a:latin typeface="Bookman Old Style" pitchFamily="18" charset="0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179512" y="2852936"/>
            <a:ext cx="8964488" cy="49685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200" i="1" dirty="0">
                <a:latin typeface="Bookman Old Style" pitchFamily="18" charset="0"/>
              </a:rPr>
              <a:t>Обработка цифровых и отсканированных фотоснимков, </a:t>
            </a:r>
            <a:r>
              <a:rPr lang="ru-RU" sz="2200" i="1" dirty="0" smtClean="0">
                <a:latin typeface="Bookman Old Style" pitchFamily="18" charset="0"/>
              </a:rPr>
              <a:t>цветокоррекция , </a:t>
            </a:r>
            <a:r>
              <a:rPr lang="ru-RU" sz="2200" i="1" dirty="0">
                <a:latin typeface="Bookman Old Style" pitchFamily="18" charset="0"/>
              </a:rPr>
              <a:t>спецэффекты, устранение различных дефектов съемки.</a:t>
            </a:r>
          </a:p>
          <a:p>
            <a:pPr>
              <a:buFont typeface="Wingdings" pitchFamily="2" charset="2"/>
              <a:buChar char="v"/>
            </a:pPr>
            <a:r>
              <a:rPr lang="ru-RU" sz="2200" i="1" dirty="0">
                <a:latin typeface="Bookman Old Style" pitchFamily="18" charset="0"/>
              </a:rPr>
              <a:t>Возможность создания многослойного изображения. При этом каждый элемент иллюстрации может быть сохранен в собственном, отдельном слое, который может редактироваться отдельно, перемещаться относительно других слоев и т.д.</a:t>
            </a:r>
          </a:p>
          <a:p>
            <a:pPr>
              <a:buFont typeface="Wingdings" pitchFamily="2" charset="2"/>
              <a:buChar char="v"/>
            </a:pPr>
            <a:r>
              <a:rPr lang="ru-RU" sz="2200" i="1" dirty="0">
                <a:latin typeface="Bookman Old Style" pitchFamily="18" charset="0"/>
              </a:rPr>
              <a:t>Фотомонтаж, составление коллажей.</a:t>
            </a:r>
          </a:p>
          <a:p>
            <a:pPr>
              <a:buFont typeface="Wingdings" pitchFamily="2" charset="2"/>
              <a:buChar char="v"/>
            </a:pPr>
            <a:r>
              <a:rPr lang="ru-RU" sz="2200" i="1" dirty="0">
                <a:latin typeface="Bookman Old Style" pitchFamily="18" charset="0"/>
              </a:rPr>
              <a:t>Ретуширование и восстановление старых фотографий.</a:t>
            </a:r>
          </a:p>
          <a:p>
            <a:endParaRPr lang="ru-RU" sz="2400" i="1" dirty="0">
              <a:gradFill flip="none" rotWithShape="1"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2700000" scaled="1"/>
                <a:tileRect/>
              </a:gradFill>
            </a:endParaRPr>
          </a:p>
          <a:p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4556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548680" y="0"/>
            <a:ext cx="11737304" cy="1720552"/>
          </a:xfrm>
        </p:spPr>
        <p:txBody>
          <a:bodyPr/>
          <a:lstStyle/>
          <a:p>
            <a:r>
              <a:rPr lang="ru-RU" sz="4400" i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         </a:t>
            </a:r>
            <a:r>
              <a:rPr lang="ru-RU" sz="4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Инструменты программы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dirty="0" smtClean="0"/>
              <a:t>                                          </a:t>
            </a:r>
            <a:r>
              <a:rPr lang="en-US" sz="5400" b="1" i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Photoshop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9144000" y="3573016"/>
            <a:ext cx="3273552" cy="34321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quarter" idx="13"/>
          </p:nvPr>
        </p:nvSpPr>
        <p:spPr>
          <a:xfrm>
            <a:off x="2585334" y="1484784"/>
            <a:ext cx="6552728" cy="5184576"/>
          </a:xfrm>
        </p:spPr>
        <p:txBody>
          <a:bodyPr>
            <a:normAutofit/>
          </a:bodyPr>
          <a:lstStyle/>
          <a:p>
            <a:r>
              <a:rPr lang="ru-RU" sz="2400" dirty="0" smtClean="0">
                <a:effectLst/>
                <a:latin typeface="Bookman Old Style" pitchFamily="18" charset="0"/>
              </a:rPr>
              <a:t>Adobe Photoshop имеет </a:t>
            </a:r>
            <a:r>
              <a:rPr lang="ru-RU" sz="2400" dirty="0">
                <a:effectLst/>
                <a:latin typeface="Bookman Old Style" pitchFamily="18" charset="0"/>
              </a:rPr>
              <a:t>множество динамических инструментов, и достаточно сложно сказать, что есть какие-то определённые универсальные инструменты для рисования, просто потому, что каждый художник, работающий в программе, выбирает свой подход.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067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1883" y="-30264"/>
            <a:ext cx="7543800" cy="914400"/>
          </a:xfrm>
        </p:spPr>
        <p:txBody>
          <a:bodyPr/>
          <a:lstStyle/>
          <a:p>
            <a:r>
              <a:rPr lang="en-GB" dirty="0" smtClean="0"/>
              <a:t>       </a:t>
            </a:r>
            <a:r>
              <a:rPr lang="ru-RU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Инструменты</a:t>
            </a:r>
            <a:endParaRPr lang="ru-RU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1835696" cy="6768752"/>
          </a:xfrm>
        </p:spPr>
      </p:pic>
      <p:pic>
        <p:nvPicPr>
          <p:cNvPr id="9" name="Picture 110" descr="E:\olga\The encyclopedia computer schedules and a sound\Glava 1\S40.gif"/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989" y="980728"/>
            <a:ext cx="411757" cy="49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411760" y="877863"/>
            <a:ext cx="64807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Bookman Old Style" pitchFamily="18" charset="0"/>
              </a:rPr>
              <a:t>Прямоугольное выделение. Щелкаете мышкой, тянете, отпускаете - имеете выделенный прямоугольный блок. Если тащить мышку с клавишей </a:t>
            </a:r>
            <a:r>
              <a:rPr lang="ru-RU" dirty="0" err="1">
                <a:latin typeface="Bookman Old Style" pitchFamily="18" charset="0"/>
              </a:rPr>
              <a:t>Shift</a:t>
            </a:r>
            <a:r>
              <a:rPr lang="ru-RU" dirty="0">
                <a:latin typeface="Bookman Old Style" pitchFamily="18" charset="0"/>
              </a:rPr>
              <a:t>, получается квадрат. </a:t>
            </a:r>
          </a:p>
        </p:txBody>
      </p:sp>
      <p:pic>
        <p:nvPicPr>
          <p:cNvPr id="12" name="Picture 116" descr="E:\olga\The encyclopedia computer schedules and a sound\Glava 1\S4.gif"/>
          <p:cNvPicPr>
            <a:picLocks noChangeAspect="1" noChangeArrowheads="1"/>
          </p:cNvPicPr>
          <p:nvPr/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989" y="2453837"/>
            <a:ext cx="399099" cy="399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411760" y="2387845"/>
            <a:ext cx="64807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Переместить. Перемещать направляющие можно этим инструментом.</a:t>
            </a:r>
          </a:p>
        </p:txBody>
      </p:sp>
      <p:pic>
        <p:nvPicPr>
          <p:cNvPr id="14" name="Picture 125" descr="E:\olga\The encyclopedia computer schedules and a sound\Glava 1\S47.gif"/>
          <p:cNvPicPr>
            <a:picLocks noChangeAspect="1" noChangeArrowheads="1"/>
          </p:cNvPicPr>
          <p:nvPr/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989" y="3097073"/>
            <a:ext cx="382353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411760" y="3097073"/>
            <a:ext cx="64807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Лассо. Работает, как карандаш: вы нажимаете левую кнопку мыши и, не отпуская ее, ведете линию выделения. Служит для выделения объекта.</a:t>
            </a:r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9820662"/>
              </p:ext>
            </p:extLst>
          </p:nvPr>
        </p:nvGraphicFramePr>
        <p:xfrm>
          <a:off x="1829992" y="4192332"/>
          <a:ext cx="410096" cy="421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Image" r:id="rId11" imgW="279365" imgH="253789" progId="Photoshop.Image.9">
                  <p:embed/>
                </p:oleObj>
              </mc:Choice>
              <mc:Fallback>
                <p:oleObj name="Image" r:id="rId11" imgW="279365" imgH="253789" progId="Photoshop.Image.9">
                  <p:embed/>
                  <p:pic>
                    <p:nvPicPr>
                      <p:cNvPr id="0" name="Object 1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9992" y="4192332"/>
                        <a:ext cx="410096" cy="4210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28"/>
          <p:cNvSpPr>
            <a:spLocks noChangeArrowheads="1"/>
          </p:cNvSpPr>
          <p:nvPr/>
        </p:nvSpPr>
        <p:spPr bwMode="auto">
          <a:xfrm>
            <a:off x="2411760" y="4221088"/>
            <a:ext cx="6480720" cy="78467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/>
          <a:p>
            <a:pPr algn="just"/>
            <a:r>
              <a:rPr lang="ru-RU" dirty="0"/>
              <a:t>Волшебная палочка.</a:t>
            </a:r>
            <a:r>
              <a:rPr lang="en-US" dirty="0"/>
              <a:t> </a:t>
            </a:r>
            <a:r>
              <a:rPr lang="ru-RU" dirty="0"/>
              <a:t>Действует</a:t>
            </a:r>
            <a:r>
              <a:rPr lang="en-US" dirty="0"/>
              <a:t> </a:t>
            </a:r>
            <a:r>
              <a:rPr lang="ru-RU" dirty="0"/>
              <a:t>так же, как ведерко с краской, только она не заливает участки определенного цвета другим цветом или прозрачностью, а выделяет их. </a:t>
            </a:r>
          </a:p>
        </p:txBody>
      </p:sp>
      <p:pic>
        <p:nvPicPr>
          <p:cNvPr id="20" name="Picture 130" descr="E:\olga\The encyclopedia computer schedules and a sound\Glava 1\S60.gif"/>
          <p:cNvPicPr>
            <a:picLocks noChangeAspect="1" noChangeArrowheads="1"/>
          </p:cNvPicPr>
          <p:nvPr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989" y="5279825"/>
            <a:ext cx="382353" cy="45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132"/>
          <p:cNvSpPr>
            <a:spLocks noChangeArrowheads="1"/>
          </p:cNvSpPr>
          <p:nvPr/>
        </p:nvSpPr>
        <p:spPr bwMode="auto">
          <a:xfrm>
            <a:off x="2411760" y="5229200"/>
            <a:ext cx="6480720" cy="9159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Усечение. Позволяет срезать края фотографии, но попутно он поможет нам выправить некоторые дефекты перспективы, если таковые на изображении имеются. </a:t>
            </a:r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6035294"/>
              </p:ext>
            </p:extLst>
          </p:nvPr>
        </p:nvGraphicFramePr>
        <p:xfrm>
          <a:off x="1840989" y="6329854"/>
          <a:ext cx="382353" cy="369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Image" r:id="rId15" imgW="317125" imgH="304547" progId="Photoshop.Image.9">
                  <p:embed/>
                </p:oleObj>
              </mc:Choice>
              <mc:Fallback>
                <p:oleObj name="Image" r:id="rId15" imgW="317125" imgH="304547" progId="Photoshop.Image.9">
                  <p:embed/>
                  <p:pic>
                    <p:nvPicPr>
                      <p:cNvPr id="0" name="Object 1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989" y="6329854"/>
                        <a:ext cx="382353" cy="3693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37"/>
          <p:cNvSpPr>
            <a:spLocks noChangeArrowheads="1"/>
          </p:cNvSpPr>
          <p:nvPr/>
        </p:nvSpPr>
        <p:spPr bwMode="auto">
          <a:xfrm>
            <a:off x="2411760" y="6329854"/>
            <a:ext cx="6510125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charset="0"/>
              </a:rPr>
              <a:t>Срез. Позволяет обрезать один край изображений.</a:t>
            </a:r>
          </a:p>
        </p:txBody>
      </p:sp>
    </p:spTree>
    <p:extLst>
      <p:ext uri="{BB962C8B-B14F-4D97-AF65-F5344CB8AC3E}">
        <p14:creationId xmlns:p14="http://schemas.microsoft.com/office/powerpoint/2010/main" val="405360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8" descr="E:\olga\The encyclopedia computer schedules and a sound\Glava 1\S32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82" y="260648"/>
            <a:ext cx="445021" cy="445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9"/>
          <p:cNvSpPr>
            <a:spLocks noChangeArrowheads="1"/>
          </p:cNvSpPr>
          <p:nvPr/>
        </p:nvSpPr>
        <p:spPr bwMode="auto">
          <a:xfrm>
            <a:off x="755576" y="234372"/>
            <a:ext cx="8064896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Заживление кисти - ретуширующий инструмент. Вы работаете им примерно так же, как штампом. </a:t>
            </a:r>
            <a:r>
              <a:rPr lang="ru-RU" dirty="0">
                <a:solidFill>
                  <a:schemeClr val="tx1"/>
                </a:solidFill>
                <a:latin typeface="Times New Roman" charset="0"/>
              </a:rPr>
              <a:t>Photoshop</a:t>
            </a:r>
            <a:r>
              <a:rPr lang="ru-RU" dirty="0">
                <a:solidFill>
                  <a:schemeClr val="tx1"/>
                </a:solidFill>
              </a:rPr>
              <a:t> самостоятельно подгоняет вид переносимого изображения под новое место жительства. </a:t>
            </a:r>
          </a:p>
        </p:txBody>
      </p:sp>
      <p:pic>
        <p:nvPicPr>
          <p:cNvPr id="7" name="Picture 56" descr="E:\olga\The encyclopedia computer schedules and a sound\Glava 1\S8.gif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83" y="1340768"/>
            <a:ext cx="471132" cy="47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755576" y="1353906"/>
            <a:ext cx="8064896" cy="9159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Кисть и карандаш - основные рисующие инструменты. Когда мы рисуем кисточкой, края мазка размыты, полупрозрачны, а у карандаша края штриха всегда четкие. </a:t>
            </a:r>
          </a:p>
        </p:txBody>
      </p:sp>
      <p:sp>
        <p:nvSpPr>
          <p:cNvPr id="10" name="Rectangle 61"/>
          <p:cNvSpPr>
            <a:spLocks noChangeArrowheads="1"/>
          </p:cNvSpPr>
          <p:nvPr/>
        </p:nvSpPr>
        <p:spPr bwMode="auto">
          <a:xfrm>
            <a:off x="0" y="2881313"/>
            <a:ext cx="9144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 sz="1200" b="0">
              <a:solidFill>
                <a:schemeClr val="tx1"/>
              </a:solidFill>
              <a:latin typeface="Times New Roman" charset="0"/>
            </a:endParaRPr>
          </a:p>
          <a:p>
            <a:pPr eaLnBrk="0" hangingPunct="0"/>
            <a:r>
              <a:rPr lang="en-US" sz="1200" b="0">
                <a:solidFill>
                  <a:schemeClr val="tx1"/>
                </a:solidFill>
                <a:latin typeface="Times New Roman"/>
              </a:rPr>
              <a:t> </a:t>
            </a:r>
            <a:endParaRPr lang="ru-RU" sz="1200" b="0">
              <a:solidFill>
                <a:schemeClr val="tx1"/>
              </a:solidFill>
              <a:latin typeface="Times New Roman" charset="0"/>
            </a:endParaRPr>
          </a:p>
          <a:p>
            <a:pPr eaLnBrk="0" hangingPunct="0"/>
            <a:endParaRPr lang="ru-RU" sz="2400" b="0">
              <a:solidFill>
                <a:schemeClr val="tx1"/>
              </a:solidFill>
              <a:latin typeface="Times New Roman" charset="0"/>
            </a:endParaRPr>
          </a:p>
        </p:txBody>
      </p:sp>
      <p:pic>
        <p:nvPicPr>
          <p:cNvPr id="11" name="Picture 55" descr="E:\olga\The encyclopedia computer schedules and a sound\Glava 1\S9.gif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83" y="2012719"/>
            <a:ext cx="471131" cy="471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0" descr="E:\olga\The encyclopedia computer schedules and a sound\Glava 1\S30.gif"/>
          <p:cNvPicPr>
            <a:picLocks noChangeAspect="1" noChangeArrowheads="1"/>
          </p:cNvPicPr>
          <p:nvPr/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89" y="2714919"/>
            <a:ext cx="435558" cy="435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62"/>
          <p:cNvSpPr>
            <a:spLocks noChangeArrowheads="1"/>
          </p:cNvSpPr>
          <p:nvPr/>
        </p:nvSpPr>
        <p:spPr bwMode="auto">
          <a:xfrm>
            <a:off x="800100" y="2559843"/>
            <a:ext cx="8020372" cy="14652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Штамп клона.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Рисует не цветом, а куском нашей же картинки. </a:t>
            </a:r>
            <a:r>
              <a:rPr lang="ru-RU" dirty="0" err="1">
                <a:solidFill>
                  <a:schemeClr val="tx1"/>
                </a:solidFill>
              </a:rPr>
              <a:t>Ввыбрав</a:t>
            </a:r>
            <a:r>
              <a:rPr lang="ru-RU" dirty="0">
                <a:solidFill>
                  <a:schemeClr val="tx1"/>
                </a:solidFill>
              </a:rPr>
              <a:t> штамп, первым делом щелкаем по картинке с нажатой клавишей </a:t>
            </a:r>
            <a:r>
              <a:rPr lang="ru-RU" dirty="0" err="1">
                <a:solidFill>
                  <a:schemeClr val="tx1"/>
                </a:solidFill>
              </a:rPr>
              <a:t>Alt</a:t>
            </a:r>
            <a:r>
              <a:rPr lang="ru-RU" dirty="0">
                <a:solidFill>
                  <a:schemeClr val="tx1"/>
                </a:solidFill>
              </a:rPr>
              <a:t> - так мы взяли образец для клонирования. А теперь переходим в нужную точку изображения, нажимаем левую кнопку мыши (уже баз «альта») и начинаем водить по картинке. </a:t>
            </a:r>
          </a:p>
        </p:txBody>
      </p:sp>
      <p:pic>
        <p:nvPicPr>
          <p:cNvPr id="15" name="Picture 65" descr="E:\olga\The encyclopedia computer schedules and a sound\Glava 1\S28.gif"/>
          <p:cNvPicPr>
            <a:picLocks noChangeAspect="1" noChangeArrowheads="1"/>
          </p:cNvPicPr>
          <p:nvPr/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90" y="3891906"/>
            <a:ext cx="422713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813739" y="4162326"/>
            <a:ext cx="80067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История кисти - отменяющая кисть</a:t>
            </a:r>
          </a:p>
        </p:txBody>
      </p:sp>
      <p:pic>
        <p:nvPicPr>
          <p:cNvPr id="17" name="Picture 69" descr="S2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90" y="4821604"/>
            <a:ext cx="422713" cy="58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68"/>
          <p:cNvSpPr>
            <a:spLocks noChangeArrowheads="1"/>
          </p:cNvSpPr>
          <p:nvPr/>
        </p:nvSpPr>
        <p:spPr bwMode="auto">
          <a:xfrm>
            <a:off x="813739" y="4821604"/>
            <a:ext cx="8006733" cy="760413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Ластик. По вашему выбору ластик может стать стирающей кистью, стирающим карандашом, а вдобавок - еще и стирающим блоком.</a:t>
            </a:r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3819981"/>
              </p:ext>
            </p:extLst>
          </p:nvPr>
        </p:nvGraphicFramePr>
        <p:xfrm>
          <a:off x="195453" y="6021288"/>
          <a:ext cx="422713" cy="432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Image" r:id="rId15" imgW="317125" imgH="253789" progId="Photoshop.Image.9">
                  <p:embed/>
                </p:oleObj>
              </mc:Choice>
              <mc:Fallback>
                <p:oleObj name="Image" r:id="rId15" imgW="317125" imgH="253789" progId="Photoshop.Image.9">
                  <p:embed/>
                  <p:pic>
                    <p:nvPicPr>
                      <p:cNvPr id="0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453" y="6021288"/>
                        <a:ext cx="422713" cy="4320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818432" y="6021288"/>
            <a:ext cx="80020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Ковш краски и градиент. Предназначен для заливки цветом. </a:t>
            </a:r>
          </a:p>
        </p:txBody>
      </p:sp>
    </p:spTree>
    <p:extLst>
      <p:ext uri="{BB962C8B-B14F-4D97-AF65-F5344CB8AC3E}">
        <p14:creationId xmlns:p14="http://schemas.microsoft.com/office/powerpoint/2010/main" val="284603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3" descr="E:\olga\The encyclopedia computer schedules and a sound\Glava 1\S22.gif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1600" y="188640"/>
            <a:ext cx="777686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Умеет лить на рисунок не только цвет, но и узор. Градиент льет на рисунок немыслимую разноцветную красоту с переливами да переходами. </a:t>
            </a:r>
          </a:p>
        </p:txBody>
      </p:sp>
      <p:pic>
        <p:nvPicPr>
          <p:cNvPr id="7" name="Picture 56" descr="E:\olga\The encyclopedia computer schedules and a sound\Glava 1\S37.gif"/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30" y="1340768"/>
            <a:ext cx="405938" cy="40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42636" y="1340768"/>
            <a:ext cx="78058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Пятно. Размывает детали и смягчает контуры, заменяя резкие границы  полупрозрачными переходами.</a:t>
            </a:r>
            <a:r>
              <a:rPr lang="ru-RU" sz="1200" dirty="0">
                <a:latin typeface="Verdana" pitchFamily="34" charset="0"/>
              </a:rPr>
              <a:t> </a:t>
            </a:r>
            <a:endParaRPr lang="ru-RU" sz="2400" dirty="0">
              <a:latin typeface="Times New Roman" charset="0"/>
            </a:endParaRPr>
          </a:p>
        </p:txBody>
      </p:sp>
      <p:pic>
        <p:nvPicPr>
          <p:cNvPr id="9" name="Picture 59" descr="E:\olga\The encyclopedia computer schedules and a sound\Glava 1\S34.gif"/>
          <p:cNvPicPr>
            <a:picLocks noChangeAspect="1" noChangeArrowheads="1"/>
          </p:cNvPicPr>
          <p:nvPr/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30" y="2204865"/>
            <a:ext cx="405938" cy="40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1"/>
          <p:cNvSpPr>
            <a:spLocks noChangeArrowheads="1"/>
          </p:cNvSpPr>
          <p:nvPr/>
        </p:nvSpPr>
        <p:spPr bwMode="auto">
          <a:xfrm>
            <a:off x="966026" y="2204865"/>
            <a:ext cx="7782438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ru-RU" dirty="0"/>
              <a:t>Подделка. Для осветления предназначен этот инструмент</a:t>
            </a:r>
            <a:r>
              <a:rPr lang="en-US" dirty="0"/>
              <a:t>.</a:t>
            </a:r>
            <a:r>
              <a:rPr lang="ru-RU" sz="1200" b="0" dirty="0">
                <a:latin typeface="Verdana" pitchFamily="34" charset="0"/>
              </a:rPr>
              <a:t> </a:t>
            </a:r>
            <a:endParaRPr lang="ru-RU" sz="2400" b="0" dirty="0">
              <a:latin typeface="Times New Roman" charset="0"/>
            </a:endParaRPr>
          </a:p>
        </p:txBody>
      </p:sp>
      <p:pic>
        <p:nvPicPr>
          <p:cNvPr id="11" name="Picture 62" descr="E:\olga\The encyclopedia computer schedules and a sound\Glava 1\S94.gif"/>
          <p:cNvPicPr>
            <a:picLocks noChangeAspect="1" noChangeArrowheads="1"/>
          </p:cNvPicPr>
          <p:nvPr/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31" y="3068960"/>
            <a:ext cx="405938" cy="40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64"/>
          <p:cNvSpPr>
            <a:spLocks noChangeArrowheads="1"/>
          </p:cNvSpPr>
          <p:nvPr/>
        </p:nvSpPr>
        <p:spPr bwMode="auto">
          <a:xfrm>
            <a:off x="938748" y="3068960"/>
            <a:ext cx="7809716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Выбор пути. С его помощью можно подвинуть контур целиком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sz="2400" b="0" dirty="0">
              <a:solidFill>
                <a:schemeClr val="tx1"/>
              </a:solidFill>
              <a:latin typeface="Times New Roman" charset="0"/>
            </a:endParaRPr>
          </a:p>
        </p:txBody>
      </p:sp>
      <p:pic>
        <p:nvPicPr>
          <p:cNvPr id="13" name="Picture 65" descr="E:\olga\The encyclopedia computer schedules and a sound\Glava 1\S101.gif"/>
          <p:cNvPicPr>
            <a:picLocks noChangeAspect="1" noChangeArrowheads="1"/>
          </p:cNvPicPr>
          <p:nvPr/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5" y="3697006"/>
            <a:ext cx="430428" cy="430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938748" y="3589055"/>
            <a:ext cx="78097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Горизонтальный шрифт. Чтобы ввести какую-то надпись, надо выбрать инструмент с буковкой Т .</a:t>
            </a:r>
          </a:p>
        </p:txBody>
      </p:sp>
      <p:pic>
        <p:nvPicPr>
          <p:cNvPr id="15" name="Picture 68" descr="E:\olga\The encyclopedia computer schedules and a sound\Glava 1\S100.gif"/>
          <p:cNvPicPr>
            <a:picLocks noChangeAspect="1" noChangeArrowheads="1"/>
          </p:cNvPicPr>
          <p:nvPr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5" y="4414272"/>
            <a:ext cx="453193" cy="453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70"/>
          <p:cNvSpPr>
            <a:spLocks noChangeArrowheads="1"/>
          </p:cNvSpPr>
          <p:nvPr/>
        </p:nvSpPr>
        <p:spPr bwMode="auto">
          <a:xfrm>
            <a:off x="971600" y="4267200"/>
            <a:ext cx="79438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 Перо. Может рисовать кривые и ломаные линии. Если щелкнуть мышкой в одной точке, потом в другой, потом в третьей, то Photoshop будет соединять их отрезками прямой.</a:t>
            </a:r>
          </a:p>
        </p:txBody>
      </p:sp>
      <p:pic>
        <p:nvPicPr>
          <p:cNvPr id="18" name="Picture 71" descr="E:\olga\The encyclopedia computer schedules and a sound\Glava 1\S82.gif"/>
          <p:cNvPicPr>
            <a:picLocks noChangeAspect="1" noChangeArrowheads="1"/>
          </p:cNvPicPr>
          <p:nvPr/>
        </p:nvPicPr>
        <p:blipFill>
          <a:blip r:embed="rId15" r:link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6" y="5193763"/>
            <a:ext cx="449800" cy="44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942636" y="5320397"/>
            <a:ext cx="76618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Прямоугольник. Инструмент позволяет чертить прямоугольники</a:t>
            </a:r>
          </a:p>
        </p:txBody>
      </p:sp>
      <p:pic>
        <p:nvPicPr>
          <p:cNvPr id="20" name="Picture 74" descr="E:\olga\The encyclopedia computer schedules and a sound\Glava 1\S106.gif"/>
          <p:cNvPicPr>
            <a:picLocks noChangeAspect="1" noChangeArrowheads="1"/>
          </p:cNvPicPr>
          <p:nvPr/>
        </p:nvPicPr>
        <p:blipFill>
          <a:blip r:embed="rId17" r:link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6" y="6093296"/>
            <a:ext cx="453192" cy="42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1129254" y="5842482"/>
            <a:ext cx="74751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Запись. Эта кнопка на панели настроек показывает две дополнительные палитры текстовых настроек</a:t>
            </a:r>
          </a:p>
        </p:txBody>
      </p:sp>
    </p:spTree>
    <p:extLst>
      <p:ext uri="{BB962C8B-B14F-4D97-AF65-F5344CB8AC3E}">
        <p14:creationId xmlns:p14="http://schemas.microsoft.com/office/powerpoint/2010/main" val="243405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0" descr="E:\olga\The encyclopedia computer schedules and a sound\Glava 1\S19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26064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82"/>
          <p:cNvSpPr>
            <a:spLocks noChangeArrowheads="1"/>
          </p:cNvSpPr>
          <p:nvPr/>
        </p:nvSpPr>
        <p:spPr bwMode="auto">
          <a:xfrm>
            <a:off x="899592" y="260648"/>
            <a:ext cx="7696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dirty="0"/>
              <a:t>Пипетка. Ей пользуются, когда нужно взять цвет с рисунка. </a:t>
            </a: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5147990"/>
              </p:ext>
            </p:extLst>
          </p:nvPr>
        </p:nvGraphicFramePr>
        <p:xfrm>
          <a:off x="143509" y="946001"/>
          <a:ext cx="504056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Image" r:id="rId6" imgW="279365" imgH="253789" progId="Photoshop.Image.9">
                  <p:embed/>
                </p:oleObj>
              </mc:Choice>
              <mc:Fallback>
                <p:oleObj name="Image" r:id="rId6" imgW="279365" imgH="253789" progId="Photoshop.Image.9">
                  <p:embed/>
                  <p:pic>
                    <p:nvPicPr>
                      <p:cNvPr id="0" name="Object 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509" y="946001"/>
                        <a:ext cx="504056" cy="504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1"/>
          <p:cNvSpPr>
            <a:spLocks noChangeArrowheads="1"/>
          </p:cNvSpPr>
          <p:nvPr/>
        </p:nvSpPr>
        <p:spPr bwMode="auto">
          <a:xfrm>
            <a:off x="1028162" y="806321"/>
            <a:ext cx="7543800" cy="108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ru-RU" dirty="0">
                <a:solidFill>
                  <a:schemeClr val="tx1"/>
                </a:solidFill>
              </a:rPr>
              <a:t>Рука. Инструментом удобно пользоваться, когда рисунок увеличен, целиком в окне не помещается. Можно посмотреть любую его часть.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Picture 70" descr="S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9" y="1644715"/>
            <a:ext cx="504056" cy="542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9"/>
          <p:cNvSpPr>
            <a:spLocks noChangeArrowheads="1"/>
          </p:cNvSpPr>
          <p:nvPr/>
        </p:nvSpPr>
        <p:spPr bwMode="auto">
          <a:xfrm>
            <a:off x="1028162" y="1649970"/>
            <a:ext cx="7543800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dirty="0"/>
              <a:t>Масштаб. Инструмент предназначен для увеличения и уменьшения масштаба изображения. Щелкая по рисунку, мы сможем увеличивать масштаб, а щелкая с клавишей </a:t>
            </a:r>
            <a:r>
              <a:rPr lang="ru-RU" dirty="0" err="1"/>
              <a:t>Alt</a:t>
            </a:r>
            <a:r>
              <a:rPr lang="ru-RU" dirty="0"/>
              <a:t> -уменьшать.</a:t>
            </a:r>
          </a:p>
          <a:p>
            <a:pPr eaLnBrk="0" hangingPunct="0"/>
            <a:endParaRPr lang="ru-RU" dirty="0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6360453"/>
              </p:ext>
            </p:extLst>
          </p:nvPr>
        </p:nvGraphicFramePr>
        <p:xfrm>
          <a:off x="143508" y="2707851"/>
          <a:ext cx="504056" cy="480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Image" r:id="rId9" imgW="622003" imgH="622003" progId="Photoshop.Image.9">
                  <p:embed/>
                </p:oleObj>
              </mc:Choice>
              <mc:Fallback>
                <p:oleObj name="Image" r:id="rId9" imgW="622003" imgH="622003" progId="Photoshop.Image.9">
                  <p:embed/>
                  <p:pic>
                    <p:nvPicPr>
                      <p:cNvPr id="0" name="Object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508" y="2707851"/>
                        <a:ext cx="504056" cy="4804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81"/>
          <p:cNvSpPr>
            <a:spLocks noChangeArrowheads="1"/>
          </p:cNvSpPr>
          <p:nvPr/>
        </p:nvSpPr>
        <p:spPr bwMode="auto">
          <a:xfrm>
            <a:off x="1084405" y="2731058"/>
            <a:ext cx="8001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dirty="0">
                <a:solidFill>
                  <a:schemeClr val="tx1"/>
                </a:solidFill>
              </a:rPr>
              <a:t>Цвет переднего плана и фоновый цвет. Щелчок по квадратику первого или второго цвета в панели инструментов открывает диалоговое окно - самое универсальное орудие подбора цвета.</a:t>
            </a:r>
          </a:p>
          <a:p>
            <a:pPr eaLnBrk="0" hangingPunct="0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3" name="Picture 74" descr="E:\olga\The encyclopedia computer schedules and a sound\Glava 1\S2.gif"/>
          <p:cNvPicPr>
            <a:picLocks noChangeAspect="1" noChangeArrowheads="1"/>
          </p:cNvPicPr>
          <p:nvPr/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73" y="3645458"/>
            <a:ext cx="486892" cy="542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87"/>
          <p:cNvSpPr>
            <a:spLocks noChangeArrowheads="1"/>
          </p:cNvSpPr>
          <p:nvPr/>
        </p:nvSpPr>
        <p:spPr bwMode="auto">
          <a:xfrm>
            <a:off x="1187624" y="3629692"/>
            <a:ext cx="76328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dirty="0"/>
              <a:t>Изогнутая</a:t>
            </a:r>
            <a:r>
              <a:rPr lang="ru-RU" sz="1200" b="0" dirty="0">
                <a:latin typeface="Times New Roman" charset="0"/>
              </a:rPr>
              <a:t> </a:t>
            </a:r>
            <a:r>
              <a:rPr lang="ru-RU" dirty="0"/>
              <a:t>стрелочка вверху позволит поменять местами передний и фоновый цвета. </a:t>
            </a:r>
          </a:p>
        </p:txBody>
      </p:sp>
      <p:pic>
        <p:nvPicPr>
          <p:cNvPr id="15" name="Picture 77" descr="E:\olga\The encyclopedia computer schedules and a sound\Glava 1\S3.gif"/>
          <p:cNvPicPr>
            <a:picLocks noChangeAspect="1" noChangeArrowheads="1"/>
          </p:cNvPicPr>
          <p:nvPr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16" y="4539243"/>
            <a:ext cx="472649" cy="528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90"/>
          <p:cNvSpPr>
            <a:spLocks noChangeArrowheads="1"/>
          </p:cNvSpPr>
          <p:nvPr/>
        </p:nvSpPr>
        <p:spPr bwMode="auto">
          <a:xfrm>
            <a:off x="1187624" y="4467673"/>
            <a:ext cx="763284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Щелчок по нижней кнопочке с маленькими квадратиками «заряжает» большие квадраты цветами по умолчанию: черным и белым. 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48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3381"/>
            <a:ext cx="9145016" cy="914400"/>
          </a:xfrm>
        </p:spPr>
        <p:txBody>
          <a:bodyPr/>
          <a:lstStyle/>
          <a:p>
            <a:r>
              <a:rPr lang="ru-RU" sz="4800" i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Обработка фотографий</a:t>
            </a:r>
            <a:endParaRPr lang="ru-RU" sz="4800" i="1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5" name="Picture 60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703" y="980728"/>
            <a:ext cx="4745785" cy="568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75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684568" y="476672"/>
            <a:ext cx="3273552" cy="3429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9144000" y="4581128"/>
            <a:ext cx="3273552" cy="34321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Rectangle 43"/>
          <p:cNvSpPr>
            <a:spLocks noChangeArrowheads="1"/>
          </p:cNvSpPr>
          <p:nvPr/>
        </p:nvSpPr>
        <p:spPr bwMode="auto">
          <a:xfrm>
            <a:off x="468713" y="354724"/>
            <a:ext cx="8305800" cy="69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6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Изменение размера и разрешения изображения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endParaRPr lang="ru-RU" sz="2200" dirty="0">
              <a:solidFill>
                <a:schemeClr val="accent2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Times New Roman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dirty="0">
                <a:solidFill>
                  <a:schemeClr val="tx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Verdana" pitchFamily="34" charset="0"/>
              </a:rPr>
              <a:t>    </a:t>
            </a:r>
            <a:endParaRPr lang="ru-RU" dirty="0">
              <a:solidFill>
                <a:schemeClr val="tx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" name="Picture 41" descr="2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6136" y="1390730"/>
            <a:ext cx="3191272" cy="24447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79512" y="1412776"/>
            <a:ext cx="475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Bookman Old Style" pitchFamily="18" charset="0"/>
              </a:rPr>
              <a:t>Команда Размер изображения в подменю Изображение предназначена для изменения геометрических размеров рисунка и его разрешения.</a:t>
            </a:r>
          </a:p>
        </p:txBody>
      </p:sp>
      <p:sp>
        <p:nvSpPr>
          <p:cNvPr id="8" name="Text Box 26"/>
          <p:cNvSpPr txBox="1">
            <a:spLocks noChangeArrowheads="1"/>
          </p:cNvSpPr>
          <p:nvPr/>
        </p:nvSpPr>
        <p:spPr bwMode="auto">
          <a:xfrm>
            <a:off x="4887933" y="4014659"/>
            <a:ext cx="4114800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i="1" dirty="0">
                <a:latin typeface="Bookman Old Style" pitchFamily="18" charset="0"/>
              </a:rPr>
              <a:t>Другая команда из меню Рисунок, которая имеет отношение к размерам файла, называется Размер холста. Чаще всего ее используют, когда на рисунке не хватает места и художнику хочется холст нарастить.</a:t>
            </a:r>
            <a:r>
              <a:rPr lang="ru-RU" sz="2400" i="1" dirty="0">
                <a:latin typeface="Bookman Old Style" pitchFamily="18" charset="0"/>
              </a:rPr>
              <a:t> </a:t>
            </a:r>
          </a:p>
        </p:txBody>
      </p:sp>
      <p:pic>
        <p:nvPicPr>
          <p:cNvPr id="9" name="Picture 38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916" y="3940291"/>
            <a:ext cx="3564980" cy="25922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654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5"/>
          <p:cNvSpPr>
            <a:spLocks noChangeArrowheads="1"/>
          </p:cNvSpPr>
          <p:nvPr/>
        </p:nvSpPr>
        <p:spPr bwMode="auto">
          <a:xfrm>
            <a:off x="8505" y="188640"/>
            <a:ext cx="9135495" cy="125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600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Изменение цвета, яркости, контраста изображения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endParaRPr lang="ru-RU" sz="20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dirty="0">
                <a:solidFill>
                  <a:schemeClr val="tx1"/>
                </a:solidFill>
                <a:latin typeface="Verdana" pitchFamily="34" charset="0"/>
              </a:rPr>
              <a:t>   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Picture 26" descr="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726" y="1196752"/>
            <a:ext cx="3335338" cy="237626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28" descr="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38800" y="1196752"/>
            <a:ext cx="3124200" cy="14906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32" descr="k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935" y="2852936"/>
            <a:ext cx="1452313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1" descr="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827052"/>
            <a:ext cx="1440160" cy="126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0" descr="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832266"/>
            <a:ext cx="3731901" cy="132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3" descr="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927" y="5301208"/>
            <a:ext cx="1203325" cy="134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4" descr="m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557" y="5301208"/>
            <a:ext cx="1211263" cy="135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7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5680" y="1491516"/>
            <a:ext cx="7543800" cy="914400"/>
          </a:xfrm>
        </p:spPr>
        <p:txBody>
          <a:bodyPr/>
          <a:lstStyle/>
          <a:p>
            <a:r>
              <a:rPr lang="ru-RU" sz="3600" i="1" dirty="0">
                <a:effectLst/>
                <a:latin typeface="Bookman Old Style" pitchFamily="18" charset="0"/>
              </a:rPr>
              <a:t>Как подготовить снимки в программе Фото на документы</a:t>
            </a:r>
            <a:br>
              <a:rPr lang="ru-RU" sz="3600" i="1" dirty="0">
                <a:effectLst/>
                <a:latin typeface="Bookman Old Style" pitchFamily="18" charset="0"/>
              </a:rPr>
            </a:br>
            <a:endParaRPr lang="ru-RU" sz="3600" i="1" dirty="0">
              <a:latin typeface="Bookman Old Style" pitchFamily="18" charset="0"/>
            </a:endParaRPr>
          </a:p>
        </p:txBody>
      </p:sp>
      <p:pic>
        <p:nvPicPr>
          <p:cNvPr id="5" name="Picture 8" descr="Курсы Photoshop в Караганде | ikurs.kz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4555"/>
            <a:ext cx="1754160" cy="175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51520" y="2044505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Bookman Old Style" pitchFamily="18" charset="0"/>
              </a:rPr>
              <a:t>Чтобы создать фотографию для паспорта, не обязательно прибегать к услугам профессиональных фотографов. Многие салоны принимают файлы для печати в электронном виде. Если у вас дома есть принтер, вы можете распечатать снимки самостоятельно. Главное — знать, как создать правильный </a:t>
            </a:r>
            <a:r>
              <a:rPr lang="ru-RU" sz="2400" dirty="0" smtClean="0">
                <a:latin typeface="Bookman Old Style" pitchFamily="18" charset="0"/>
              </a:rPr>
              <a:t>макет. Мы сделаем фото </a:t>
            </a:r>
            <a:r>
              <a:rPr lang="ru-RU" sz="2400" dirty="0">
                <a:latin typeface="Bookman Old Style" pitchFamily="18" charset="0"/>
              </a:rPr>
              <a:t>3 на 4 в </a:t>
            </a:r>
            <a:r>
              <a:rPr lang="ru-RU" sz="2400" dirty="0" err="1">
                <a:latin typeface="Bookman Old Style" pitchFamily="18" charset="0"/>
              </a:rPr>
              <a:t>фотошопе</a:t>
            </a:r>
            <a:r>
              <a:rPr lang="ru-RU" sz="2400" dirty="0">
                <a:latin typeface="Bookman Old Style" pitchFamily="18" charset="0"/>
              </a:rPr>
              <a:t> для паспорта российского образца. </a:t>
            </a:r>
          </a:p>
        </p:txBody>
      </p:sp>
    </p:spTree>
    <p:extLst>
      <p:ext uri="{BB962C8B-B14F-4D97-AF65-F5344CB8AC3E}">
        <p14:creationId xmlns:p14="http://schemas.microsoft.com/office/powerpoint/2010/main" val="348102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Создайте проект в Adobe Photosho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04" y="1268760"/>
            <a:ext cx="3456384" cy="319511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6206" y="-57335"/>
            <a:ext cx="11571624" cy="864096"/>
          </a:xfrm>
        </p:spPr>
        <p:txBody>
          <a:bodyPr/>
          <a:lstStyle/>
          <a:p>
            <a:pPr algn="ctr"/>
            <a:r>
              <a:rPr lang="ru-RU" sz="4000" i="1" dirty="0" smtClean="0">
                <a:latin typeface="Bookman Old Style" pitchFamily="18" charset="0"/>
              </a:rPr>
              <a:t/>
            </a:r>
            <a:br>
              <a:rPr lang="ru-RU" sz="4000" i="1" dirty="0" smtClean="0">
                <a:latin typeface="Bookman Old Style" pitchFamily="18" charset="0"/>
              </a:rPr>
            </a:br>
            <a:r>
              <a:rPr lang="ru-RU" sz="4000" i="1" dirty="0">
                <a:latin typeface="Bookman Old Style" pitchFamily="18" charset="0"/>
              </a:rPr>
              <a:t/>
            </a:r>
            <a:br>
              <a:rPr lang="ru-RU" sz="4000" i="1" dirty="0">
                <a:latin typeface="Bookman Old Style" pitchFamily="18" charset="0"/>
              </a:rPr>
            </a:br>
            <a:r>
              <a:rPr lang="ru-RU" sz="4400" i="1" dirty="0" smtClean="0">
                <a:latin typeface="Bookman Old Style" pitchFamily="18" charset="0"/>
              </a:rPr>
              <a:t>Технологическая карта</a:t>
            </a:r>
            <a:endParaRPr lang="ru-RU" sz="4400" i="1" dirty="0"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836712"/>
            <a:ext cx="4572000" cy="29238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ru-RU" sz="2400" i="1" u="sng" dirty="0">
                <a:latin typeface="Bookman Old Style" pitchFamily="18" charset="0"/>
              </a:rPr>
              <a:t>Шаг 1</a:t>
            </a:r>
            <a:r>
              <a:rPr lang="ru-RU" sz="2400" i="1" u="sng" dirty="0" smtClean="0">
                <a:latin typeface="Bookman Old Style" pitchFamily="18" charset="0"/>
              </a:rPr>
              <a:t>.</a:t>
            </a:r>
          </a:p>
          <a:p>
            <a:r>
              <a:rPr lang="ru-RU" sz="2000" i="1" dirty="0" smtClean="0">
                <a:latin typeface="Bookman Old Style" pitchFamily="18" charset="0"/>
              </a:rPr>
              <a:t> </a:t>
            </a:r>
            <a:r>
              <a:rPr lang="ru-RU" sz="2000" i="1" dirty="0">
                <a:latin typeface="Bookman Old Style" pitchFamily="18" charset="0"/>
              </a:rPr>
              <a:t>Создайте новый проект</a:t>
            </a:r>
          </a:p>
          <a:p>
            <a:r>
              <a:rPr lang="ru-RU" sz="2000" i="1" dirty="0">
                <a:latin typeface="Bookman Old Style" pitchFamily="18" charset="0"/>
              </a:rPr>
              <a:t>Запустите Photoshop и отыщите пункт «Файл». После нажмите «Создать». Установите размер </a:t>
            </a:r>
            <a:r>
              <a:rPr lang="ru-RU" sz="2000" i="1" dirty="0" smtClean="0">
                <a:latin typeface="Bookman Old Style" pitchFamily="18" charset="0"/>
              </a:rPr>
              <a:t>3 см </a:t>
            </a:r>
            <a:r>
              <a:rPr lang="ru-RU" sz="2000" i="1" dirty="0">
                <a:latin typeface="Bookman Old Style" pitchFamily="18" charset="0"/>
              </a:rPr>
              <a:t>шириной и </a:t>
            </a:r>
            <a:r>
              <a:rPr lang="ru-RU" sz="2000" i="1" dirty="0" smtClean="0">
                <a:latin typeface="Bookman Old Style" pitchFamily="18" charset="0"/>
              </a:rPr>
              <a:t>4 см </a:t>
            </a:r>
            <a:r>
              <a:rPr lang="ru-RU" sz="2000" i="1" dirty="0">
                <a:latin typeface="Bookman Old Style" pitchFamily="18" charset="0"/>
              </a:rPr>
              <a:t>высотой. Мы собираемся печатать снимок, разрешение нужно установить 300.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795750"/>
            <a:ext cx="3409181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513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188640"/>
            <a:ext cx="4572000" cy="23698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ru-RU" sz="2400" i="1" u="sng" dirty="0">
                <a:latin typeface="Bookman Old Style" pitchFamily="18" charset="0"/>
              </a:rPr>
              <a:t>Шаг 2. </a:t>
            </a:r>
            <a:endParaRPr lang="ru-RU" sz="2400" i="1" u="sng" dirty="0" smtClean="0">
              <a:latin typeface="Bookman Old Style" pitchFamily="18" charset="0"/>
            </a:endParaRPr>
          </a:p>
          <a:p>
            <a:r>
              <a:rPr lang="ru-RU" sz="2000" i="1" dirty="0">
                <a:latin typeface="Bookman Old Style" pitchFamily="18" charset="0"/>
              </a:rPr>
              <a:t>2. В правом углу меняем единицы измерения с пикселей на сантиметры, ширина 3см, высота 4 см. Разрешение 300.Цвет </a:t>
            </a:r>
            <a:r>
              <a:rPr lang="en-US" sz="2000" i="1" dirty="0">
                <a:latin typeface="Bookman Old Style" pitchFamily="18" charset="0"/>
              </a:rPr>
              <a:t>RGB </a:t>
            </a:r>
            <a:r>
              <a:rPr lang="ru-RU" sz="2000" i="1" dirty="0">
                <a:latin typeface="Bookman Old Style" pitchFamily="18" charset="0"/>
              </a:rPr>
              <a:t>, 8 бит.</a:t>
            </a:r>
          </a:p>
          <a:p>
            <a:endParaRPr lang="en-GB" sz="2400" i="1" u="sng" dirty="0" smtClean="0"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0666" y="342900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3</a:t>
            </a:r>
          </a:p>
          <a:p>
            <a:r>
              <a:rPr lang="ru-RU" sz="2000" i="1" dirty="0" smtClean="0">
                <a:latin typeface="Bookman Old Style" pitchFamily="18" charset="0"/>
              </a:rPr>
              <a:t>Нажимаем </a:t>
            </a:r>
            <a:r>
              <a:rPr lang="ru-RU" sz="2000" i="1" dirty="0">
                <a:latin typeface="Bookman Old Style" pitchFamily="18" charset="0"/>
              </a:rPr>
              <a:t>на кнопку создать. Создался новый файл 3 на 4см.</a:t>
            </a:r>
            <a:endParaRPr lang="ru-RU" sz="2000" i="1" dirty="0">
              <a:latin typeface="Bookman Old Style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/>
          <a:stretch>
            <a:fillRect/>
          </a:stretch>
        </p:blipFill>
        <p:spPr>
          <a:xfrm>
            <a:off x="5148064" y="188640"/>
            <a:ext cx="3169962" cy="2016224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>
          <a:blip r:embed="rId4"/>
          <a:stretch>
            <a:fillRect/>
          </a:stretch>
        </p:blipFill>
        <p:spPr>
          <a:xfrm>
            <a:off x="5135670" y="3260080"/>
            <a:ext cx="3182356" cy="196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33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601769" y="443147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4</a:t>
            </a:r>
          </a:p>
          <a:p>
            <a:r>
              <a:rPr lang="ru-RU" sz="2000" i="1" dirty="0" err="1" smtClean="0">
                <a:latin typeface="Bookman Old Style" pitchFamily="18" charset="0"/>
              </a:rPr>
              <a:t>Перести</a:t>
            </a:r>
            <a:r>
              <a:rPr lang="ru-RU" sz="2000" i="1" dirty="0" smtClean="0">
                <a:latin typeface="Bookman Old Style" pitchFamily="18" charset="0"/>
              </a:rPr>
              <a:t> </a:t>
            </a:r>
            <a:r>
              <a:rPr lang="ru-RU" sz="2000" i="1" dirty="0">
                <a:latin typeface="Bookman Old Style" pitchFamily="18" charset="0"/>
              </a:rPr>
              <a:t>нужно сюда фотографию. Открываем папку, хватаем фотографию и перетягиваем в открытый файл </a:t>
            </a:r>
            <a:r>
              <a:rPr lang="en-US" sz="2000" i="1" dirty="0">
                <a:latin typeface="Bookman Old Style" pitchFamily="18" charset="0"/>
              </a:rPr>
              <a:t>Photoshop</a:t>
            </a:r>
            <a:r>
              <a:rPr lang="ru-RU" sz="2000" i="1" dirty="0">
                <a:latin typeface="Bookman Old Style" pitchFamily="18" charset="0"/>
              </a:rPr>
              <a:t>. Файлы переносятся как смарт объекты. </a:t>
            </a:r>
          </a:p>
          <a:p>
            <a:endParaRPr lang="en-GB" sz="2000" i="1" u="sng" dirty="0" smtClean="0">
              <a:latin typeface="Bookman Old Style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/>
          <a:stretch>
            <a:fillRect/>
          </a:stretch>
        </p:blipFill>
        <p:spPr>
          <a:xfrm>
            <a:off x="323529" y="398145"/>
            <a:ext cx="3240360" cy="202057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9" y="2813026"/>
            <a:ext cx="51908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i="1" dirty="0">
                <a:latin typeface="Bookman Old Style" pitchFamily="18" charset="0"/>
              </a:rPr>
              <a:t>Доступно сразу трансформирование</a:t>
            </a:r>
            <a:r>
              <a:rPr lang="ru-RU" dirty="0"/>
              <a:t>. </a:t>
            </a:r>
          </a:p>
        </p:txBody>
      </p:sp>
      <p:pic>
        <p:nvPicPr>
          <p:cNvPr id="11" name="Рисунок 10"/>
          <p:cNvPicPr/>
          <p:nvPr/>
        </p:nvPicPr>
        <p:blipFill>
          <a:blip r:embed="rId4"/>
          <a:stretch>
            <a:fillRect/>
          </a:stretch>
        </p:blipFill>
        <p:spPr>
          <a:xfrm>
            <a:off x="323530" y="3717032"/>
            <a:ext cx="3240360" cy="20882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26389" y="3213136"/>
            <a:ext cx="472275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5</a:t>
            </a:r>
          </a:p>
          <a:p>
            <a:r>
              <a:rPr lang="ru-RU" dirty="0" smtClean="0"/>
              <a:t> </a:t>
            </a:r>
            <a:r>
              <a:rPr lang="ru-RU" sz="2000" dirty="0"/>
              <a:t>Увеличиваем, картинку зажимаем клавишу </a:t>
            </a:r>
            <a:r>
              <a:rPr lang="en-US" sz="2000" dirty="0"/>
              <a:t>shift</a:t>
            </a:r>
            <a:r>
              <a:rPr lang="ru-RU" sz="2000" dirty="0"/>
              <a:t>, что бы сохранялись пропорции  и клавишу </a:t>
            </a:r>
            <a:r>
              <a:rPr lang="en-US" sz="2000" dirty="0"/>
              <a:t>Alt </a:t>
            </a:r>
            <a:r>
              <a:rPr lang="ru-RU" sz="2000" dirty="0"/>
              <a:t>что бы трансформирование происходило относительно центра, растягиваем картинку до нужного размера и нажимаем на галочку сверху, применить трансформирование, тем самым переместить объект в </a:t>
            </a:r>
            <a:r>
              <a:rPr lang="en-US" sz="2000" dirty="0" err="1"/>
              <a:t>Fotoshop</a:t>
            </a:r>
            <a:r>
              <a:rPr lang="ru-RU" sz="2000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146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179512" y="188640"/>
            <a:ext cx="3024336" cy="18129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27984" y="293405"/>
            <a:ext cx="396044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latin typeface="Bookman Old Style" pitchFamily="18" charset="0"/>
              </a:rPr>
              <a:t>Шаг 6.</a:t>
            </a:r>
          </a:p>
          <a:p>
            <a:r>
              <a:rPr lang="ru-RU" sz="2000" i="1" dirty="0" smtClean="0">
                <a:latin typeface="Bookman Old Style" pitchFamily="18" charset="0"/>
              </a:rPr>
              <a:t>Если </a:t>
            </a:r>
            <a:r>
              <a:rPr lang="ru-RU" sz="2000" i="1" dirty="0">
                <a:latin typeface="Bookman Old Style" pitchFamily="18" charset="0"/>
              </a:rPr>
              <a:t>у кого-то при переноса картинки </a:t>
            </a:r>
            <a:r>
              <a:rPr lang="en-US" sz="2000" i="1" dirty="0">
                <a:latin typeface="Bookman Old Style" pitchFamily="18" charset="0"/>
              </a:rPr>
              <a:t>Photoshop</a:t>
            </a:r>
            <a:r>
              <a:rPr lang="ru-RU" sz="2000" i="1" dirty="0">
                <a:latin typeface="Bookman Old Style" pitchFamily="18" charset="0"/>
              </a:rPr>
              <a:t> файлы переносятся, как не смарт объекты вам нужно трансформировать картинку. Для этого перейдите к вкладке редактированию и выберите </a:t>
            </a:r>
            <a:r>
              <a:rPr lang="ru-RU" sz="2000" i="1" u="sng" dirty="0">
                <a:latin typeface="Bookman Old Style" pitchFamily="18" charset="0"/>
              </a:rPr>
              <a:t>Свободное</a:t>
            </a:r>
            <a:r>
              <a:rPr lang="ru-RU" sz="2000" i="1" dirty="0">
                <a:latin typeface="Bookman Old Style" pitchFamily="18" charset="0"/>
              </a:rPr>
              <a:t> </a:t>
            </a:r>
            <a:r>
              <a:rPr lang="ru-RU" sz="2000" i="1" u="sng" dirty="0">
                <a:latin typeface="Bookman Old Style" pitchFamily="18" charset="0"/>
              </a:rPr>
              <a:t>трансформирование  </a:t>
            </a:r>
            <a:r>
              <a:rPr lang="ru-RU" sz="2000" i="1" dirty="0">
                <a:latin typeface="Bookman Old Style" pitchFamily="18" charset="0"/>
              </a:rPr>
              <a:t>или нажмите сочетание клавиш </a:t>
            </a:r>
            <a:r>
              <a:rPr lang="en-US" sz="2000" i="1" dirty="0">
                <a:latin typeface="Bookman Old Style" pitchFamily="18" charset="0"/>
              </a:rPr>
              <a:t>ctrl T</a:t>
            </a:r>
            <a:r>
              <a:rPr lang="ru-RU" sz="2000" i="1" dirty="0">
                <a:latin typeface="Bookman Old Style" pitchFamily="18" charset="0"/>
              </a:rPr>
              <a:t>. Картинку мы перенесли .</a:t>
            </a:r>
          </a:p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4"/>
          <a:stretch>
            <a:fillRect/>
          </a:stretch>
        </p:blipFill>
        <p:spPr>
          <a:xfrm>
            <a:off x="147541" y="3326522"/>
            <a:ext cx="3056307" cy="196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70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40466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7.</a:t>
            </a:r>
          </a:p>
          <a:p>
            <a:r>
              <a:rPr lang="ru-RU" sz="2000" i="1" dirty="0" smtClean="0">
                <a:latin typeface="Bookman Old Style" pitchFamily="18" charset="0"/>
              </a:rPr>
              <a:t>Теперь </a:t>
            </a:r>
            <a:r>
              <a:rPr lang="ru-RU" sz="2000" i="1" dirty="0">
                <a:latin typeface="Bookman Old Style" pitchFamily="18" charset="0"/>
              </a:rPr>
              <a:t>нам нужно сделать тоненькую-тоненькую обводку. Обводку по краю, потом которую будете потом обрезать. Для этого </a:t>
            </a:r>
            <a:r>
              <a:rPr lang="en-US" sz="2000" i="1" dirty="0">
                <a:latin typeface="Bookman Old Style" pitchFamily="18" charset="0"/>
              </a:rPr>
              <a:t>Ctrl</a:t>
            </a:r>
            <a:r>
              <a:rPr lang="ru-RU" sz="2000" i="1" dirty="0">
                <a:latin typeface="Bookman Old Style" pitchFamily="18" charset="0"/>
              </a:rPr>
              <a:t> + </a:t>
            </a:r>
            <a:r>
              <a:rPr lang="en-US" sz="2000" i="1" dirty="0">
                <a:latin typeface="Bookman Old Style" pitchFamily="18" charset="0"/>
              </a:rPr>
              <a:t>Shift</a:t>
            </a:r>
            <a:r>
              <a:rPr lang="ru-RU" sz="2000" i="1" dirty="0">
                <a:latin typeface="Bookman Old Style" pitchFamily="18" charset="0"/>
              </a:rPr>
              <a:t> + </a:t>
            </a:r>
            <a:r>
              <a:rPr lang="en-US" sz="2000" i="1" dirty="0">
                <a:latin typeface="Bookman Old Style" pitchFamily="18" charset="0"/>
              </a:rPr>
              <a:t>N </a:t>
            </a:r>
            <a:r>
              <a:rPr lang="ru-RU" sz="2000" i="1" dirty="0">
                <a:latin typeface="Bookman Old Style" pitchFamily="18" charset="0"/>
              </a:rPr>
              <a:t>создаем новый слой и нажимаем ОК. </a:t>
            </a:r>
          </a:p>
          <a:p>
            <a:endParaRPr lang="ru-RU" sz="2000" i="1" dirty="0">
              <a:latin typeface="Bookman Old Style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4769979" y="188640"/>
            <a:ext cx="3456384" cy="199771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4093041"/>
            <a:ext cx="25971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i="1" dirty="0">
                <a:latin typeface="Bookman Old Style" pitchFamily="18" charset="0"/>
              </a:rPr>
              <a:t>Новый слой создан</a:t>
            </a:r>
          </a:p>
        </p:txBody>
      </p:sp>
      <p:pic>
        <p:nvPicPr>
          <p:cNvPr id="7" name="Рисунок 6"/>
          <p:cNvPicPr/>
          <p:nvPr/>
        </p:nvPicPr>
        <p:blipFill>
          <a:blip r:embed="rId4"/>
          <a:stretch>
            <a:fillRect/>
          </a:stretch>
        </p:blipFill>
        <p:spPr>
          <a:xfrm>
            <a:off x="4769979" y="4003323"/>
            <a:ext cx="3375871" cy="217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40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48245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8.</a:t>
            </a:r>
          </a:p>
          <a:p>
            <a:r>
              <a:rPr lang="ru-RU" sz="2000" i="1" dirty="0" smtClean="0">
                <a:latin typeface="Bookman Old Style" pitchFamily="18" charset="0"/>
              </a:rPr>
              <a:t>Выделяем </a:t>
            </a:r>
            <a:r>
              <a:rPr lang="ru-RU" sz="2000" i="1" dirty="0">
                <a:latin typeface="Bookman Old Style" pitchFamily="18" charset="0"/>
              </a:rPr>
              <a:t>весь слой сочетанием клавиш </a:t>
            </a:r>
            <a:r>
              <a:rPr lang="en-US" sz="2000" i="1" dirty="0">
                <a:latin typeface="Bookman Old Style" pitchFamily="18" charset="0"/>
              </a:rPr>
              <a:t>Ctrl</a:t>
            </a:r>
            <a:r>
              <a:rPr lang="ru-RU" sz="2000" i="1" dirty="0">
                <a:latin typeface="Bookman Old Style" pitchFamily="18" charset="0"/>
              </a:rPr>
              <a:t> + А и сделаем на этом пустом слое тоненькую- тоненькую обводку. Для этого перейдем в кладку редактирование - выполнить обводку.</a:t>
            </a:r>
          </a:p>
          <a:p>
            <a:r>
              <a:rPr lang="ru-RU" sz="2000" i="1" dirty="0">
                <a:latin typeface="Bookman Old Style" pitchFamily="18" charset="0"/>
              </a:rPr>
              <a:t> </a:t>
            </a:r>
          </a:p>
          <a:p>
            <a:endParaRPr lang="ru-RU" dirty="0"/>
          </a:p>
        </p:txBody>
      </p:sp>
      <p:pic>
        <p:nvPicPr>
          <p:cNvPr id="9" name="Рисунок 8"/>
          <p:cNvPicPr/>
          <p:nvPr/>
        </p:nvPicPr>
        <p:blipFill>
          <a:blip r:embed="rId3"/>
          <a:stretch>
            <a:fillRect/>
          </a:stretch>
        </p:blipFill>
        <p:spPr>
          <a:xfrm>
            <a:off x="5185534" y="332656"/>
            <a:ext cx="3600400" cy="199898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95536" y="3496881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u="sng" dirty="0" smtClean="0">
                <a:latin typeface="Bookman Old Style" pitchFamily="18" charset="0"/>
              </a:rPr>
              <a:t>Шаг 9</a:t>
            </a:r>
          </a:p>
          <a:p>
            <a:r>
              <a:rPr lang="ru-RU" sz="2000" dirty="0" smtClean="0">
                <a:latin typeface="Bookman Old Style" pitchFamily="18" charset="0"/>
              </a:rPr>
              <a:t>Ширина </a:t>
            </a:r>
            <a:r>
              <a:rPr lang="ru-RU" sz="2000" dirty="0">
                <a:latin typeface="Bookman Old Style" pitchFamily="18" charset="0"/>
              </a:rPr>
              <a:t>1 пиксель, цвет светло-светло серый и нажимаем ОК. Положение - внутри нажимаем ОК. </a:t>
            </a:r>
          </a:p>
        </p:txBody>
      </p:sp>
      <p:pic>
        <p:nvPicPr>
          <p:cNvPr id="11" name="Рисунок 10"/>
          <p:cNvPicPr/>
          <p:nvPr/>
        </p:nvPicPr>
        <p:blipFill>
          <a:blip r:embed="rId4"/>
          <a:stretch>
            <a:fillRect/>
          </a:stretch>
        </p:blipFill>
        <p:spPr>
          <a:xfrm>
            <a:off x="5185534" y="4112434"/>
            <a:ext cx="3600400" cy="236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5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88640"/>
            <a:ext cx="56886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Обводка выполнилась, теперь отменяем сочетание клавиш </a:t>
            </a:r>
            <a:r>
              <a:rPr lang="en-US" sz="2000" dirty="0"/>
              <a:t>Ctrl</a:t>
            </a:r>
            <a:r>
              <a:rPr lang="ru-RU" sz="2000" dirty="0"/>
              <a:t> + </a:t>
            </a:r>
            <a:r>
              <a:rPr lang="en-US" sz="2000" dirty="0"/>
              <a:t>D</a:t>
            </a:r>
            <a:r>
              <a:rPr lang="ru-RU" sz="2000" dirty="0"/>
              <a:t>. Теперь сохраняем получившиеся результат. </a:t>
            </a:r>
          </a:p>
          <a:p>
            <a:r>
              <a:rPr lang="ru-RU" sz="2000" dirty="0"/>
              <a:t>Перейдем в кладку – сохранить как, переименуем к примеру 3х4 фото и выбираем формат </a:t>
            </a:r>
            <a:r>
              <a:rPr lang="en-US" sz="2000" dirty="0"/>
              <a:t>Jpeg </a:t>
            </a:r>
            <a:r>
              <a:rPr lang="ru-RU" sz="2000" dirty="0"/>
              <a:t> нажимаем сохранить, смещая ползунок по шкале в крайне правый угол, что бы </a:t>
            </a:r>
            <a:r>
              <a:rPr lang="ru-RU" sz="2000" dirty="0" smtClean="0"/>
              <a:t>добиться </a:t>
            </a:r>
            <a:r>
              <a:rPr lang="ru-RU" sz="2000" dirty="0"/>
              <a:t>при сохранения и нажимаем ОК. Картинку сохранили. закрываем этот файл , сохранять не будем. </a:t>
            </a:r>
          </a:p>
          <a:p>
            <a:endParaRPr lang="ru-RU" sz="2000" i="1" dirty="0">
              <a:latin typeface="Bookman Old Style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/>
          <a:stretch>
            <a:fillRect/>
          </a:stretch>
        </p:blipFill>
        <p:spPr>
          <a:xfrm>
            <a:off x="285543" y="3429000"/>
            <a:ext cx="3494370" cy="2450465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4"/>
          <a:stretch>
            <a:fillRect/>
          </a:stretch>
        </p:blipFill>
        <p:spPr>
          <a:xfrm>
            <a:off x="5436096" y="4394863"/>
            <a:ext cx="3523300" cy="219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24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8864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Шаг10.</a:t>
            </a:r>
          </a:p>
          <a:p>
            <a:r>
              <a:rPr lang="ru-RU" sz="2000" i="1" u="sng" dirty="0" smtClean="0">
                <a:latin typeface="Bookman Old Style" pitchFamily="18" charset="0"/>
              </a:rPr>
              <a:t>Открываем </a:t>
            </a:r>
            <a:r>
              <a:rPr lang="ru-RU" sz="2000" i="1" u="sng" dirty="0">
                <a:latin typeface="Bookman Old Style" pitchFamily="18" charset="0"/>
              </a:rPr>
              <a:t>папку ,видим тут фотографию 3 на 4 см. и давайте теперь сделаем с 6 фотографиями.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5292080" y="188640"/>
            <a:ext cx="3644274" cy="23977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3528" y="2263234"/>
            <a:ext cx="49732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11.</a:t>
            </a:r>
          </a:p>
          <a:p>
            <a:r>
              <a:rPr lang="ru-RU" sz="2000" i="1" dirty="0" smtClean="0">
                <a:latin typeface="Bookman Old Style" pitchFamily="18" charset="0"/>
              </a:rPr>
              <a:t>Хватаем </a:t>
            </a:r>
            <a:r>
              <a:rPr lang="ru-RU" sz="2000" i="1" dirty="0">
                <a:latin typeface="Bookman Old Style" pitchFamily="18" charset="0"/>
              </a:rPr>
              <a:t>картинку и переносим в </a:t>
            </a:r>
            <a:r>
              <a:rPr lang="en-US" sz="2000" i="1" dirty="0">
                <a:latin typeface="Bookman Old Style" pitchFamily="18" charset="0"/>
              </a:rPr>
              <a:t>Photoshop</a:t>
            </a:r>
            <a:r>
              <a:rPr lang="ru-RU" sz="2000" i="1" dirty="0">
                <a:latin typeface="Bookman Old Style" pitchFamily="18" charset="0"/>
              </a:rPr>
              <a:t> что бы открыть.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376796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u="sng" dirty="0" smtClean="0">
                <a:latin typeface="Bookman Old Style" pitchFamily="18" charset="0"/>
              </a:rPr>
              <a:t>Шаг 12.</a:t>
            </a:r>
          </a:p>
          <a:p>
            <a:r>
              <a:rPr lang="ru-RU" sz="2000" dirty="0" smtClean="0">
                <a:latin typeface="Bookman Old Style" pitchFamily="18" charset="0"/>
              </a:rPr>
              <a:t>Разблокируем </a:t>
            </a:r>
            <a:r>
              <a:rPr lang="ru-RU" sz="2000" dirty="0">
                <a:latin typeface="Bookman Old Style" pitchFamily="18" charset="0"/>
              </a:rPr>
              <a:t>фоновый слой в правом углу, нажимаем на </a:t>
            </a:r>
            <a:r>
              <a:rPr lang="ru-RU" sz="2000" dirty="0" smtClean="0">
                <a:latin typeface="Bookman Old Style" pitchFamily="18" charset="0"/>
              </a:rPr>
              <a:t>замок</a:t>
            </a:r>
          </a:p>
          <a:p>
            <a:r>
              <a:rPr lang="ru-RU" sz="2000" dirty="0">
                <a:latin typeface="Bookman Old Style" pitchFamily="18" charset="0"/>
              </a:rPr>
              <a:t>левой кнопкой мыши что бы его разблокировать  и увеличиваем размер холста что бы было место куда вставлять еще фотографии. </a:t>
            </a:r>
            <a:r>
              <a:rPr lang="ru-RU" sz="2000" dirty="0" smtClean="0">
                <a:latin typeface="Bookman Old Style" pitchFamily="18" charset="0"/>
              </a:rPr>
              <a:t> </a:t>
            </a:r>
            <a:endParaRPr lang="ru-RU" sz="2000" dirty="0">
              <a:latin typeface="Bookman Old Style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4"/>
          <a:stretch>
            <a:fillRect/>
          </a:stretch>
        </p:blipFill>
        <p:spPr>
          <a:xfrm>
            <a:off x="5292080" y="4619625"/>
            <a:ext cx="3644274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83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47667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13.</a:t>
            </a:r>
          </a:p>
          <a:p>
            <a:r>
              <a:rPr lang="ru-RU" sz="2000" i="1" dirty="0" smtClean="0">
                <a:latin typeface="Bookman Old Style" pitchFamily="18" charset="0"/>
              </a:rPr>
              <a:t>Для </a:t>
            </a:r>
            <a:r>
              <a:rPr lang="ru-RU" sz="2000" i="1" dirty="0">
                <a:latin typeface="Bookman Old Style" pitchFamily="18" charset="0"/>
              </a:rPr>
              <a:t>этого перейдем в кладку изображение – </a:t>
            </a:r>
            <a:r>
              <a:rPr lang="ru-RU" sz="2000" i="1" u="sng" dirty="0">
                <a:latin typeface="Bookman Old Style" pitchFamily="18" charset="0"/>
              </a:rPr>
              <a:t>размер холста </a:t>
            </a:r>
            <a:r>
              <a:rPr lang="ru-RU" sz="2000" i="1" dirty="0">
                <a:latin typeface="Bookman Old Style" pitchFamily="18" charset="0"/>
              </a:rPr>
              <a:t>,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5508104" y="435695"/>
            <a:ext cx="3126110" cy="211328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95536" y="152079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>
                <a:latin typeface="Bookman Old Style" pitchFamily="18" charset="0"/>
              </a:rPr>
              <a:t>нужно поменять единицы измерения на проценты,</a:t>
            </a:r>
          </a:p>
        </p:txBody>
      </p:sp>
      <p:pic>
        <p:nvPicPr>
          <p:cNvPr id="8" name="Рисунок 7"/>
          <p:cNvPicPr/>
          <p:nvPr/>
        </p:nvPicPr>
        <p:blipFill>
          <a:blip r:embed="rId4"/>
          <a:stretch>
            <a:fillRect/>
          </a:stretch>
        </p:blipFill>
        <p:spPr>
          <a:xfrm>
            <a:off x="424941" y="2285767"/>
            <a:ext cx="3486150" cy="234315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062214" y="279527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>
                <a:latin typeface="Bookman Old Style" pitchFamily="18" charset="0"/>
              </a:rPr>
              <a:t>ширина 300 процентов, высота 200 процентов и нажимаем ОК.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38580" y="515719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u="sng" dirty="0" smtClean="0">
                <a:latin typeface="Bookman Old Style" pitchFamily="18" charset="0"/>
              </a:rPr>
              <a:t>Шаг 14.</a:t>
            </a:r>
          </a:p>
          <a:p>
            <a:r>
              <a:rPr lang="ru-RU" sz="2000" dirty="0" smtClean="0">
                <a:latin typeface="Bookman Old Style" pitchFamily="18" charset="0"/>
              </a:rPr>
              <a:t>Отдалим </a:t>
            </a:r>
            <a:r>
              <a:rPr lang="ru-RU" sz="2000" dirty="0">
                <a:latin typeface="Bookman Old Style" pitchFamily="18" charset="0"/>
              </a:rPr>
              <a:t>картинку сочетанием клавиш </a:t>
            </a:r>
            <a:r>
              <a:rPr lang="en-US" sz="2000" dirty="0">
                <a:latin typeface="Bookman Old Style" pitchFamily="18" charset="0"/>
              </a:rPr>
              <a:t>Alt</a:t>
            </a:r>
            <a:r>
              <a:rPr lang="ru-RU" sz="2000" dirty="0">
                <a:latin typeface="Bookman Old Style" pitchFamily="18" charset="0"/>
              </a:rPr>
              <a:t> + колесо, </a:t>
            </a:r>
          </a:p>
        </p:txBody>
      </p:sp>
      <p:pic>
        <p:nvPicPr>
          <p:cNvPr id="11" name="Рисунок 10"/>
          <p:cNvPicPr/>
          <p:nvPr/>
        </p:nvPicPr>
        <p:blipFill>
          <a:blip r:embed="rId5"/>
          <a:stretch>
            <a:fillRect/>
          </a:stretch>
        </p:blipFill>
        <p:spPr>
          <a:xfrm>
            <a:off x="5508104" y="4665225"/>
            <a:ext cx="3351659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08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88640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15.</a:t>
            </a:r>
          </a:p>
          <a:p>
            <a:r>
              <a:rPr lang="ru-RU" sz="2000" i="1" dirty="0" smtClean="0">
                <a:latin typeface="Bookman Old Style" pitchFamily="18" charset="0"/>
              </a:rPr>
              <a:t>Выбираем </a:t>
            </a:r>
            <a:r>
              <a:rPr lang="ru-RU" sz="2000" i="1" dirty="0">
                <a:latin typeface="Bookman Old Style" pitchFamily="18" charset="0"/>
              </a:rPr>
              <a:t>слой </a:t>
            </a:r>
            <a:r>
              <a:rPr lang="en-US" sz="2000" i="1" dirty="0">
                <a:latin typeface="Bookman Old Style" pitchFamily="18" charset="0"/>
              </a:rPr>
              <a:t>Ctrl</a:t>
            </a:r>
            <a:r>
              <a:rPr lang="ru-RU" sz="2000" i="1" dirty="0">
                <a:latin typeface="Bookman Old Style" pitchFamily="18" charset="0"/>
              </a:rPr>
              <a:t> + </a:t>
            </a:r>
            <a:r>
              <a:rPr lang="en-US" sz="2000" i="1" dirty="0">
                <a:latin typeface="Bookman Old Style" pitchFamily="18" charset="0"/>
              </a:rPr>
              <a:t>J</a:t>
            </a:r>
            <a:r>
              <a:rPr lang="ru-RU" sz="2000" i="1" dirty="0">
                <a:latin typeface="Bookman Old Style" pitchFamily="18" charset="0"/>
              </a:rPr>
              <a:t> дублируем этот слой инструментом перемещения хватаем картинку зажимаем клавишу </a:t>
            </a:r>
            <a:r>
              <a:rPr lang="en-US" sz="2000" i="1" dirty="0">
                <a:latin typeface="Bookman Old Style" pitchFamily="18" charset="0"/>
              </a:rPr>
              <a:t>Shift</a:t>
            </a:r>
            <a:r>
              <a:rPr lang="ru-RU" sz="2000" i="1" dirty="0">
                <a:latin typeface="Bookman Old Style" pitchFamily="18" charset="0"/>
              </a:rPr>
              <a:t>, что бы перемещать в одном направлении, подгоняем к левому краю фотографию так же дублируем сочетание клавиш </a:t>
            </a:r>
            <a:r>
              <a:rPr lang="en-US" sz="2000" i="1" dirty="0">
                <a:latin typeface="Bookman Old Style" pitchFamily="18" charset="0"/>
              </a:rPr>
              <a:t>Ctrl</a:t>
            </a:r>
            <a:r>
              <a:rPr lang="ru-RU" sz="2000" i="1" dirty="0">
                <a:latin typeface="Bookman Old Style" pitchFamily="18" charset="0"/>
              </a:rPr>
              <a:t> + </a:t>
            </a:r>
            <a:r>
              <a:rPr lang="en-US" sz="2000" i="1" dirty="0">
                <a:latin typeface="Bookman Old Style" pitchFamily="18" charset="0"/>
              </a:rPr>
              <a:t>J</a:t>
            </a:r>
            <a:r>
              <a:rPr lang="ru-RU" sz="2000" i="1" dirty="0">
                <a:latin typeface="Bookman Old Style" pitchFamily="18" charset="0"/>
              </a:rPr>
              <a:t> инструментом перемещения хватаем перемещаем клавишей </a:t>
            </a:r>
          </a:p>
          <a:p>
            <a:r>
              <a:rPr lang="en-US" sz="2000" i="1" dirty="0">
                <a:latin typeface="Bookman Old Style" pitchFamily="18" charset="0"/>
              </a:rPr>
              <a:t>Shift</a:t>
            </a:r>
            <a:r>
              <a:rPr lang="ru-RU" sz="2000" i="1" dirty="0">
                <a:latin typeface="Bookman Old Style" pitchFamily="18" charset="0"/>
              </a:rPr>
              <a:t> перемещая к следующему краю.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5292080" y="404664"/>
            <a:ext cx="3495040" cy="213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4572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16.</a:t>
            </a:r>
          </a:p>
          <a:p>
            <a:r>
              <a:rPr lang="ru-RU" sz="2000" i="1" dirty="0" smtClean="0">
                <a:latin typeface="Bookman Old Style" pitchFamily="18" charset="0"/>
              </a:rPr>
              <a:t>Теперь </a:t>
            </a:r>
            <a:r>
              <a:rPr lang="ru-RU" sz="2000" i="1" dirty="0">
                <a:latin typeface="Bookman Old Style" pitchFamily="18" charset="0"/>
              </a:rPr>
              <a:t>можно зажать левой кнопкой мыши и выбрать все 3 слоя на рабочей области или же зажать клавишу </a:t>
            </a:r>
            <a:r>
              <a:rPr lang="en-US" sz="2000" i="1" dirty="0">
                <a:latin typeface="Bookman Old Style" pitchFamily="18" charset="0"/>
              </a:rPr>
              <a:t>Ctrl</a:t>
            </a:r>
            <a:r>
              <a:rPr lang="ru-RU" sz="2000" i="1" dirty="0">
                <a:latin typeface="Bookman Old Style" pitchFamily="18" charset="0"/>
              </a:rPr>
              <a:t>  и щелкать левой кнопкой мыши, выбрать все слои на панели слоев. Сочетание клавиш </a:t>
            </a:r>
            <a:r>
              <a:rPr lang="en-US" sz="2000" i="1" dirty="0">
                <a:latin typeface="Bookman Old Style" pitchFamily="18" charset="0"/>
              </a:rPr>
              <a:t>Ctrl</a:t>
            </a:r>
            <a:r>
              <a:rPr lang="ru-RU" sz="2000" i="1" dirty="0">
                <a:latin typeface="Bookman Old Style" pitchFamily="18" charset="0"/>
              </a:rPr>
              <a:t> + </a:t>
            </a:r>
            <a:r>
              <a:rPr lang="en-US" sz="2000" i="1" dirty="0">
                <a:latin typeface="Bookman Old Style" pitchFamily="18" charset="0"/>
              </a:rPr>
              <a:t>J</a:t>
            </a:r>
            <a:r>
              <a:rPr lang="ru-RU" sz="2000" i="1" dirty="0">
                <a:latin typeface="Bookman Old Style" pitchFamily="18" charset="0"/>
              </a:rPr>
              <a:t> дублируем. инструментом перемещения хватаем, зажимаем клавишу </a:t>
            </a:r>
            <a:r>
              <a:rPr lang="en-US" sz="2000" i="1" dirty="0">
                <a:latin typeface="Bookman Old Style" pitchFamily="18" charset="0"/>
              </a:rPr>
              <a:t>Shift</a:t>
            </a:r>
            <a:r>
              <a:rPr lang="ru-RU" sz="2000" i="1" dirty="0">
                <a:latin typeface="Bookman Old Style" pitchFamily="18" charset="0"/>
              </a:rPr>
              <a:t> и смещаем вниз до нижнего края фотографии</a:t>
            </a:r>
            <a:r>
              <a:rPr lang="ru-RU" i="1" dirty="0"/>
              <a:t>. </a:t>
            </a:r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5436096" y="332656"/>
            <a:ext cx="346710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9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 smtClean="0">
                <a:latin typeface="Bookman Old Style" pitchFamily="18" charset="0"/>
              </a:rPr>
              <a:t>Шаг 17.</a:t>
            </a:r>
          </a:p>
          <a:p>
            <a:r>
              <a:rPr lang="ru-RU" sz="2000" i="1" dirty="0" smtClean="0">
                <a:latin typeface="Bookman Old Style" pitchFamily="18" charset="0"/>
              </a:rPr>
              <a:t>У </a:t>
            </a:r>
            <a:r>
              <a:rPr lang="ru-RU" sz="2000" i="1" dirty="0">
                <a:latin typeface="Bookman Old Style" pitchFamily="18" charset="0"/>
              </a:rPr>
              <a:t>нас получилось расположить 6 фотографий 3 на 4 и сохранить перейдем в кладку файл -сохранить как , назовем 3 на 4 фото 6 шт. и выберем формат </a:t>
            </a:r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5446071" y="620688"/>
            <a:ext cx="3467100" cy="224065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3068960"/>
            <a:ext cx="4860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JPEG </a:t>
            </a:r>
            <a:r>
              <a:rPr lang="ru-RU" dirty="0"/>
              <a:t>нажимаем сохранить смещая ползунок к правому краю, что бы </a:t>
            </a:r>
            <a:r>
              <a:rPr lang="ru-RU" dirty="0" err="1"/>
              <a:t>добится</a:t>
            </a:r>
            <a:r>
              <a:rPr lang="ru-RU" dirty="0"/>
              <a:t> хорошего нажимаем ОК .Открываем папку, видим исходную , 1 фотографию 3 на 4 и 6 фотографий  3 на 4.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4656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740</TotalTime>
  <Words>1457</Words>
  <Application>Microsoft Office PowerPoint</Application>
  <PresentationFormat>Экран (4:3)</PresentationFormat>
  <Paragraphs>115</Paragraphs>
  <Slides>27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Базовая</vt:lpstr>
      <vt:lpstr>Image</vt:lpstr>
      <vt:lpstr>       Тема:  </vt:lpstr>
      <vt:lpstr>   Содержание</vt:lpstr>
      <vt:lpstr>Что такое Adobe                    Photoshop?  </vt:lpstr>
      <vt:lpstr>Презентация PowerPoint</vt:lpstr>
      <vt:lpstr>Презентация PowerPoint</vt:lpstr>
      <vt:lpstr>Презентация PowerPoint</vt:lpstr>
      <vt:lpstr>         Инструменты программы                                           Photoshop</vt:lpstr>
      <vt:lpstr>       Инструменты</vt:lpstr>
      <vt:lpstr>Презентация PowerPoint</vt:lpstr>
      <vt:lpstr>Презентация PowerPoint</vt:lpstr>
      <vt:lpstr>Презентация PowerPoint</vt:lpstr>
      <vt:lpstr>Обработка фотографий</vt:lpstr>
      <vt:lpstr>Презентация PowerPoint</vt:lpstr>
      <vt:lpstr>Презентация PowerPoint</vt:lpstr>
      <vt:lpstr>Как подготовить снимки в программе Фото на документы </vt:lpstr>
      <vt:lpstr>  Технологическая карта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</dc:title>
  <dc:creator>Инна</dc:creator>
  <cp:lastModifiedBy>Инна</cp:lastModifiedBy>
  <cp:revision>68</cp:revision>
  <cp:lastPrinted>2024-03-11T17:57:42Z</cp:lastPrinted>
  <dcterms:created xsi:type="dcterms:W3CDTF">2024-03-01T10:18:24Z</dcterms:created>
  <dcterms:modified xsi:type="dcterms:W3CDTF">2024-03-11T21:49:39Z</dcterms:modified>
</cp:coreProperties>
</file>