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9"/>
  </p:notesMasterIdLst>
  <p:sldIdLst>
    <p:sldId id="266" r:id="rId2"/>
    <p:sldId id="309" r:id="rId3"/>
    <p:sldId id="368" r:id="rId4"/>
    <p:sldId id="363" r:id="rId5"/>
    <p:sldId id="319" r:id="rId6"/>
    <p:sldId id="362" r:id="rId7"/>
    <p:sldId id="373" r:id="rId8"/>
    <p:sldId id="374" r:id="rId9"/>
    <p:sldId id="338" r:id="rId10"/>
    <p:sldId id="339" r:id="rId11"/>
    <p:sldId id="340" r:id="rId12"/>
    <p:sldId id="369" r:id="rId13"/>
    <p:sldId id="376" r:id="rId14"/>
    <p:sldId id="378" r:id="rId15"/>
    <p:sldId id="325" r:id="rId16"/>
    <p:sldId id="333" r:id="rId17"/>
    <p:sldId id="377" r:id="rId18"/>
    <p:sldId id="346" r:id="rId19"/>
    <p:sldId id="341" r:id="rId20"/>
    <p:sldId id="375" r:id="rId21"/>
    <p:sldId id="342" r:id="rId22"/>
    <p:sldId id="343" r:id="rId23"/>
    <p:sldId id="344" r:id="rId24"/>
    <p:sldId id="367" r:id="rId25"/>
    <p:sldId id="345" r:id="rId26"/>
    <p:sldId id="347" r:id="rId27"/>
    <p:sldId id="348" r:id="rId28"/>
    <p:sldId id="349" r:id="rId29"/>
    <p:sldId id="335" r:id="rId30"/>
    <p:sldId id="354" r:id="rId31"/>
    <p:sldId id="351" r:id="rId32"/>
    <p:sldId id="355" r:id="rId33"/>
    <p:sldId id="356" r:id="rId34"/>
    <p:sldId id="370" r:id="rId35"/>
    <p:sldId id="359" r:id="rId36"/>
    <p:sldId id="371" r:id="rId37"/>
    <p:sldId id="366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9D23"/>
    <a:srgbClr val="291C8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011" autoAdjust="0"/>
  </p:normalViewPr>
  <p:slideViewPr>
    <p:cSldViewPr>
      <p:cViewPr>
        <p:scale>
          <a:sx n="70" d="100"/>
          <a:sy n="70" d="100"/>
        </p:scale>
        <p:origin x="-138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4D239A-FCC1-4AD4-ADC3-7EF8A842EF14}" type="datetimeFigureOut">
              <a:rPr lang="ru-RU" smtClean="0"/>
              <a:pPr/>
              <a:t>27.07.2023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97B46-7AE9-4CD2-AD68-30416B341AE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97B46-7AE9-4CD2-AD68-30416B341AE7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97B46-7AE9-4CD2-AD68-30416B341AE7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CAEB-7A95-4841-A883-51B80C6D677E}" type="datetimeFigureOut">
              <a:rPr lang="ru-RU" smtClean="0"/>
              <a:pPr/>
              <a:t>27.07.2023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0A8A-8E12-4DE0-AA71-801F3268A3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CAEB-7A95-4841-A883-51B80C6D677E}" type="datetimeFigureOut">
              <a:rPr lang="ru-RU" smtClean="0"/>
              <a:pPr/>
              <a:t>27.07.2023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0A8A-8E12-4DE0-AA71-801F3268A3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CAEB-7A95-4841-A883-51B80C6D677E}" type="datetimeFigureOut">
              <a:rPr lang="ru-RU" smtClean="0"/>
              <a:pPr/>
              <a:t>27.07.2023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0A8A-8E12-4DE0-AA71-801F3268A3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CAEB-7A95-4841-A883-51B80C6D677E}" type="datetimeFigureOut">
              <a:rPr lang="ru-RU" smtClean="0"/>
              <a:pPr/>
              <a:t>27.07.2023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0A8A-8E12-4DE0-AA71-801F3268A3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CAEB-7A95-4841-A883-51B80C6D677E}" type="datetimeFigureOut">
              <a:rPr lang="ru-RU" smtClean="0"/>
              <a:pPr/>
              <a:t>27.07.2023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0A8A-8E12-4DE0-AA71-801F3268A3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CAEB-7A95-4841-A883-51B80C6D677E}" type="datetimeFigureOut">
              <a:rPr lang="ru-RU" smtClean="0"/>
              <a:pPr/>
              <a:t>27.07.2023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0A8A-8E12-4DE0-AA71-801F3268A3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CAEB-7A95-4841-A883-51B80C6D677E}" type="datetimeFigureOut">
              <a:rPr lang="ru-RU" smtClean="0"/>
              <a:pPr/>
              <a:t>27.07.2023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0A8A-8E12-4DE0-AA71-801F3268A3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CAEB-7A95-4841-A883-51B80C6D677E}" type="datetimeFigureOut">
              <a:rPr lang="ru-RU" smtClean="0"/>
              <a:pPr/>
              <a:t>27.07.2023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0A8A-8E12-4DE0-AA71-801F3268A3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CAEB-7A95-4841-A883-51B80C6D677E}" type="datetimeFigureOut">
              <a:rPr lang="ru-RU" smtClean="0"/>
              <a:pPr/>
              <a:t>27.07.2023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0A8A-8E12-4DE0-AA71-801F3268A3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CAEB-7A95-4841-A883-51B80C6D677E}" type="datetimeFigureOut">
              <a:rPr lang="ru-RU" smtClean="0"/>
              <a:pPr/>
              <a:t>27.07.2023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0A8A-8E12-4DE0-AA71-801F3268A3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CAEB-7A95-4841-A883-51B80C6D677E}" type="datetimeFigureOut">
              <a:rPr lang="ru-RU" smtClean="0"/>
              <a:pPr/>
              <a:t>27.07.2023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0A8A-8E12-4DE0-AA71-801F3268A3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42913" y="103188"/>
            <a:ext cx="8243887" cy="5953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5299D-5FE0-4A56-BC96-C726A14975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4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9CAEB-7A95-4841-A883-51B80C6D677E}" type="datetimeFigureOut">
              <a:rPr lang="ru-RU" smtClean="0"/>
              <a:pPr/>
              <a:t>27.07.2023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B0A8A-8E12-4DE0-AA71-801F3268A32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AutoShape 6" descr="Картинки по запросу дидактический материал для сенсорного развит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4" name="AutoShape 8" descr="Картинки по запросу дидактический материал для сенсорного развит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6" name="AutoShape 10" descr="Картинки по запросу дидактический материал для сенсорного развит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8" name="AutoShape 12" descr="Картинки по запросу дидактический материал для сенсорного развит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980728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0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Номинация: «Ландшафтные элементы»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0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Проект: «А у нас на лужайке!»</a:t>
            </a: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0" y="260648"/>
            <a:ext cx="9144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smtClean="0">
                <a:latin typeface="Times New Roman" pitchFamily="18" charset="0"/>
                <a:ea typeface="Arial" pitchFamily="34" charset="0"/>
                <a:cs typeface="Times New Roman" pitchFamily="18" charset="0"/>
              </a:rPr>
              <a:t>КГБОУ «Ачинская школа №3» (Отделение 2)</a:t>
            </a: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2915816" y="6093296"/>
            <a:ext cx="324036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г. Ачинск, 2023 г.</a:t>
            </a:r>
            <a:endParaRPr lang="ru-RU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1115616" y="5373216"/>
            <a:ext cx="723629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Руководитель проекта: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Говорецкая Елена Георгиевна,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учитель-дефектолог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2276872"/>
            <a:ext cx="848936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30777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Актуальность проекта</a:t>
            </a:r>
            <a:endParaRPr lang="ru-RU" sz="280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0" y="4293096"/>
            <a:ext cx="896448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с ограниченными возможностями здоровья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это </a:t>
            </a:r>
            <a:r>
              <a:rPr lang="ru-RU" sz="2400" dirty="0" smtClean="0">
                <a:latin typeface="Times New Roman"/>
                <a:cs typeface="Times New Roman"/>
              </a:rPr>
              <a:t>дети с особыми образовательными потребностями, которые находятся в значительной изоляции от внешнего мира, связанной с уменьшением доступных каналов компенсации их нарушений, и нуждаются в постоянной поддержке во всех областях жизнедеятельности.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2627784" y="548680"/>
            <a:ext cx="3600450" cy="648072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195 обучающийся</a:t>
            </a:r>
            <a:endParaRPr lang="ru-RU" sz="24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251520" y="1484784"/>
            <a:ext cx="4032448" cy="1512168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120 детей  -  с умеренной, </a:t>
            </a:r>
          </a:p>
          <a:p>
            <a:pPr algn="ctr"/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тяжелой и глубокой </a:t>
            </a:r>
          </a:p>
          <a:p>
            <a:pPr algn="ctr"/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умственной отсталостью </a:t>
            </a:r>
          </a:p>
          <a:p>
            <a:pPr algn="ctr"/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(сложные дефекты)</a:t>
            </a:r>
            <a:endParaRPr lang="ru-RU" sz="2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4860032" y="1484784"/>
            <a:ext cx="4032448" cy="1512168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75 детей - с легкой </a:t>
            </a:r>
          </a:p>
          <a:p>
            <a:pPr algn="ctr"/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умственной отсталостью</a:t>
            </a:r>
            <a:endParaRPr lang="ru-RU" sz="2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2699792" y="3429000"/>
            <a:ext cx="3600450" cy="792088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134 обучающихся  -</a:t>
            </a:r>
          </a:p>
          <a:p>
            <a:pPr algn="ctr"/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дети-инвалиды</a:t>
            </a:r>
            <a:endParaRPr lang="ru-RU" sz="2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Прямая со стрелкой 16"/>
          <p:cNvCxnSpPr>
            <a:endCxn id="14" idx="0"/>
          </p:cNvCxnSpPr>
          <p:nvPr/>
        </p:nvCxnSpPr>
        <p:spPr>
          <a:xfrm>
            <a:off x="4427984" y="1196752"/>
            <a:ext cx="2448272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1979712" y="1196752"/>
            <a:ext cx="2520306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15" idx="0"/>
          </p:cNvCxnSpPr>
          <p:nvPr/>
        </p:nvCxnSpPr>
        <p:spPr>
          <a:xfrm flipH="1">
            <a:off x="4500017" y="2996952"/>
            <a:ext cx="2376239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endCxn id="15" idx="0"/>
          </p:cNvCxnSpPr>
          <p:nvPr/>
        </p:nvCxnSpPr>
        <p:spPr>
          <a:xfrm>
            <a:off x="1979712" y="2996952"/>
            <a:ext cx="2520305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0" y="1412195"/>
            <a:ext cx="8964488" cy="4478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Настоящий проект разработан для комплексного подхода  к проведению мероприятий по благоустройству пришкольной территории с целью создания условий для проведения активного и оздоровительного отдыха обучающихся, а также улучшения внешнего и эстетического вида пришкольного участка.</a:t>
            </a:r>
          </a:p>
          <a:p>
            <a:pPr indent="457200" algn="just"/>
            <a:r>
              <a:rPr lang="ru-RU" sz="2800" dirty="0" smtClean="0">
                <a:latin typeface="Times New Roman"/>
                <a:cs typeface="Times New Roman"/>
              </a:rPr>
              <a:t>В рамках проекта предусмотрено создание двух функциональных площадок: </a:t>
            </a:r>
            <a:r>
              <a:rPr lang="ru-RU" sz="2800" dirty="0" err="1" smtClean="0">
                <a:latin typeface="Times New Roman"/>
                <a:cs typeface="Times New Roman"/>
              </a:rPr>
              <a:t>релаксационно-игровой</a:t>
            </a:r>
            <a:r>
              <a:rPr lang="ru-RU" sz="2800" dirty="0" smtClean="0">
                <a:latin typeface="Times New Roman"/>
                <a:cs typeface="Times New Roman"/>
              </a:rPr>
              <a:t> и оздоровительно-созерцательной. </a:t>
            </a:r>
          </a:p>
          <a:p>
            <a:pPr algn="just"/>
            <a:endParaRPr lang="ru-RU" sz="23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538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Проект «А у нас на лужайке!» </a:t>
            </a: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0" y="908720"/>
            <a:ext cx="9144000" cy="4753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Прикладная (социальная) значимость проекта:</a:t>
            </a:r>
          </a:p>
          <a:p>
            <a:pPr algn="just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538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Проект «А у нас на лужайке!» </a:t>
            </a:r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0" y="3573016"/>
            <a:ext cx="9144000" cy="4753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/>
            <a:r>
              <a:rPr lang="ru-RU" sz="28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Релаксационно-игровая</a:t>
            </a:r>
            <a:r>
              <a:rPr lang="ru-RU" sz="2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площадка - </a:t>
            </a:r>
            <a:r>
              <a:rPr lang="ru-RU" sz="2800" dirty="0" smtClean="0">
                <a:latin typeface="Times New Roman"/>
                <a:cs typeface="Times New Roman"/>
              </a:rPr>
              <a:t> 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располагается на левой части пришкольного участка, на 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которой установлены декоративные конструкции с 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цветущими растениями (цветник «Колодец»,  цветник 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«Собака», цветник «Мельница»),  сенсорные ящики, 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беседка и скамейки для отдыха, имеется место для 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настольных и подвижных игр.</a:t>
            </a:r>
          </a:p>
          <a:p>
            <a:pPr algn="just"/>
            <a:r>
              <a:rPr lang="ru-RU" sz="2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Оздоровительно-созерцательная площадка - </a:t>
            </a:r>
            <a:r>
              <a:rPr lang="ru-RU" sz="2800" dirty="0" smtClean="0">
                <a:latin typeface="Times New Roman"/>
                <a:cs typeface="Times New Roman"/>
              </a:rPr>
              <a:t> 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размещена на правой части пришкольного участка и 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состоит из двух частей: оздоровительной  в виде 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ароматного сада с пряно-лекарственными растениями и 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созерцательной – ландшафтного уголка из цветочного 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ручья, озера с плывущей лодкой с дедом </a:t>
            </a:r>
            <a:r>
              <a:rPr lang="ru-RU" sz="2800" dirty="0" err="1" smtClean="0">
                <a:latin typeface="Times New Roman"/>
                <a:cs typeface="Times New Roman"/>
              </a:rPr>
              <a:t>Мазаем</a:t>
            </a:r>
            <a:r>
              <a:rPr lang="ru-RU" sz="2800" dirty="0" smtClean="0">
                <a:latin typeface="Times New Roman"/>
                <a:cs typeface="Times New Roman"/>
              </a:rPr>
              <a:t> и </a:t>
            </a:r>
          </a:p>
          <a:p>
            <a:pPr algn="just"/>
            <a:r>
              <a:rPr lang="ru-RU" sz="2800" dirty="0" smtClean="0">
                <a:latin typeface="Times New Roman"/>
                <a:cs typeface="Times New Roman"/>
              </a:rPr>
              <a:t>лужайки с декоративными </a:t>
            </a:r>
            <a:r>
              <a:rPr lang="ru-RU" sz="2800" dirty="0" err="1" smtClean="0">
                <a:latin typeface="Times New Roman"/>
                <a:cs typeface="Times New Roman"/>
              </a:rPr>
              <a:t>топиари</a:t>
            </a:r>
            <a:r>
              <a:rPr lang="ru-RU" sz="2800" dirty="0" smtClean="0">
                <a:latin typeface="Times New Roman"/>
                <a:cs typeface="Times New Roman"/>
              </a:rPr>
              <a:t> – зайцами.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0" y="748637"/>
            <a:ext cx="8964488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создание среды, обеспечивающей условия для гармоничного развития детей с ограниченными возможностями здоровья, организации полноценного отдыха и оздоровления обучающихся школы.</a:t>
            </a: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Задачи:  </a:t>
            </a:r>
          </a:p>
          <a:p>
            <a:pPr algn="just">
              <a:spcAft>
                <a:spcPts val="600"/>
              </a:spcAft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1. Создать эстетичную, благоустроенную обстановку на пришкольной территории для осуществления активного отдыха, оздоровления детей с ОВЗ.</a:t>
            </a:r>
          </a:p>
          <a:p>
            <a:pPr algn="just">
              <a:spcAft>
                <a:spcPts val="600"/>
              </a:spcAft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2. Восполнить дефицит эмоционально-чувственного общения с природой через развитие у детей с ОВЗ сенсорного восприятия, зрительно-двигательной координации, общей и  мелкой моторики.</a:t>
            </a:r>
          </a:p>
          <a:p>
            <a:pPr algn="just">
              <a:spcAft>
                <a:spcPts val="600"/>
              </a:spcAft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3. Формировать навыки общения, укреплять взаимодействие и сотрудничество обучающихся, родителей и педагогического коллектива.</a:t>
            </a:r>
          </a:p>
          <a:p>
            <a:pPr algn="just">
              <a:spcAft>
                <a:spcPts val="600"/>
              </a:spcAft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4. Воспитывать у детей бережное отношение к природе.</a:t>
            </a:r>
          </a:p>
        </p:txBody>
      </p:sp>
      <p:sp>
        <p:nvSpPr>
          <p:cNvPr id="7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538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Проект «А у нас на лужайке!»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0" y="548680"/>
            <a:ext cx="8964488" cy="521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Целевая аудитория: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1. Учащиеся школы.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                                  2. Родители учащихся школы.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                                  3. Педагогический коллектив школы.</a:t>
            </a:r>
          </a:p>
          <a:p>
            <a:pPr algn="just"/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Планируемый результат:  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включенность участников в разработку проекта, повышение интереса обучающихся к проектной деятельности; 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постановка цели проекта и задач для её достижения;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составление плана действий и работа над ним;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организация и осуществление сотрудничества, совместная работа в команде;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оценка уровня достижений поставленной цели;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формирование социальных компетентностей у обучающихся (способность обучающихся брать на себя ответственность, участвовать в совместном принятии решений, способность быть лидером, способность работать самостоятельно).</a:t>
            </a:r>
          </a:p>
        </p:txBody>
      </p:sp>
      <p:sp>
        <p:nvSpPr>
          <p:cNvPr id="7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538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Проект «А у нас на лужайке!»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8819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512" y="-1"/>
            <a:ext cx="8964488" cy="667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30777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Материально-технические ресурсы</a:t>
            </a:r>
            <a:endParaRPr lang="ru-RU" sz="280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560" y="620688"/>
            <a:ext cx="7865478" cy="623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30777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Ведомость баланса территории</a:t>
            </a:r>
            <a:endParaRPr lang="ru-RU" sz="280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6" y="476672"/>
            <a:ext cx="8352928" cy="6214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0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Ведомость состояния многолетних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 травянистых растений </a:t>
            </a:r>
            <a:endParaRPr lang="ru-RU" sz="280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584" y="1017700"/>
            <a:ext cx="7580882" cy="58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215443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Фрагмент генерального плана проектируемого участка</a:t>
            </a:r>
            <a:endParaRPr lang="ru-RU" sz="2800" dirty="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908720"/>
            <a:ext cx="8352928" cy="5717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0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Схема проектируемого участка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Релаксационно-игровая</a:t>
            </a:r>
            <a:r>
              <a:rPr lang="ru-RU" sz="2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площадка</a:t>
            </a:r>
            <a:endParaRPr lang="ru-RU" sz="2800" dirty="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624" y="980728"/>
            <a:ext cx="6394458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0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Схема проектируемого участка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Оздоровительно-созерцательная площадка</a:t>
            </a:r>
            <a:endParaRPr lang="ru-RU" sz="2800" dirty="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5616" y="1124744"/>
            <a:ext cx="6803169" cy="573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0" y="787786"/>
            <a:ext cx="8964488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 территории проектируемого участка можно проводить: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познавательные беседы, конкурсы, викторины с целью ознакомления детей с окружающим миром; 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словесные, настольно-печатные игры с целью закрепления и как форма проведения занятия (ознакомление с окружающим, продуктивные виды деятельности); 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подвижные игры – проводятся для смены деятельности, отдыха и релаксации детей;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экскурсии, адаптированные учебно-тематические и практические занятия по таким предметам, как: технология (профиль «Цветоводство и  декоративное садоводство»), окружающий мир, биология, обслуживающий труд, изобразительное искусство.  Практические занятия на свежем воздухе в единстве природы развивают наблюдательность, вызывают интерес к предмету, изучению живой природы, активизируют познавательную деятельность, способствуют лучшему усвоению теоретических знаний, практических умений и навыков, приучают к культуре труда.</a:t>
            </a:r>
          </a:p>
        </p:txBody>
      </p:sp>
      <p:sp>
        <p:nvSpPr>
          <p:cNvPr id="5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538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Проект «А у нас на лужайке!»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3"/>
            <a:ext cx="8924582" cy="671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2"/>
            <a:ext cx="8917949" cy="671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3"/>
            <a:ext cx="8610548" cy="671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0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Ассортиментная ведомость растений </a:t>
            </a:r>
            <a:endParaRPr lang="ru-RU" sz="280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9632" y="621178"/>
            <a:ext cx="6120680" cy="6236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0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Ассортиментная ведомость растений (продолжение) </a:t>
            </a:r>
            <a:endParaRPr lang="ru-RU" sz="2800" dirty="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5616" y="548680"/>
            <a:ext cx="6480720" cy="6099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-215444"/>
            <a:ext cx="9144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Агротехническая карта выращивания растений:  </a:t>
            </a: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Алиссум</a:t>
            </a: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 приморский «Горный снег», Мята Ментол , </a:t>
            </a: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Монарда</a:t>
            </a: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 лимонная</a:t>
            </a:r>
            <a:endParaRPr lang="ru-RU" sz="2800" dirty="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1" y="1340767"/>
            <a:ext cx="8585094" cy="5393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648" y="0"/>
            <a:ext cx="6507301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9512" y="652628"/>
            <a:ext cx="963216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С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м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е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т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800" b="1" dirty="0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п</a:t>
            </a:r>
            <a:endParaRPr lang="ru-RU" sz="2800" b="1" dirty="0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р</a:t>
            </a:r>
            <a:endParaRPr lang="ru-RU" sz="2800" b="1" dirty="0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о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е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к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т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</a:t>
            </a:r>
            <a:endParaRPr lang="ru-RU" sz="2800" dirty="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79512" y="652628"/>
            <a:ext cx="963216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С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м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е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т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800" b="1" dirty="0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п</a:t>
            </a:r>
            <a:endParaRPr lang="ru-RU" sz="2800" b="1" dirty="0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р</a:t>
            </a:r>
            <a:endParaRPr lang="ru-RU" sz="2800" b="1" dirty="0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о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е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к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т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</a:t>
            </a:r>
            <a:endParaRPr lang="ru-RU" sz="2800" dirty="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8028384" y="692701"/>
            <a:ext cx="963216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п</a:t>
            </a:r>
            <a:endParaRPr lang="ru-RU" sz="2800" b="1" dirty="0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endParaRPr lang="ru-RU" sz="2800" b="1" dirty="0" smtClean="0">
              <a:solidFill>
                <a:srgbClr val="291C8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endParaRPr lang="ru-RU" sz="2800" b="1" dirty="0" smtClean="0">
              <a:solidFill>
                <a:srgbClr val="291C8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cs typeface="Times New Roman" pitchFamily="18" charset="0"/>
              </a:rPr>
              <a:t>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cs typeface="Times New Roman" pitchFamily="18" charset="0"/>
              </a:rPr>
              <a:t>ж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cs typeface="Times New Roman" pitchFamily="18" charset="0"/>
              </a:rPr>
              <a:t>е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endParaRPr lang="ru-RU" sz="2800" b="1" dirty="0" smtClean="0">
              <a:solidFill>
                <a:srgbClr val="291C8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cs typeface="Times New Roman" pitchFamily="18" charset="0"/>
              </a:rPr>
              <a:t>е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800" b="1" dirty="0" smtClean="0">
              <a:solidFill>
                <a:srgbClr val="291C8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8507" y="188640"/>
            <a:ext cx="6325306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463" y="144462"/>
            <a:ext cx="8929006" cy="671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79512" y="620688"/>
            <a:ext cx="96321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О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ж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и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д</a:t>
            </a:r>
            <a:endParaRPr lang="ru-RU" sz="2800" b="1" dirty="0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е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м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ы</a:t>
            </a:r>
            <a:endParaRPr lang="ru-RU" sz="2800" b="1" dirty="0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е</a:t>
            </a:r>
            <a:endParaRPr lang="ru-RU" sz="2800" dirty="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7812360" y="620688"/>
            <a:ext cx="963216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р</a:t>
            </a:r>
            <a:endParaRPr lang="ru-RU" sz="2800" b="1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е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з</a:t>
            </a:r>
            <a:endParaRPr lang="ru-RU" sz="2800" b="1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у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ь</a:t>
            </a:r>
            <a:endParaRPr lang="ru-RU" sz="2800" b="1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т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т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ы</a:t>
            </a:r>
            <a:endParaRPr lang="ru-RU" sz="280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5656" y="0"/>
            <a:ext cx="6444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79512" y="620688"/>
            <a:ext cx="96321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О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ж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и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д</a:t>
            </a:r>
            <a:endParaRPr lang="ru-RU" sz="2800" b="1" dirty="0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е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м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ы</a:t>
            </a:r>
            <a:endParaRPr lang="ru-RU" sz="2800" b="1" dirty="0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е</a:t>
            </a:r>
            <a:endParaRPr lang="ru-RU" sz="2800" dirty="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7812360" y="620688"/>
            <a:ext cx="963216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р</a:t>
            </a:r>
            <a:endParaRPr lang="ru-RU" sz="2800" b="1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е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з</a:t>
            </a:r>
            <a:endParaRPr lang="ru-RU" sz="2800" b="1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у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ь</a:t>
            </a:r>
            <a:endParaRPr lang="ru-RU" sz="2800" b="1" smtClean="0">
              <a:solidFill>
                <a:srgbClr val="291C8C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т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т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err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ы</a:t>
            </a:r>
            <a:endParaRPr lang="ru-RU" sz="280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0322" y="0"/>
            <a:ext cx="526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539552" y="0"/>
            <a:ext cx="86044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291C8C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Этапы разработки и реализации проекта</a:t>
            </a:r>
            <a:endParaRPr lang="ru-RU" sz="2800" smtClean="0">
              <a:solidFill>
                <a:srgbClr val="291C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7704" y="453375"/>
            <a:ext cx="5472608" cy="640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7704" y="0"/>
            <a:ext cx="520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688" y="0"/>
            <a:ext cx="5331741" cy="6869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9230" y="0"/>
            <a:ext cx="54121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5616" y="260648"/>
            <a:ext cx="7112853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0770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  <a:p>
            <a:pPr algn="ctr"/>
            <a:endParaRPr lang="ru-RU" sz="2400" b="1" smtClean="0">
              <a:latin typeface="Georgia" pitchFamily="18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0" y="925606"/>
            <a:ext cx="8964488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endParaRPr lang="ru-RU" sz="23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- создание благоприятной образовательной среды, способствующей сохранению и укреплению здоровья учащихся с ограниченными возможностями здоровья;</a:t>
            </a:r>
          </a:p>
          <a:p>
            <a:pPr algn="just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- активный отдых, игры, релаксация в зоне отдыха;</a:t>
            </a:r>
          </a:p>
          <a:p>
            <a:pPr algn="just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- снижение уровня повышенной тревожности, повышенной конфликтности; </a:t>
            </a:r>
          </a:p>
          <a:p>
            <a:pPr algn="just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- повышение уровня толерантности между учащимися, педагогами, родителями;</a:t>
            </a:r>
          </a:p>
          <a:p>
            <a:pPr algn="just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- вовлечение родителей (законных представителей) в образовательный процесс и заинтересованность в дальнейшем развитии своих детей;</a:t>
            </a:r>
          </a:p>
          <a:p>
            <a:pPr algn="just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- ощущение у учащихся старших классов, участников проекта, своей значимости, способности делать важные, полезные дела, видение реальных результатов своей деятельности, принесение радости окружающим, создание прекрасного.</a:t>
            </a:r>
          </a:p>
        </p:txBody>
      </p:sp>
      <p:sp>
        <p:nvSpPr>
          <p:cNvPr id="5" name="Rectangle 2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47538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Результаты проекта «А у нас на лужайке!»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72" y="0"/>
            <a:ext cx="90557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4"/>
            <a:ext cx="8676010" cy="665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3"/>
            <a:ext cx="8955885" cy="671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971600" y="0"/>
            <a:ext cx="70922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solidFill>
                  <a:srgbClr val="000099"/>
                </a:solidFill>
                <a:latin typeface="Adventure" pitchFamily="2" charset="0"/>
              </a:rPr>
              <a:t>  </a:t>
            </a:r>
            <a:r>
              <a:rPr lang="ru-RU" sz="4400" b="1" dirty="0">
                <a:solidFill>
                  <a:srgbClr val="000099"/>
                </a:solidFill>
                <a:latin typeface="Adventure" pitchFamily="2" charset="0"/>
              </a:rPr>
              <a:t>Спасибо за </a:t>
            </a:r>
            <a:r>
              <a:rPr lang="ru-RU" sz="4400" b="1" dirty="0" smtClean="0">
                <a:solidFill>
                  <a:srgbClr val="000099"/>
                </a:solidFill>
                <a:latin typeface="Adventure" pitchFamily="2" charset="0"/>
              </a:rPr>
              <a:t>внимание!</a:t>
            </a:r>
            <a:endParaRPr lang="ru-RU" sz="4400" b="1" dirty="0">
              <a:solidFill>
                <a:srgbClr val="000099"/>
              </a:solidFill>
              <a:latin typeface="Adventure" pitchFamily="2" charset="0"/>
            </a:endParaRPr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1259632" y="6150114"/>
            <a:ext cx="67687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000099"/>
                </a:solidFill>
                <a:latin typeface="Adventure" pitchFamily="2" charset="0"/>
              </a:rPr>
              <a:t>Творческих успехов вам!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11560" y="519064"/>
            <a:ext cx="810039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Руководитель проекта: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Говорецкая Елена Георгиевна, учитель-дефектолог</a:t>
            </a: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Состав детской проектной команды: 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Деменков Кирилл        7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Кусакина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Мария           5е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Абросимова Анна         2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Миронова Вероника    3 г</a:t>
            </a:r>
          </a:p>
          <a:p>
            <a:pPr algn="just">
              <a:lnSpc>
                <a:spcPct val="150000"/>
              </a:lnSpc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Шилманов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Вадим         3 г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Состав авторов проекта: 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Титович Евгения Владимировна,  учитель  технологии              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Степанова Светлана Петровна, педагог дополнительного образования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Груздев Алексей Александрович, учитель технологии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3264</TotalTime>
  <Words>940</Words>
  <Application>Microsoft Office PowerPoint</Application>
  <PresentationFormat>Экран (4:3)</PresentationFormat>
  <Paragraphs>190</Paragraphs>
  <Slides>37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Слайд 1</vt:lpstr>
      <vt:lpstr>Слайд 2</vt:lpstr>
      <vt:lpstr>Проект «А у нас на лужайке!» </vt:lpstr>
      <vt:lpstr>Проект «А у нас на лужайке!» </vt:lpstr>
      <vt:lpstr>Проект «А у нас на лужайке!» </vt:lpstr>
      <vt:lpstr>Проект «А у нас на лужайке!» 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Проект «А у нас на лужайке!» 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Результаты проекта «А у нас на лужайке!» </vt:lpstr>
      <vt:lpstr>Слайд 33</vt:lpstr>
      <vt:lpstr>Слайд 34</vt:lpstr>
      <vt:lpstr>Слайд 35</vt:lpstr>
      <vt:lpstr>Слайд 36</vt:lpstr>
      <vt:lpstr>Слайд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Елена</cp:lastModifiedBy>
  <cp:revision>333</cp:revision>
  <dcterms:created xsi:type="dcterms:W3CDTF">2017-11-30T12:42:17Z</dcterms:created>
  <dcterms:modified xsi:type="dcterms:W3CDTF">2023-07-26T18:57:43Z</dcterms:modified>
</cp:coreProperties>
</file>