
<file path=[Content_Types].xml><?xml version="1.0" encoding="utf-8"?>
<Types xmlns="http://schemas.openxmlformats.org/package/2006/content-types">
  <Default Extension="jfif" ContentType="image/jpeg"/>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media/image23.jpg" ContentType="image/jpeg"/>
  <Override PartName="/ppt/media/image25.jpg" ContentType="image/jpeg"/>
  <Override PartName="/ppt/media/image26.jpg" ContentType="image/jpe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2D3CD"/>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528"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4500"/>
            </a:lvl1pPr>
          </a:lstStyle>
          <a:p>
            <a:r>
              <a:rPr lang="ru-RU" smtClean="0"/>
              <a:t>Образец заголовка</a:t>
            </a:r>
            <a:endParaRPr lang="ru-RU"/>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03.04.2025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946276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03.04.2025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1006558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9"/>
            <a:ext cx="7886700" cy="2852737"/>
          </a:xfrm>
        </p:spPr>
        <p:txBody>
          <a:bodyPr anchor="b"/>
          <a:lstStyle>
            <a:lvl1pPr>
              <a:defRPr sz="4500"/>
            </a:lvl1pPr>
          </a:lstStyle>
          <a:p>
            <a:r>
              <a:rPr lang="ru-RU" smtClean="0"/>
              <a:t>Образец заголовка</a:t>
            </a:r>
            <a:endParaRPr lang="ru-RU"/>
          </a:p>
        </p:txBody>
      </p:sp>
      <p:sp>
        <p:nvSpPr>
          <p:cNvPr id="3" name="Текст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03.04.2025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549126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286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29150" y="1825625"/>
            <a:ext cx="38862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03.04.2025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4271197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6"/>
            <a:ext cx="78867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4" name="Объект 3"/>
          <p:cNvSpPr>
            <a:spLocks noGrp="1"/>
          </p:cNvSpPr>
          <p:nvPr>
            <p:ph sz="half" idx="2"/>
          </p:nvPr>
        </p:nvSpPr>
        <p:spPr>
          <a:xfrm>
            <a:off x="629842" y="2505075"/>
            <a:ext cx="3868340"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smtClean="0"/>
              <a:t>Образец текста</a:t>
            </a:r>
          </a:p>
        </p:txBody>
      </p:sp>
      <p:sp>
        <p:nvSpPr>
          <p:cNvPr id="6" name="Объект 5"/>
          <p:cNvSpPr>
            <a:spLocks noGrp="1"/>
          </p:cNvSpPr>
          <p:nvPr>
            <p:ph sz="quarter" idx="4"/>
          </p:nvPr>
        </p:nvSpPr>
        <p:spPr>
          <a:xfrm>
            <a:off x="4629150" y="2505075"/>
            <a:ext cx="3887391"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03.04.2025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3612665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03.04.2025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493458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03.04.2025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156740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Объект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03.04.2025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4033120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smtClean="0"/>
              <a:t>Образец заголовка</a:t>
            </a:r>
            <a:endParaRPr lang="ru-RU"/>
          </a:p>
        </p:txBody>
      </p:sp>
      <p:sp>
        <p:nvSpPr>
          <p:cNvPr id="3" name="Рисунок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03.04.2025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780936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03.04.2025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907784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5" y="365125"/>
            <a:ext cx="1971675"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28650" y="365125"/>
            <a:ext cx="5800725"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03.04.2025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700062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B4C71EC6-210F-42DE-9C53-41977AD35B3D}" type="datetimeFigureOut">
              <a:rPr lang="ru-RU" smtClean="0"/>
              <a:t>03.04.2025</a:t>
            </a:fld>
            <a:endParaRPr lang="ru-RU"/>
          </a:p>
        </p:txBody>
      </p:sp>
      <p:sp>
        <p:nvSpPr>
          <p:cNvPr id="5" name="Нижний колонтитул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19B0651-EE4F-4900-A07F-96A6BFA9D0F0}" type="slidenum">
              <a:rPr lang="ru-RU" smtClean="0"/>
              <a:t>‹#›</a:t>
            </a:fld>
            <a:endParaRPr lang="ru-RU"/>
          </a:p>
        </p:txBody>
      </p:sp>
    </p:spTree>
    <p:extLst>
      <p:ext uri="{BB962C8B-B14F-4D97-AF65-F5344CB8AC3E}">
        <p14:creationId xmlns:p14="http://schemas.microsoft.com/office/powerpoint/2010/main" val="224110098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f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microsoft.com/office/2007/relationships/hdphoto" Target="../media/hdphoto1.wdp"/><Relationship Id="rId7"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14.jp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2" Type="http://schemas.openxmlformats.org/officeDocument/2006/relationships/image" Target="../media/image20.jf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 Id="rId4" Type="http://schemas.openxmlformats.org/officeDocument/2006/relationships/image" Target="../media/image23.jpg"/></Relationships>
</file>

<file path=ppt/slides/_rels/slide1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g"/></Relationships>
</file>

<file path=ppt/slides/_rels/slide12.xml.rels><?xml version="1.0" encoding="UTF-8" standalone="yes"?>
<Relationships xmlns="http://schemas.openxmlformats.org/package/2006/relationships"><Relationship Id="rId2" Type="http://schemas.openxmlformats.org/officeDocument/2006/relationships/image" Target="../media/image27.jf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jf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accent3">
            <a:lumMod val="40000"/>
            <a:lumOff val="60000"/>
          </a:schemeClr>
        </a:solidFill>
        <a:effectLst/>
      </p:bgPr>
    </p:bg>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216950571"/>
              </p:ext>
            </p:extLst>
          </p:nvPr>
        </p:nvGraphicFramePr>
        <p:xfrm>
          <a:off x="6660233" y="4149080"/>
          <a:ext cx="2160240" cy="2520389"/>
        </p:xfrm>
        <a:graphic>
          <a:graphicData uri="http://schemas.openxmlformats.org/drawingml/2006/table">
            <a:tbl>
              <a:tblPr firstRow="1" firstCol="1" bandRow="1"/>
              <a:tblGrid>
                <a:gridCol w="2160240"/>
              </a:tblGrid>
              <a:tr h="475270">
                <a:tc>
                  <a:txBody>
                    <a:bodyPr/>
                    <a:lstStyle/>
                    <a:p>
                      <a:pPr algn="ctr">
                        <a:spcAft>
                          <a:spcPts val="0"/>
                        </a:spcAft>
                      </a:pPr>
                      <a:r>
                        <a:rPr lang="ru-RU" sz="1300" dirty="0">
                          <a:solidFill>
                            <a:srgbClr val="0D0D0D"/>
                          </a:solidFill>
                          <a:effectLst/>
                          <a:latin typeface="Times New Roman"/>
                          <a:ea typeface="Times New Roman"/>
                        </a:rPr>
                        <a:t> </a:t>
                      </a:r>
                      <a:endParaRPr lang="ru-RU" sz="1200" dirty="0">
                        <a:effectLst/>
                        <a:latin typeface="Times New Roman"/>
                        <a:ea typeface="Times New Roman"/>
                      </a:endParaRPr>
                    </a:p>
                    <a:p>
                      <a:pPr algn="ctr">
                        <a:spcAft>
                          <a:spcPts val="0"/>
                        </a:spcAft>
                      </a:pPr>
                      <a:r>
                        <a:rPr lang="ru-RU" sz="1300" dirty="0">
                          <a:solidFill>
                            <a:srgbClr val="0D0D0D"/>
                          </a:solidFill>
                          <a:effectLst/>
                          <a:latin typeface="Times New Roman"/>
                          <a:ea typeface="Times New Roman"/>
                        </a:rPr>
                        <a:t> </a:t>
                      </a:r>
                      <a:endParaRPr lang="ru-RU" sz="1200" dirty="0">
                        <a:effectLst/>
                        <a:latin typeface="Times New Roman"/>
                        <a:ea typeface="Times New Roman"/>
                      </a:endParaRPr>
                    </a:p>
                    <a:p>
                      <a:pPr algn="ctr">
                        <a:spcAft>
                          <a:spcPts val="0"/>
                        </a:spcAft>
                      </a:pPr>
                      <a:r>
                        <a:rPr lang="ru-RU" sz="1300" dirty="0">
                          <a:solidFill>
                            <a:srgbClr val="0D0D0D"/>
                          </a:solidFill>
                          <a:effectLst/>
                          <a:latin typeface="Times New Roman"/>
                          <a:ea typeface="Times New Roman"/>
                        </a:rPr>
                        <a:t> </a:t>
                      </a:r>
                      <a:endParaRPr lang="ru-RU" sz="1200" dirty="0">
                        <a:effectLst/>
                        <a:latin typeface="Times New Roman"/>
                        <a:ea typeface="Times New Roman"/>
                      </a:endParaRPr>
                    </a:p>
                  </a:txBody>
                  <a:tcPr marL="114300" marR="114300" marT="0" marB="0">
                    <a:lnL>
                      <a:noFill/>
                    </a:lnL>
                    <a:lnR>
                      <a:noFill/>
                    </a:lnR>
                    <a:lnT>
                      <a:noFill/>
                    </a:lnT>
                    <a:lnB>
                      <a:noFill/>
                    </a:lnB>
                  </a:tcPr>
                </a:tc>
              </a:tr>
              <a:tr h="920189">
                <a:tc>
                  <a:txBody>
                    <a:bodyPr/>
                    <a:lstStyle/>
                    <a:p>
                      <a:pPr algn="l">
                        <a:spcAft>
                          <a:spcPts val="0"/>
                        </a:spcAft>
                      </a:pPr>
                      <a:r>
                        <a:rPr lang="ru-RU" sz="1100" dirty="0" smtClean="0">
                          <a:solidFill>
                            <a:srgbClr val="0D0D0D"/>
                          </a:solidFill>
                          <a:effectLst/>
                          <a:latin typeface="Times New Roman"/>
                          <a:ea typeface="Times New Roman"/>
                        </a:rPr>
                        <a:t>Автор</a:t>
                      </a:r>
                      <a:r>
                        <a:rPr lang="ru-RU" sz="1100" dirty="0">
                          <a:solidFill>
                            <a:srgbClr val="0D0D0D"/>
                          </a:solidFill>
                          <a:effectLst/>
                          <a:latin typeface="Times New Roman"/>
                          <a:ea typeface="Times New Roman"/>
                        </a:rPr>
                        <a:t>:</a:t>
                      </a:r>
                      <a:endParaRPr lang="ru-RU" sz="1050" dirty="0">
                        <a:effectLst/>
                        <a:latin typeface="Times New Roman"/>
                        <a:ea typeface="Times New Roman"/>
                      </a:endParaRPr>
                    </a:p>
                    <a:p>
                      <a:pPr algn="l">
                        <a:spcAft>
                          <a:spcPts val="0"/>
                        </a:spcAft>
                      </a:pPr>
                      <a:r>
                        <a:rPr lang="ru-RU" sz="1100" dirty="0" smtClean="0">
                          <a:effectLst/>
                          <a:latin typeface="Times New Roman"/>
                          <a:ea typeface="Times New Roman"/>
                        </a:rPr>
                        <a:t>Косенко Полина Сергеевна,</a:t>
                      </a:r>
                      <a:endParaRPr lang="ru-RU" sz="1050" dirty="0">
                        <a:effectLst/>
                        <a:latin typeface="Times New Roman"/>
                        <a:ea typeface="Times New Roman"/>
                      </a:endParaRPr>
                    </a:p>
                    <a:p>
                      <a:pPr algn="l">
                        <a:spcAft>
                          <a:spcPts val="0"/>
                        </a:spcAft>
                      </a:pPr>
                      <a:r>
                        <a:rPr lang="ru-RU" sz="1100" dirty="0">
                          <a:solidFill>
                            <a:srgbClr val="0D0D0D"/>
                          </a:solidFill>
                          <a:effectLst/>
                          <a:latin typeface="Times New Roman"/>
                          <a:ea typeface="Times New Roman"/>
                        </a:rPr>
                        <a:t>объединение </a:t>
                      </a:r>
                      <a:r>
                        <a:rPr lang="ru-RU" sz="1100" dirty="0" smtClean="0">
                          <a:solidFill>
                            <a:srgbClr val="0D0D0D"/>
                          </a:solidFill>
                          <a:effectLst/>
                          <a:latin typeface="Times New Roman"/>
                          <a:ea typeface="Times New Roman"/>
                        </a:rPr>
                        <a:t>«Мир открытий», 1 </a:t>
                      </a:r>
                      <a:r>
                        <a:rPr lang="ru-RU" sz="1100" dirty="0">
                          <a:solidFill>
                            <a:srgbClr val="0D0D0D"/>
                          </a:solidFill>
                          <a:effectLst/>
                          <a:latin typeface="Times New Roman"/>
                          <a:ea typeface="Times New Roman"/>
                        </a:rPr>
                        <a:t>класс</a:t>
                      </a:r>
                      <a:endParaRPr lang="ru-RU" sz="1050" dirty="0">
                        <a:effectLst/>
                        <a:latin typeface="Times New Roman"/>
                        <a:ea typeface="Times New Roman"/>
                      </a:endParaRPr>
                    </a:p>
                    <a:p>
                      <a:pPr algn="l">
                        <a:spcAft>
                          <a:spcPts val="0"/>
                        </a:spcAft>
                      </a:pPr>
                      <a:r>
                        <a:rPr lang="ru-RU" sz="1100" dirty="0">
                          <a:solidFill>
                            <a:srgbClr val="0D0D0D"/>
                          </a:solidFill>
                          <a:effectLst/>
                          <a:latin typeface="Times New Roman"/>
                          <a:ea typeface="Times New Roman"/>
                        </a:rPr>
                        <a:t> </a:t>
                      </a:r>
                      <a:endParaRPr lang="ru-RU" sz="1050" dirty="0">
                        <a:effectLst/>
                        <a:latin typeface="Times New Roman"/>
                        <a:ea typeface="Times New Roman"/>
                      </a:endParaRPr>
                    </a:p>
                  </a:txBody>
                  <a:tcPr marL="68580" marR="68580" marT="0" marB="0">
                    <a:lnL>
                      <a:noFill/>
                    </a:lnL>
                    <a:lnR>
                      <a:noFill/>
                    </a:lnR>
                    <a:lnT>
                      <a:noFill/>
                    </a:lnT>
                    <a:lnB>
                      <a:noFill/>
                    </a:lnB>
                  </a:tcPr>
                </a:tc>
              </a:tr>
              <a:tr h="950540">
                <a:tc>
                  <a:txBody>
                    <a:bodyPr/>
                    <a:lstStyle/>
                    <a:p>
                      <a:pPr algn="l">
                        <a:spcAft>
                          <a:spcPts val="0"/>
                        </a:spcAft>
                      </a:pPr>
                      <a:r>
                        <a:rPr lang="ru-RU" sz="1100" dirty="0">
                          <a:solidFill>
                            <a:srgbClr val="0D0D0D"/>
                          </a:solidFill>
                          <a:effectLst/>
                          <a:latin typeface="Times New Roman"/>
                          <a:ea typeface="Times New Roman"/>
                        </a:rPr>
                        <a:t>Руководитель:</a:t>
                      </a:r>
                      <a:endParaRPr lang="ru-RU" sz="1050" dirty="0">
                        <a:effectLst/>
                        <a:latin typeface="Times New Roman"/>
                        <a:ea typeface="Times New Roman"/>
                      </a:endParaRPr>
                    </a:p>
                    <a:p>
                      <a:pPr algn="l">
                        <a:spcAft>
                          <a:spcPts val="0"/>
                        </a:spcAft>
                      </a:pPr>
                      <a:r>
                        <a:rPr lang="ru-RU" sz="1100" dirty="0" smtClean="0">
                          <a:effectLst/>
                          <a:latin typeface="Times New Roman"/>
                          <a:ea typeface="Times New Roman"/>
                        </a:rPr>
                        <a:t>Шестакова Наталья Владимировна,</a:t>
                      </a:r>
                      <a:endParaRPr lang="ru-RU" sz="1050" dirty="0">
                        <a:effectLst/>
                        <a:latin typeface="Times New Roman"/>
                        <a:ea typeface="Times New Roman"/>
                      </a:endParaRPr>
                    </a:p>
                    <a:p>
                      <a:pPr algn="l">
                        <a:spcAft>
                          <a:spcPts val="0"/>
                        </a:spcAft>
                      </a:pPr>
                      <a:r>
                        <a:rPr lang="ru-RU" sz="1100" dirty="0">
                          <a:effectLst/>
                          <a:latin typeface="Times New Roman"/>
                          <a:ea typeface="Times New Roman"/>
                        </a:rPr>
                        <a:t>педагог дополнительного образования «МАУДО «ЦДТ»</a:t>
                      </a:r>
                      <a:endParaRPr lang="ru-RU" sz="1050" dirty="0">
                        <a:effectLst/>
                        <a:latin typeface="Times New Roman"/>
                        <a:ea typeface="Times New Roman"/>
                      </a:endParaRPr>
                    </a:p>
                    <a:p>
                      <a:pPr algn="l">
                        <a:spcAft>
                          <a:spcPts val="0"/>
                        </a:spcAft>
                      </a:pPr>
                      <a:r>
                        <a:rPr lang="ru-RU" sz="1100" dirty="0">
                          <a:solidFill>
                            <a:srgbClr val="0D0D0D"/>
                          </a:solidFill>
                          <a:effectLst/>
                          <a:latin typeface="Times New Roman"/>
                          <a:ea typeface="Times New Roman"/>
                        </a:rPr>
                        <a:t> </a:t>
                      </a:r>
                      <a:endParaRPr lang="ru-RU" sz="1050" dirty="0">
                        <a:effectLst/>
                        <a:latin typeface="Times New Roman"/>
                        <a:ea typeface="Times New Roman"/>
                      </a:endParaRPr>
                    </a:p>
                  </a:txBody>
                  <a:tcPr marL="68580" marR="68580" marT="0" marB="0">
                    <a:lnL>
                      <a:noFill/>
                    </a:lnL>
                    <a:lnR>
                      <a:noFill/>
                    </a:lnR>
                    <a:lnT>
                      <a:noFill/>
                    </a:lnT>
                    <a:lnB>
                      <a:noFill/>
                    </a:lnB>
                  </a:tcPr>
                </a:tc>
              </a:tr>
            </a:tbl>
          </a:graphicData>
        </a:graphic>
      </p:graphicFrame>
      <p:sp>
        <p:nvSpPr>
          <p:cNvPr id="5" name="Rectangle 1"/>
          <p:cNvSpPr>
            <a:spLocks noChangeArrowheads="1"/>
          </p:cNvSpPr>
          <p:nvPr/>
        </p:nvSpPr>
        <p:spPr bwMode="auto">
          <a:xfrm>
            <a:off x="3920861" y="79541"/>
            <a:ext cx="4899612" cy="3885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МУНИЦИПАЛЬНОЕ АВТОНОМНОЕ УЧРЕЖДЕНИЕ ДОПОЛНИТЕЛЬНОГО ОБРАЗОВАНИЯ СУРГУТСКОГО РАЙОНА </a:t>
            </a:r>
          </a:p>
          <a:p>
            <a:pPr marL="0" marR="0" lvl="0" indent="0" algn="ctr" defTabSz="914400" rtl="0" eaLnBrk="1" fontAlgn="base" latinLnBrk="0" hangingPunct="1">
              <a:lnSpc>
                <a:spcPct val="100000"/>
              </a:lnSpc>
              <a:spcBef>
                <a:spcPct val="0"/>
              </a:spcBef>
              <a:spcAft>
                <a:spcPct val="0"/>
              </a:spcAft>
              <a:buClrTx/>
              <a:buSzTx/>
              <a:buFontTx/>
              <a:buNone/>
              <a:tabLst/>
            </a:pPr>
            <a:r>
              <a:rPr kumimoji="0" lang="ru-RU" sz="13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«ЦЕНТР ДЕТСКОГО ТВОРЧЕСТВА»</a:t>
            </a:r>
            <a:endParaRPr kumimoji="0" lang="ru-RU" sz="7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ru-RU" sz="1300" b="1" dirty="0">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ru-RU" sz="1300" b="1" dirty="0">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sz="13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V </a:t>
            </a:r>
            <a:r>
              <a:rPr kumimoji="0" lang="ru-RU" sz="13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научно-исследовательская конференции обучающихся «Эврика»</a:t>
            </a:r>
            <a:endParaRPr kumimoji="0" lang="ru-RU" sz="7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13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p>
          <a:p>
            <a:pPr marL="0" marR="0" lvl="0" indent="0" algn="ctr" defTabSz="914400" rtl="0" eaLnBrk="0" fontAlgn="base" latinLnBrk="0" hangingPunct="0">
              <a:lnSpc>
                <a:spcPct val="100000"/>
              </a:lnSpc>
              <a:spcBef>
                <a:spcPct val="0"/>
              </a:spcBef>
              <a:spcAft>
                <a:spcPct val="0"/>
              </a:spcAft>
              <a:buClrTx/>
              <a:buSzTx/>
              <a:buFontTx/>
              <a:buNone/>
              <a:tabLst/>
            </a:pPr>
            <a:endParaRPr lang="ru-RU" sz="1300" b="1" dirty="0">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lang="ru-RU" sz="1300" b="1" dirty="0">
              <a:latin typeface="Arial" pitchFamily="34" charset="0"/>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13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algn="ctr">
              <a:lnSpc>
                <a:spcPct val="107000"/>
              </a:lnSpc>
              <a:spcAft>
                <a:spcPts val="800"/>
              </a:spcAft>
            </a:pPr>
            <a:r>
              <a:rPr lang="ru-RU" b="1" dirty="0">
                <a:latin typeface="Times New Roman"/>
                <a:ea typeface="Calibri"/>
                <a:cs typeface="Times New Roman"/>
              </a:rPr>
              <a:t>«Великая Отечественная война в судьбе моей семьи»</a:t>
            </a:r>
            <a:endParaRPr lang="ru-RU" sz="1200" dirty="0">
              <a:ea typeface="Calibri"/>
              <a:cs typeface="Times New Roman"/>
            </a:endParaRPr>
          </a:p>
        </p:txBody>
      </p:sp>
      <p:sp>
        <p:nvSpPr>
          <p:cNvPr id="3" name="TextBox 2"/>
          <p:cNvSpPr txBox="1"/>
          <p:nvPr/>
        </p:nvSpPr>
        <p:spPr>
          <a:xfrm>
            <a:off x="4114800" y="2971800"/>
            <a:ext cx="65" cy="276999"/>
          </a:xfrm>
          <a:prstGeom prst="rect">
            <a:avLst/>
          </a:prstGeom>
          <a:noFill/>
        </p:spPr>
        <p:txBody>
          <a:bodyPr wrap="none" lIns="0" tIns="0" rIns="0" bIns="0" rtlCol="0">
            <a:spAutoFit/>
          </a:bodyPr>
          <a:lstStyle/>
          <a:p>
            <a:endParaRPr lang="ru-RU" dirty="0"/>
          </a:p>
        </p:txBody>
      </p:sp>
      <p:pic>
        <p:nvPicPr>
          <p:cNvPr id="1028" name="Picture 4" descr="Picture background"/>
          <p:cNvPicPr>
            <a:picLocks noChangeAspect="1" noChangeArrowheads="1"/>
          </p:cNvPicPr>
          <p:nvPr/>
        </p:nvPicPr>
        <p:blipFill rotWithShape="1">
          <a:blip r:embed="rId2">
            <a:extLst>
              <a:ext uri="{28A0092B-C50C-407E-A947-70E740481C1C}">
                <a14:useLocalDpi xmlns:a14="http://schemas.microsoft.com/office/drawing/2010/main" val="0"/>
              </a:ext>
            </a:extLst>
          </a:blip>
          <a:srcRect l="57154" r="5759"/>
          <a:stretch/>
        </p:blipFill>
        <p:spPr bwMode="auto">
          <a:xfrm>
            <a:off x="-34846" y="0"/>
            <a:ext cx="395570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47326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251520" y="44624"/>
            <a:ext cx="8208912" cy="4039247"/>
          </a:xfrm>
          <a:prstGeom prst="rect">
            <a:avLst/>
          </a:prstGeom>
        </p:spPr>
        <p:txBody>
          <a:bodyPr wrap="square">
            <a:spAutoFit/>
          </a:bodyPr>
          <a:lstStyle/>
          <a:p>
            <a:pPr>
              <a:lnSpc>
                <a:spcPct val="107000"/>
              </a:lnSpc>
              <a:spcAft>
                <a:spcPts val="800"/>
              </a:spcAft>
            </a:pPr>
            <a:r>
              <a:rPr lang="ru-RU" b="1" dirty="0">
                <a:latin typeface="Times New Roman"/>
                <a:ea typeface="Calibri"/>
                <a:cs typeface="Times New Roman"/>
              </a:rPr>
              <a:t>«Великая Отечественная война в судьбе моей семьи»</a:t>
            </a:r>
            <a:endParaRPr lang="ru-RU" sz="1200" dirty="0">
              <a:ea typeface="Calibri"/>
              <a:cs typeface="Times New Roman"/>
            </a:endParaRPr>
          </a:p>
          <a:p>
            <a:pPr>
              <a:lnSpc>
                <a:spcPct val="107000"/>
              </a:lnSpc>
              <a:spcAft>
                <a:spcPts val="800"/>
              </a:spcAft>
            </a:pPr>
            <a:r>
              <a:rPr lang="ru-RU" sz="1200" b="1" i="1" dirty="0" smtClean="0">
                <a:latin typeface="Times New Roman"/>
                <a:ea typeface="Calibri"/>
                <a:cs typeface="Times New Roman"/>
              </a:rPr>
              <a:t>Актуальность </a:t>
            </a:r>
            <a:r>
              <a:rPr lang="ru-RU" sz="1200" b="1" i="1" dirty="0">
                <a:latin typeface="Times New Roman"/>
                <a:ea typeface="Calibri"/>
                <a:cs typeface="Times New Roman"/>
              </a:rPr>
              <a:t>работы</a:t>
            </a:r>
            <a:r>
              <a:rPr lang="ru-RU" sz="1200" dirty="0">
                <a:latin typeface="Times New Roman"/>
                <a:ea typeface="Calibri"/>
                <a:cs typeface="Times New Roman"/>
              </a:rPr>
              <a:t>: </a:t>
            </a:r>
            <a:r>
              <a:rPr lang="ru-RU" sz="1200" dirty="0">
                <a:solidFill>
                  <a:srgbClr val="000000"/>
                </a:solidFill>
                <a:latin typeface="Times New Roman"/>
                <a:ea typeface="Calibri"/>
                <a:cs typeface="Times New Roman"/>
              </a:rPr>
              <a:t>Мой проект о великом празднике 9 Мая – Дне Победы, о родных людях моей семьи. Эти люди не совершали громких подвигов, они просто жили честно, трудились ответственно, воевали отважно. То, что делали наши прадедушки и прабабушки, они считали не подвигом, а своим долгом перед своей Родиной, перед своими близкими. Вся жизнь людей военного поколения - великий подвиг. Подвиг ради того, чтобы жили мы. Это настоящие герои, о которых мы должны знать и помнить.</a:t>
            </a:r>
            <a:endParaRPr lang="ru-RU" sz="1200" dirty="0">
              <a:ea typeface="Calibri"/>
              <a:cs typeface="Times New Roman"/>
            </a:endParaRPr>
          </a:p>
          <a:p>
            <a:pPr algn="just">
              <a:lnSpc>
                <a:spcPct val="107000"/>
              </a:lnSpc>
              <a:spcAft>
                <a:spcPts val="800"/>
              </a:spcAft>
            </a:pPr>
            <a:r>
              <a:rPr lang="ru-RU" sz="1200" b="1" i="1" dirty="0" smtClean="0">
                <a:effectLst>
                  <a:outerShdw blurRad="38100" dist="38100" dir="2700000" algn="tl">
                    <a:srgbClr val="000000">
                      <a:alpha val="43000"/>
                    </a:srgbClr>
                  </a:outerShdw>
                </a:effectLst>
                <a:latin typeface="Times New Roman"/>
                <a:ea typeface="Calibri"/>
                <a:cs typeface="Times New Roman"/>
              </a:rPr>
              <a:t>Цель </a:t>
            </a:r>
            <a:r>
              <a:rPr lang="ru-RU" sz="1200" b="1" i="1" dirty="0">
                <a:effectLst>
                  <a:outerShdw blurRad="38100" dist="38100" dir="2700000" algn="tl">
                    <a:srgbClr val="000000">
                      <a:alpha val="43000"/>
                    </a:srgbClr>
                  </a:outerShdw>
                </a:effectLst>
                <a:latin typeface="Times New Roman"/>
                <a:ea typeface="Calibri"/>
                <a:cs typeface="Times New Roman"/>
              </a:rPr>
              <a:t>моего проекта: </a:t>
            </a:r>
            <a:r>
              <a:rPr lang="ru-RU" sz="1200" dirty="0">
                <a:effectLst>
                  <a:outerShdw blurRad="38100" dist="38100" dir="2700000" algn="tl">
                    <a:srgbClr val="000000">
                      <a:alpha val="43000"/>
                    </a:srgbClr>
                  </a:outerShdw>
                </a:effectLst>
                <a:latin typeface="Times New Roman"/>
                <a:ea typeface="Calibri"/>
                <a:cs typeface="Times New Roman"/>
              </a:rPr>
              <a:t>как можно больше узнать о боевом прошлом моей семьи.</a:t>
            </a:r>
            <a:endParaRPr lang="ru-RU" sz="1200" dirty="0">
              <a:ea typeface="Calibri"/>
              <a:cs typeface="Times New Roman"/>
            </a:endParaRPr>
          </a:p>
          <a:p>
            <a:pPr algn="just">
              <a:lnSpc>
                <a:spcPct val="107000"/>
              </a:lnSpc>
              <a:spcAft>
                <a:spcPts val="800"/>
              </a:spcAft>
            </a:pPr>
            <a:r>
              <a:rPr lang="ru-RU" sz="1200" b="1" i="1" dirty="0">
                <a:effectLst>
                  <a:outerShdw blurRad="38100" dist="38100" dir="2700000" algn="tl">
                    <a:srgbClr val="000000">
                      <a:alpha val="43000"/>
                    </a:srgbClr>
                  </a:outerShdw>
                </a:effectLst>
                <a:latin typeface="Times New Roman"/>
                <a:ea typeface="Calibri"/>
                <a:cs typeface="Times New Roman"/>
              </a:rPr>
              <a:t>Задачи:  </a:t>
            </a:r>
            <a:endParaRPr lang="ru-RU" sz="1200" dirty="0">
              <a:ea typeface="Calibri"/>
              <a:cs typeface="Times New Roman"/>
            </a:endParaRPr>
          </a:p>
          <a:p>
            <a:pPr marL="450215" algn="just">
              <a:lnSpc>
                <a:spcPct val="107000"/>
              </a:lnSpc>
              <a:spcAft>
                <a:spcPts val="800"/>
              </a:spcAft>
            </a:pPr>
            <a:r>
              <a:rPr lang="ru-RU" sz="1200" dirty="0">
                <a:latin typeface="Times New Roman"/>
                <a:ea typeface="Times New Roman"/>
                <a:cs typeface="Times New Roman"/>
              </a:rPr>
              <a:t>Познакомиться с самой разрушительной из всех воин в истории, о великой победе нашего народа (1941-1945 гг.);</a:t>
            </a:r>
            <a:endParaRPr lang="ru-RU" sz="1200" dirty="0">
              <a:ea typeface="Calibri"/>
              <a:cs typeface="Times New Roman"/>
            </a:endParaRPr>
          </a:p>
          <a:p>
            <a:pPr marL="457200">
              <a:lnSpc>
                <a:spcPct val="107000"/>
              </a:lnSpc>
              <a:spcAft>
                <a:spcPts val="800"/>
              </a:spcAft>
            </a:pPr>
            <a:r>
              <a:rPr lang="ru-RU" sz="1200" dirty="0">
                <a:solidFill>
                  <a:srgbClr val="333333"/>
                </a:solidFill>
                <a:latin typeface="Times New Roman"/>
                <a:ea typeface="Times New Roman"/>
                <a:cs typeface="Times New Roman"/>
              </a:rPr>
              <a:t>Участие моих родственников в Великой Отечественной войне; собрать сведения о них.</a:t>
            </a:r>
            <a:endParaRPr lang="ru-RU" sz="1200" dirty="0">
              <a:ea typeface="Calibri"/>
              <a:cs typeface="Times New Roman"/>
            </a:endParaRPr>
          </a:p>
          <a:p>
            <a:pPr marL="457200">
              <a:lnSpc>
                <a:spcPct val="107000"/>
              </a:lnSpc>
              <a:spcAft>
                <a:spcPts val="800"/>
              </a:spcAft>
            </a:pPr>
            <a:r>
              <a:rPr lang="ru-RU" sz="1200" dirty="0">
                <a:solidFill>
                  <a:srgbClr val="333333"/>
                </a:solidFill>
                <a:latin typeface="Times New Roman"/>
                <a:ea typeface="Times New Roman"/>
                <a:cs typeface="Times New Roman"/>
              </a:rPr>
              <a:t>Воспитывать патриотизм, чувство гордости за мужество и храбрость людей нашей </a:t>
            </a:r>
            <a:r>
              <a:rPr lang="ru-RU" sz="1200" dirty="0" smtClean="0">
                <a:solidFill>
                  <a:srgbClr val="333333"/>
                </a:solidFill>
                <a:latin typeface="Times New Roman"/>
                <a:ea typeface="Times New Roman"/>
                <a:cs typeface="Times New Roman"/>
              </a:rPr>
              <a:t>родины</a:t>
            </a:r>
          </a:p>
          <a:p>
            <a:r>
              <a:rPr lang="ru-RU" sz="1200" b="1" i="1" dirty="0" smtClean="0">
                <a:latin typeface="Times New Roman"/>
                <a:ea typeface="Times New Roman"/>
              </a:rPr>
              <a:t>Объект </a:t>
            </a:r>
            <a:r>
              <a:rPr lang="ru-RU" sz="1200" b="1" i="1" dirty="0">
                <a:latin typeface="Times New Roman"/>
                <a:ea typeface="Times New Roman"/>
              </a:rPr>
              <a:t>исследования</a:t>
            </a:r>
            <a:r>
              <a:rPr lang="ru-RU" sz="1200" i="1" dirty="0">
                <a:latin typeface="Times New Roman"/>
                <a:ea typeface="Times New Roman"/>
              </a:rPr>
              <a:t>:</a:t>
            </a:r>
            <a:r>
              <a:rPr lang="ru-RU" sz="1200" dirty="0">
                <a:latin typeface="Times New Roman"/>
                <a:ea typeface="Times New Roman"/>
              </a:rPr>
              <a:t> ветераны Великой Отечественной Войны.</a:t>
            </a:r>
          </a:p>
          <a:p>
            <a:r>
              <a:rPr lang="ru-RU" sz="1200" b="1" i="1" dirty="0">
                <a:latin typeface="Times New Roman"/>
                <a:ea typeface="Calibri"/>
              </a:rPr>
              <a:t>Гипотеза</a:t>
            </a:r>
            <a:r>
              <a:rPr lang="ru-RU" sz="1200" i="1" dirty="0">
                <a:latin typeface="Times New Roman"/>
                <a:ea typeface="Calibri"/>
              </a:rPr>
              <a:t>:</a:t>
            </a:r>
            <a:r>
              <a:rPr lang="ru-RU" sz="1200" dirty="0">
                <a:latin typeface="Times New Roman"/>
                <a:ea typeface="Calibri"/>
              </a:rPr>
              <a:t> мои прабабушки были защитниками Родины, принимали участие в Великой Отечественной войне и внесли посильный вклад в Великую </a:t>
            </a:r>
            <a:r>
              <a:rPr lang="ru-RU" sz="1200" dirty="0" smtClean="0">
                <a:latin typeface="Times New Roman"/>
                <a:ea typeface="Calibri"/>
              </a:rPr>
              <a:t>Победу</a:t>
            </a:r>
          </a:p>
          <a:p>
            <a:r>
              <a:rPr lang="ru-RU" sz="1200" b="1" i="1" dirty="0" smtClean="0">
                <a:latin typeface="Times New Roman"/>
              </a:rPr>
              <a:t>Практическая значимость: </a:t>
            </a:r>
            <a:r>
              <a:rPr lang="ru-RU" sz="1200" dirty="0" smtClean="0">
                <a:latin typeface="Times New Roman"/>
              </a:rPr>
              <a:t>материал, полученный в ходе исследования можно использовать на уроках истории, классных часах, при оформлении стендов.</a:t>
            </a:r>
            <a:endParaRPr lang="ru-RU" sz="1200" dirty="0"/>
          </a:p>
        </p:txBody>
      </p:sp>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t="6688" b="11289"/>
          <a:stretch/>
        </p:blipFill>
        <p:spPr>
          <a:xfrm>
            <a:off x="0" y="4221088"/>
            <a:ext cx="9144000" cy="2649464"/>
          </a:xfrm>
          <a:prstGeom prst="rect">
            <a:avLst/>
          </a:prstGeom>
        </p:spPr>
      </p:pic>
    </p:spTree>
    <p:extLst>
      <p:ext uri="{BB962C8B-B14F-4D97-AF65-F5344CB8AC3E}">
        <p14:creationId xmlns:p14="http://schemas.microsoft.com/office/powerpoint/2010/main" val="4132671524"/>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Прямоугольник с двумя усеченными противолежащими углами 1"/>
          <p:cNvSpPr/>
          <p:nvPr/>
        </p:nvSpPr>
        <p:spPr>
          <a:xfrm>
            <a:off x="539552" y="4653136"/>
            <a:ext cx="7992888" cy="1524940"/>
          </a:xfrm>
          <a:prstGeom prst="snip2Diag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ctr">
              <a:lnSpc>
                <a:spcPct val="107000"/>
              </a:lnSpc>
              <a:spcAft>
                <a:spcPts val="800"/>
              </a:spcAft>
            </a:pPr>
            <a:r>
              <a:rPr lang="ru-RU" dirty="0">
                <a:latin typeface="Times New Roman"/>
                <a:ea typeface="Calibri"/>
                <a:cs typeface="Times New Roman"/>
              </a:rPr>
              <a:t>Далекое июньское утро 1941 года было спокойным. Но внезапно мирную жизнь нарушили взрывы снарядов. Началась Война. Всех мужчин, которые могли держать оружие, призвали на войну, чтобы защищать нашу землю от фашистов.</a:t>
            </a:r>
            <a:endParaRPr lang="ru-RU" sz="1200" dirty="0">
              <a:ea typeface="Calibri"/>
              <a:cs typeface="Times New Roman"/>
            </a:endParaRPr>
          </a:p>
        </p:txBody>
      </p:sp>
      <p:pic>
        <p:nvPicPr>
          <p:cNvPr id="2052" name="Picture 4" descr="Picture background"/>
          <p:cNvPicPr>
            <a:picLocks noChangeAspect="1" noChangeArrowheads="1"/>
          </p:cNvPicPr>
          <p:nvPr/>
        </p:nvPicPr>
        <p:blipFill rotWithShape="1">
          <a:blip r:embed="rId2">
            <a:extLst>
              <a:ext uri="{28A0092B-C50C-407E-A947-70E740481C1C}">
                <a14:useLocalDpi xmlns:a14="http://schemas.microsoft.com/office/drawing/2010/main" val="0"/>
              </a:ext>
            </a:extLst>
          </a:blip>
          <a:srcRect t="17577" b="7631"/>
          <a:stretch/>
        </p:blipFill>
        <p:spPr bwMode="auto">
          <a:xfrm>
            <a:off x="0" y="1176"/>
            <a:ext cx="9144000" cy="40758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337119944"/>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25" name="Picture 8" descr="Picture background"/>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Blur/>
                    </a14:imgEffect>
                    <a14:imgEffect>
                      <a14:sharpenSoften amount="-13000"/>
                    </a14:imgEffect>
                    <a14:imgEffect>
                      <a14:colorTemperature colorTemp="5548"/>
                    </a14:imgEffect>
                    <a14:imgEffect>
                      <a14:saturation sat="0"/>
                    </a14:imgEffect>
                  </a14:imgLayer>
                </a14:imgProps>
              </a:ext>
              <a:ext uri="{28A0092B-C50C-407E-A947-70E740481C1C}">
                <a14:useLocalDpi xmlns:a14="http://schemas.microsoft.com/office/drawing/2010/main" val="0"/>
              </a:ext>
            </a:extLst>
          </a:blip>
          <a:srcRect l="9334" t="14383" r="5334" b="11645"/>
          <a:stretch/>
        </p:blipFill>
        <p:spPr bwMode="auto">
          <a:xfrm>
            <a:off x="44616" y="2218247"/>
            <a:ext cx="2736304" cy="1539171"/>
          </a:xfrm>
          <a:prstGeom prst="rect">
            <a:avLst/>
          </a:prstGeom>
          <a:noFill/>
          <a:effectLst>
            <a:outerShdw blurRad="50800" dist="50800" dir="5400000" algn="ctr" rotWithShape="0">
              <a:schemeClr val="accent1">
                <a:lumMod val="40000"/>
                <a:lumOff val="60000"/>
                <a:alpha val="68000"/>
              </a:schemeClr>
            </a:outerShdw>
          </a:effectLst>
          <a:extLst>
            <a:ext uri="{909E8E84-426E-40DD-AFC4-6F175D3DCCD1}">
              <a14:hiddenFill xmlns:a14="http://schemas.microsoft.com/office/drawing/2010/main">
                <a:solidFill>
                  <a:srgbClr val="FFFFFF"/>
                </a:solidFill>
              </a14:hiddenFill>
            </a:ext>
          </a:extLst>
        </p:spPr>
      </p:pic>
      <p:pic>
        <p:nvPicPr>
          <p:cNvPr id="24" name="Рисунок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1241300" y="3916402"/>
            <a:ext cx="2210574" cy="775871"/>
          </a:xfrm>
          <a:prstGeom prst="rect">
            <a:avLst/>
          </a:prstGeom>
        </p:spPr>
      </p:pic>
      <p:pic>
        <p:nvPicPr>
          <p:cNvPr id="22" name="Рисунок 2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4071183" y="739466"/>
            <a:ext cx="2210574" cy="775871"/>
          </a:xfrm>
          <a:prstGeom prst="rect">
            <a:avLst/>
          </a:prstGeom>
        </p:spPr>
      </p:pic>
      <p:pic>
        <p:nvPicPr>
          <p:cNvPr id="8" name="Рисунок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0800000" flipV="1">
            <a:off x="6819245" y="1895957"/>
            <a:ext cx="2210574" cy="775871"/>
          </a:xfrm>
          <a:prstGeom prst="rect">
            <a:avLst/>
          </a:prstGeom>
        </p:spPr>
      </p:pic>
      <p:pic>
        <p:nvPicPr>
          <p:cNvPr id="13" name="Picture 10" descr="Picture background"/>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5145" t="10375" r="2964" b="24412"/>
          <a:stretch/>
        </p:blipFill>
        <p:spPr bwMode="auto">
          <a:xfrm>
            <a:off x="3265495" y="4667073"/>
            <a:ext cx="2890681" cy="2051451"/>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3338489" y="3234652"/>
            <a:ext cx="2467022" cy="388696"/>
          </a:xfrm>
          <a:prstGeom prst="rect">
            <a:avLst/>
          </a:prstGeom>
        </p:spPr>
        <p:txBody>
          <a:bodyPr wrap="none">
            <a:spAutoFit/>
          </a:bodyPr>
          <a:lstStyle/>
          <a:p>
            <a:pPr>
              <a:lnSpc>
                <a:spcPct val="107000"/>
              </a:lnSpc>
              <a:spcAft>
                <a:spcPts val="800"/>
              </a:spcAft>
            </a:pPr>
            <a:r>
              <a:rPr lang="ru-RU" dirty="0">
                <a:latin typeface="Times New Roman"/>
                <a:ea typeface="Calibri"/>
                <a:cs typeface="Times New Roman"/>
              </a:rPr>
              <a:t>Война шла в воздухе…</a:t>
            </a:r>
            <a:endParaRPr lang="ru-RU" sz="1200" dirty="0">
              <a:ea typeface="Calibri"/>
              <a:cs typeface="Times New Roman"/>
            </a:endParaRPr>
          </a:p>
        </p:txBody>
      </p:sp>
      <p:pic>
        <p:nvPicPr>
          <p:cNvPr id="4104" name="Picture 8" descr="Picture background"/>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9334" t="14383" r="5334" b="11645"/>
          <a:stretch/>
        </p:blipFill>
        <p:spPr bwMode="auto">
          <a:xfrm>
            <a:off x="6579445" y="-257337"/>
            <a:ext cx="2690174" cy="151322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Picture background"/>
          <p:cNvPicPr>
            <a:picLocks noChangeAspect="1" noChangeArrowheads="1"/>
          </p:cNvPicPr>
          <p:nvPr/>
        </p:nvPicPr>
        <p:blipFill rotWithShape="1">
          <a:blip r:embed="rId2" cstate="print">
            <a:extLst>
              <a:ext uri="{BEBA8EAE-BF5A-486C-A8C5-ECC9F3942E4B}">
                <a14:imgProps xmlns:a14="http://schemas.microsoft.com/office/drawing/2010/main">
                  <a14:imgLayer r:embed="rId3">
                    <a14:imgEffect>
                      <a14:artisticBlur/>
                    </a14:imgEffect>
                    <a14:imgEffect>
                      <a14:sharpenSoften amount="-13000"/>
                    </a14:imgEffect>
                    <a14:imgEffect>
                      <a14:colorTemperature colorTemp="5548"/>
                    </a14:imgEffect>
                    <a14:imgEffect>
                      <a14:saturation sat="0"/>
                    </a14:imgEffect>
                  </a14:imgLayer>
                </a14:imgProps>
              </a:ext>
              <a:ext uri="{28A0092B-C50C-407E-A947-70E740481C1C}">
                <a14:useLocalDpi xmlns:a14="http://schemas.microsoft.com/office/drawing/2010/main" val="0"/>
              </a:ext>
            </a:extLst>
          </a:blip>
          <a:srcRect l="9334" t="14383" r="5334" b="11645"/>
          <a:stretch/>
        </p:blipFill>
        <p:spPr bwMode="auto">
          <a:xfrm>
            <a:off x="-581752" y="4942039"/>
            <a:ext cx="2736304" cy="1539171"/>
          </a:xfrm>
          <a:prstGeom prst="rect">
            <a:avLst/>
          </a:prstGeom>
          <a:noFill/>
          <a:effectLst>
            <a:outerShdw blurRad="50800" dist="50800" dir="5400000" algn="ctr" rotWithShape="0">
              <a:schemeClr val="accent1">
                <a:lumMod val="40000"/>
                <a:lumOff val="60000"/>
                <a:alpha val="68000"/>
              </a:schemeClr>
            </a:outerShdw>
          </a:effectLst>
          <a:extLst>
            <a:ext uri="{909E8E84-426E-40DD-AFC4-6F175D3DCCD1}">
              <a14:hiddenFill xmlns:a14="http://schemas.microsoft.com/office/drawing/2010/main">
                <a:solidFill>
                  <a:srgbClr val="FFFFFF"/>
                </a:solidFill>
              </a14:hiddenFill>
            </a:ext>
          </a:extLst>
        </p:spPr>
      </p:pic>
      <p:pic>
        <p:nvPicPr>
          <p:cNvPr id="4106" name="Picture 10" descr="Picture background"/>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5145" t="10375" r="2964" b="24412"/>
          <a:stretch/>
        </p:blipFill>
        <p:spPr bwMode="auto">
          <a:xfrm>
            <a:off x="-175525" y="-83453"/>
            <a:ext cx="4464496" cy="316835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Picture background"/>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5145" t="10375" r="2964" b="24412"/>
          <a:stretch/>
        </p:blipFill>
        <p:spPr bwMode="auto">
          <a:xfrm>
            <a:off x="4453627" y="2852936"/>
            <a:ext cx="5112568" cy="3628274"/>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Picture background"/>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79047" y="920845"/>
            <a:ext cx="7599614" cy="2171318"/>
          </a:xfrm>
          <a:prstGeom prst="rect">
            <a:avLst/>
          </a:prstGeom>
          <a:noFill/>
          <a:extLst>
            <a:ext uri="{909E8E84-426E-40DD-AFC4-6F175D3DCCD1}">
              <a14:hiddenFill xmlns:a14="http://schemas.microsoft.com/office/drawing/2010/main">
                <a:solidFill>
                  <a:srgbClr val="FFFFFF"/>
                </a:solidFill>
              </a14:hiddenFill>
            </a:ext>
          </a:extLst>
        </p:spPr>
      </p:pic>
      <p:pic>
        <p:nvPicPr>
          <p:cNvPr id="23" name="Рисунок 2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10800000" flipV="1">
            <a:off x="5675968" y="4543365"/>
            <a:ext cx="2374184" cy="833295"/>
          </a:xfrm>
          <a:prstGeom prst="rect">
            <a:avLst/>
          </a:prstGeom>
        </p:spPr>
      </p:pic>
      <p:pic>
        <p:nvPicPr>
          <p:cNvPr id="12" name="Picture 14" descr="Picture background"/>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35596" y="3391670"/>
            <a:ext cx="7272808" cy="2077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114940"/>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5124" name="Picture 4" descr="https://i.pinimg.com/736x/00/eb/ba/00ebba6a1a3ac71eb32e671c11fdc85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89466"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3378404" y="3234652"/>
            <a:ext cx="2387192" cy="388696"/>
          </a:xfrm>
          <a:prstGeom prst="rect">
            <a:avLst/>
          </a:prstGeom>
        </p:spPr>
        <p:txBody>
          <a:bodyPr wrap="none">
            <a:spAutoFit/>
          </a:bodyPr>
          <a:lstStyle/>
          <a:p>
            <a:pPr>
              <a:lnSpc>
                <a:spcPct val="107000"/>
              </a:lnSpc>
              <a:spcAft>
                <a:spcPts val="800"/>
              </a:spcAft>
            </a:pPr>
            <a:r>
              <a:rPr lang="ru-RU" dirty="0">
                <a:latin typeface="Times New Roman"/>
                <a:ea typeface="Calibri"/>
                <a:cs typeface="Times New Roman"/>
              </a:rPr>
              <a:t>Война шла на земле…</a:t>
            </a:r>
            <a:endParaRPr lang="ru-RU" sz="1200" dirty="0">
              <a:ea typeface="Calibri"/>
              <a:cs typeface="Times New Roman"/>
            </a:endParaRPr>
          </a:p>
        </p:txBody>
      </p:sp>
      <p:pic>
        <p:nvPicPr>
          <p:cNvPr id="9" name="Picture 14" descr="Picture backgroun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57787" y="798853"/>
            <a:ext cx="7599614" cy="2171318"/>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Picture backgroun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23377"/>
            <a:ext cx="8524881" cy="2923417"/>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458" y="2946794"/>
            <a:ext cx="2527003" cy="2159935"/>
          </a:xfrm>
          <a:prstGeom prst="rect">
            <a:avLst/>
          </a:prstGeom>
        </p:spPr>
      </p:pic>
    </p:spTree>
    <p:extLst>
      <p:ext uri="{BB962C8B-B14F-4D97-AF65-F5344CB8AC3E}">
        <p14:creationId xmlns:p14="http://schemas.microsoft.com/office/powerpoint/2010/main" val="664406949"/>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4139952" y="2636912"/>
            <a:ext cx="4824536" cy="1618648"/>
          </a:xfrm>
          <a:prstGeom prst="rect">
            <a:avLst/>
          </a:prstGeom>
        </p:spPr>
        <p:style>
          <a:lnRef idx="0">
            <a:scrgbClr r="0" g="0" b="0"/>
          </a:lnRef>
          <a:fillRef idx="1003">
            <a:schemeClr val="lt2"/>
          </a:fillRef>
          <a:effectRef idx="0">
            <a:scrgbClr r="0" g="0" b="0"/>
          </a:effectRef>
          <a:fontRef idx="major"/>
        </p:style>
        <p:txBody>
          <a:bodyPr wrap="square">
            <a:spAutoFit/>
          </a:bodyPr>
          <a:lstStyle/>
          <a:p>
            <a:pPr>
              <a:lnSpc>
                <a:spcPct val="107000"/>
              </a:lnSpc>
              <a:spcAft>
                <a:spcPts val="800"/>
              </a:spcAft>
            </a:pPr>
            <a:r>
              <a:rPr lang="ru-RU" dirty="0">
                <a:latin typeface="Times New Roman"/>
                <a:ea typeface="Calibri"/>
                <a:cs typeface="Times New Roman"/>
              </a:rPr>
              <a:t>Война шла на воде</a:t>
            </a:r>
            <a:r>
              <a:rPr lang="ru-RU" dirty="0" smtClean="0">
                <a:latin typeface="Times New Roman"/>
                <a:ea typeface="Calibri"/>
                <a:cs typeface="Times New Roman"/>
              </a:rPr>
              <a:t>…</a:t>
            </a:r>
          </a:p>
          <a:p>
            <a:pPr>
              <a:lnSpc>
                <a:spcPct val="107000"/>
              </a:lnSpc>
              <a:spcAft>
                <a:spcPts val="800"/>
              </a:spcAft>
            </a:pPr>
            <a:endParaRPr lang="ru-RU" sz="1200" dirty="0">
              <a:latin typeface="Times New Roman"/>
              <a:ea typeface="Calibri"/>
              <a:cs typeface="Times New Roman"/>
            </a:endParaRPr>
          </a:p>
          <a:p>
            <a:pPr>
              <a:lnSpc>
                <a:spcPct val="107000"/>
              </a:lnSpc>
              <a:spcAft>
                <a:spcPts val="800"/>
              </a:spcAft>
            </a:pPr>
            <a:r>
              <a:rPr lang="ru-RU" sz="1600" dirty="0">
                <a:latin typeface="Times New Roman"/>
                <a:ea typeface="Calibri"/>
                <a:cs typeface="Times New Roman"/>
              </a:rPr>
              <a:t>Кто как мог защищал страну! Копали окопы, помогали раненым, работали на военных заводах ...</a:t>
            </a:r>
            <a:endParaRPr lang="ru-RU" sz="1100" dirty="0">
              <a:ea typeface="Calibri"/>
              <a:cs typeface="Times New Roman"/>
            </a:endParaRPr>
          </a:p>
          <a:p>
            <a:pPr>
              <a:lnSpc>
                <a:spcPct val="107000"/>
              </a:lnSpc>
              <a:spcAft>
                <a:spcPts val="800"/>
              </a:spcAft>
            </a:pPr>
            <a:endParaRPr lang="ru-RU" sz="1200" dirty="0">
              <a:ea typeface="Calibri"/>
              <a:cs typeface="Times New Roman"/>
            </a:endParaRPr>
          </a:p>
        </p:txBody>
      </p:sp>
      <p:pic>
        <p:nvPicPr>
          <p:cNvPr id="6146" name="Picture 2" descr="Picture background"/>
          <p:cNvPicPr>
            <a:picLocks noChangeAspect="1" noChangeArrowheads="1"/>
          </p:cNvPicPr>
          <p:nvPr/>
        </p:nvPicPr>
        <p:blipFill rotWithShape="1">
          <a:blip r:embed="rId2">
            <a:extLst>
              <a:ext uri="{28A0092B-C50C-407E-A947-70E740481C1C}">
                <a14:useLocalDpi xmlns:a14="http://schemas.microsoft.com/office/drawing/2010/main" val="0"/>
              </a:ext>
            </a:extLst>
          </a:blip>
          <a:srcRect r="52462"/>
          <a:stretch/>
        </p:blipFill>
        <p:spPr bwMode="auto">
          <a:xfrm>
            <a:off x="-15877" y="0"/>
            <a:ext cx="399593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4828734"/>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pic>
        <p:nvPicPr>
          <p:cNvPr id="3" name="Рисунок 2" descr="F:\IMG-20250313-WA0006.jpg"/>
          <p:cNvPicPr/>
          <p:nvPr/>
        </p:nvPicPr>
        <p:blipFill rotWithShape="1">
          <a:blip r:embed="rId2" cstate="print">
            <a:extLst>
              <a:ext uri="{28A0092B-C50C-407E-A947-70E740481C1C}">
                <a14:useLocalDpi xmlns:a14="http://schemas.microsoft.com/office/drawing/2010/main" val="0"/>
              </a:ext>
            </a:extLst>
          </a:blip>
          <a:srcRect t="18359" b="14321"/>
          <a:stretch/>
        </p:blipFill>
        <p:spPr bwMode="auto">
          <a:xfrm>
            <a:off x="60533" y="404664"/>
            <a:ext cx="3240360" cy="5184576"/>
          </a:xfrm>
          <a:prstGeom prst="ellipse">
            <a:avLst/>
          </a:prstGeom>
          <a:ln w="63500" cap="rnd">
            <a:solidFill>
              <a:schemeClr val="bg1">
                <a:lumMod val="85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53640926-AAD7-44D8-BBD7-CCE9431645EC}">
              <a14:shadowObscured xmlns:a14="http://schemas.microsoft.com/office/drawing/2010/main"/>
            </a:ext>
          </a:extLst>
        </p:spPr>
      </p:pic>
      <p:sp>
        <p:nvSpPr>
          <p:cNvPr id="2" name="Прямоугольник 1"/>
          <p:cNvSpPr/>
          <p:nvPr/>
        </p:nvSpPr>
        <p:spPr>
          <a:xfrm>
            <a:off x="3300893" y="1052736"/>
            <a:ext cx="5868577" cy="4967642"/>
          </a:xfrm>
          <a:prstGeom prst="rect">
            <a:avLst/>
          </a:prstGeom>
        </p:spPr>
        <p:txBody>
          <a:bodyPr wrap="square">
            <a:spAutoFit/>
          </a:bodyPr>
          <a:lstStyle/>
          <a:p>
            <a:pPr>
              <a:lnSpc>
                <a:spcPct val="107000"/>
              </a:lnSpc>
              <a:spcAft>
                <a:spcPts val="800"/>
              </a:spcAft>
            </a:pPr>
            <a:r>
              <a:rPr lang="ru-RU" dirty="0">
                <a:latin typeface="Times New Roman"/>
                <a:ea typeface="Calibri"/>
                <a:cs typeface="Times New Roman"/>
              </a:rPr>
              <a:t>Моя прабабушка, Косенко Екатерина Ильинична,  работала на засекреченном заводе в городе Петропавловск, который эвакуировали из Москвы</a:t>
            </a:r>
            <a:r>
              <a:rPr lang="ru-RU" dirty="0" smtClean="0">
                <a:latin typeface="Times New Roman"/>
                <a:ea typeface="Calibri"/>
                <a:cs typeface="Times New Roman"/>
              </a:rPr>
              <a:t>.</a:t>
            </a:r>
            <a:endParaRPr lang="ru-RU" sz="1200" dirty="0">
              <a:ea typeface="Calibri"/>
              <a:cs typeface="Times New Roman"/>
            </a:endParaRPr>
          </a:p>
          <a:p>
            <a:pPr>
              <a:spcAft>
                <a:spcPts val="750"/>
              </a:spcAft>
            </a:pPr>
            <a:r>
              <a:rPr lang="ru-RU" dirty="0">
                <a:latin typeface="Times New Roman"/>
                <a:ea typeface="Times New Roman"/>
              </a:rPr>
              <a:t>Родилась моя прабабушка в 1962 году в Ленинском районе Северо-Казахстанской области. Окончила 6 классов и пошла помогать своей семье в хозяйстве. Отец Екатерины Ильиничны умер в трудовой армии от голода. Мама работала заведующей детского сада. </a:t>
            </a:r>
            <a:r>
              <a:rPr lang="ru-RU" dirty="0">
                <a:solidFill>
                  <a:srgbClr val="333333"/>
                </a:solidFill>
                <a:latin typeface="Times New Roman"/>
                <a:ea typeface="Times New Roman"/>
              </a:rPr>
              <a:t> Мой папа помнит прабабушку доброй, она всегда угощала его чем-то вкусным.</a:t>
            </a:r>
            <a:endParaRPr lang="ru-RU" sz="1400" dirty="0">
              <a:latin typeface="Times New Roman"/>
              <a:ea typeface="Times New Roman"/>
            </a:endParaRPr>
          </a:p>
          <a:p>
            <a:pPr>
              <a:spcAft>
                <a:spcPts val="750"/>
              </a:spcAft>
            </a:pPr>
            <a:r>
              <a:rPr lang="ru-RU" dirty="0">
                <a:solidFill>
                  <a:srgbClr val="333333"/>
                </a:solidFill>
                <a:latin typeface="Times New Roman"/>
                <a:ea typeface="Times New Roman"/>
              </a:rPr>
              <a:t>Мой папа говорит, что тяжело бабушке вспоминать было военное время, как будто все переживаешь заново.</a:t>
            </a:r>
            <a:endParaRPr lang="ru-RU" sz="1400" dirty="0">
              <a:latin typeface="Times New Roman"/>
              <a:ea typeface="Times New Roman"/>
            </a:endParaRPr>
          </a:p>
          <a:p>
            <a:pPr>
              <a:lnSpc>
                <a:spcPct val="107000"/>
              </a:lnSpc>
              <a:spcAft>
                <a:spcPts val="800"/>
              </a:spcAft>
            </a:pPr>
            <a:r>
              <a:rPr lang="ru-RU" dirty="0">
                <a:latin typeface="Times New Roman"/>
                <a:ea typeface="Calibri"/>
                <a:cs typeface="Times New Roman"/>
              </a:rPr>
              <a:t>Со своим будущим мужем Василием Ивановичем труженица тыла познакомилась на заводе. Вышла замуж за Василия Ивановича в 1947 году. Вырастили и воспитали 5 детей: трое сыновей и двух девочек. </a:t>
            </a:r>
            <a:endParaRPr lang="ru-RU" sz="1200" dirty="0">
              <a:ea typeface="Calibri"/>
              <a:cs typeface="Times New Roman"/>
            </a:endParaRPr>
          </a:p>
        </p:txBody>
      </p:sp>
    </p:spTree>
    <p:extLst>
      <p:ext uri="{BB962C8B-B14F-4D97-AF65-F5344CB8AC3E}">
        <p14:creationId xmlns:p14="http://schemas.microsoft.com/office/powerpoint/2010/main" val="1820986097"/>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323528" y="332656"/>
            <a:ext cx="8280920" cy="2565831"/>
          </a:xfrm>
          <a:prstGeom prst="rect">
            <a:avLst/>
          </a:prstGeom>
        </p:spPr>
        <p:txBody>
          <a:bodyPr wrap="square">
            <a:spAutoFit/>
          </a:bodyPr>
          <a:lstStyle/>
          <a:p>
            <a:pPr>
              <a:lnSpc>
                <a:spcPct val="107000"/>
              </a:lnSpc>
              <a:spcAft>
                <a:spcPts val="800"/>
              </a:spcAft>
            </a:pPr>
            <a:r>
              <a:rPr lang="ru-RU" b="1" dirty="0">
                <a:latin typeface="Times New Roman"/>
                <a:ea typeface="Calibri"/>
                <a:cs typeface="Times New Roman"/>
              </a:rPr>
              <a:t>Прабабушка имела медали:</a:t>
            </a:r>
            <a:r>
              <a:rPr lang="ru-RU" dirty="0">
                <a:latin typeface="Times New Roman"/>
                <a:ea typeface="Calibri"/>
                <a:cs typeface="Times New Roman"/>
              </a:rPr>
              <a:t> «Мать героиня», «Двадцать лет Победы в Великой Отечественной войне 1941-1945 гг.», «Тридцать лет Победы в Великой Отечественной войне 1941-1945 гг.», «Сорок лет Победы в Великой Отечественной войне 1941-1945 гг.», «Пятьдесят лет Победы в Великой Отечественной войне 1941-1945 гг.», «Пятьдесят пять лет Победы в Великой Отечественной войне 1941-1945 гг.».</a:t>
            </a:r>
            <a:r>
              <a:rPr lang="ru-RU" dirty="0">
                <a:solidFill>
                  <a:srgbClr val="333333"/>
                </a:solidFill>
                <a:latin typeface="Times New Roman"/>
                <a:ea typeface="Calibri"/>
                <a:cs typeface="Times New Roman"/>
              </a:rPr>
              <a:t>    </a:t>
            </a:r>
            <a:endParaRPr lang="ru-RU" sz="1200" dirty="0">
              <a:ea typeface="Calibri"/>
              <a:cs typeface="Times New Roman"/>
            </a:endParaRPr>
          </a:p>
          <a:p>
            <a:pPr>
              <a:lnSpc>
                <a:spcPct val="107000"/>
              </a:lnSpc>
              <a:spcAft>
                <a:spcPts val="800"/>
              </a:spcAft>
            </a:pPr>
            <a:r>
              <a:rPr lang="ru-RU" dirty="0">
                <a:solidFill>
                  <a:srgbClr val="333333"/>
                </a:solidFill>
                <a:latin typeface="Times New Roman"/>
                <a:ea typeface="Calibri"/>
                <a:cs typeface="Times New Roman"/>
              </a:rPr>
              <a:t>Но наша семья с гордостью чтит память о воине, </a:t>
            </a:r>
            <a:r>
              <a:rPr lang="ru-RU" dirty="0">
                <a:latin typeface="Times New Roman"/>
                <a:ea typeface="Calibri"/>
                <a:cs typeface="Times New Roman"/>
              </a:rPr>
              <a:t>Косенко Екатерине Ильиничне</a:t>
            </a:r>
            <a:r>
              <a:rPr lang="ru-RU" dirty="0">
                <a:solidFill>
                  <a:srgbClr val="333333"/>
                </a:solidFill>
                <a:latin typeface="Times New Roman"/>
                <a:ea typeface="Calibri"/>
                <a:cs typeface="Times New Roman"/>
              </a:rPr>
              <a:t>, которая выдержала суровые военные испытания и приблизила День Победы.</a:t>
            </a:r>
            <a:endParaRPr lang="ru-RU" sz="1200" dirty="0">
              <a:ea typeface="Calibri"/>
              <a:cs typeface="Times New Roman"/>
            </a:endParaRPr>
          </a:p>
        </p:txBody>
      </p:sp>
      <p:pic>
        <p:nvPicPr>
          <p:cNvPr id="7172" name="Picture 4" descr="Picture backgroun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068960"/>
            <a:ext cx="2019300" cy="31432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8" name="Picture 10" descr="Picture background"/>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7980" r="27843"/>
          <a:stretch/>
        </p:blipFill>
        <p:spPr bwMode="auto">
          <a:xfrm>
            <a:off x="2987824" y="3068960"/>
            <a:ext cx="1872208" cy="31489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80" name="Picture 12" descr="Picture backgroun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05028" y="3115866"/>
            <a:ext cx="3240360" cy="30963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1599385"/>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Прямоугольник 1"/>
          <p:cNvSpPr/>
          <p:nvPr/>
        </p:nvSpPr>
        <p:spPr>
          <a:xfrm>
            <a:off x="323528" y="954926"/>
            <a:ext cx="4032448" cy="4218142"/>
          </a:xfrm>
          <a:prstGeom prst="rect">
            <a:avLst/>
          </a:prstGeom>
        </p:spPr>
        <p:txBody>
          <a:bodyPr wrap="square">
            <a:spAutoFit/>
          </a:bodyPr>
          <a:lstStyle/>
          <a:p>
            <a:pPr>
              <a:lnSpc>
                <a:spcPct val="107000"/>
              </a:lnSpc>
              <a:spcAft>
                <a:spcPts val="800"/>
              </a:spcAft>
            </a:pPr>
            <a:r>
              <a:rPr lang="ru-RU" sz="1400" b="1" i="1" dirty="0">
                <a:latin typeface="Times New Roman"/>
                <a:ea typeface="Calibri"/>
                <a:cs typeface="Times New Roman"/>
              </a:rPr>
              <a:t>Долгих 4 года длилась война…</a:t>
            </a:r>
            <a:endParaRPr lang="ru-RU" sz="1400" b="1" i="1" dirty="0">
              <a:ea typeface="Calibri"/>
              <a:cs typeface="Times New Roman"/>
            </a:endParaRPr>
          </a:p>
          <a:p>
            <a:pPr>
              <a:lnSpc>
                <a:spcPct val="107000"/>
              </a:lnSpc>
              <a:spcAft>
                <a:spcPts val="800"/>
              </a:spcAft>
            </a:pPr>
            <a:r>
              <a:rPr lang="ru-RU" sz="1400" dirty="0">
                <a:latin typeface="Times New Roman"/>
                <a:ea typeface="Calibri"/>
                <a:cs typeface="Times New Roman"/>
              </a:rPr>
              <a:t> Благодаря тому, что на борьбу с врагом встали взрослые и дети, наш народ победил в этой войне.</a:t>
            </a:r>
            <a:endParaRPr lang="ru-RU" sz="1400" dirty="0">
              <a:ea typeface="Calibri"/>
              <a:cs typeface="Times New Roman"/>
            </a:endParaRPr>
          </a:p>
          <a:p>
            <a:pPr>
              <a:lnSpc>
                <a:spcPct val="107000"/>
              </a:lnSpc>
              <a:spcAft>
                <a:spcPts val="800"/>
              </a:spcAft>
            </a:pPr>
            <a:r>
              <a:rPr lang="ru-RU" sz="1400" dirty="0">
                <a:latin typeface="Times New Roman"/>
                <a:ea typeface="Calibri"/>
                <a:cs typeface="Times New Roman"/>
              </a:rPr>
              <a:t>9 мая 1945 года наше знамя было поднято над самым главным зданием фашистов в Германии-Рейхстагом. В этом году мы отмечаем 80-летие Победы.</a:t>
            </a:r>
            <a:endParaRPr lang="ru-RU" sz="1400" dirty="0">
              <a:ea typeface="Calibri"/>
              <a:cs typeface="Times New Roman"/>
            </a:endParaRPr>
          </a:p>
          <a:p>
            <a:pPr>
              <a:lnSpc>
                <a:spcPct val="107000"/>
              </a:lnSpc>
              <a:spcAft>
                <a:spcPts val="800"/>
              </a:spcAft>
            </a:pPr>
            <a:r>
              <a:rPr lang="ru-RU" sz="1400" dirty="0">
                <a:latin typeface="Times New Roman"/>
                <a:ea typeface="Calibri"/>
                <a:cs typeface="Times New Roman"/>
              </a:rPr>
              <a:t>В этот день мы вспоминаем тех, кто остался на полях сражения, тех, кто после войны налаживал мирную жизнь. Поздравляем всех воинов, кто защищал нашу Родину, которые живут сегодня.</a:t>
            </a:r>
            <a:endParaRPr lang="ru-RU" sz="1400" dirty="0">
              <a:ea typeface="Calibri"/>
              <a:cs typeface="Times New Roman"/>
            </a:endParaRPr>
          </a:p>
          <a:p>
            <a:pPr>
              <a:spcAft>
                <a:spcPts val="750"/>
              </a:spcAft>
            </a:pPr>
            <a:r>
              <a:rPr lang="ru-RU" sz="1400" dirty="0">
                <a:solidFill>
                  <a:srgbClr val="333333"/>
                </a:solidFill>
                <a:latin typeface="Times New Roman"/>
                <a:ea typeface="Calibri"/>
                <a:cs typeface="Times New Roman"/>
              </a:rPr>
              <a:t>Во всех городах проходят праздничные парады, ночное небо озаряют салюты.</a:t>
            </a:r>
            <a:r>
              <a:rPr lang="ru-RU" sz="1400" b="1" dirty="0">
                <a:solidFill>
                  <a:srgbClr val="333333"/>
                </a:solidFill>
                <a:latin typeface="Times New Roman"/>
                <a:ea typeface="Calibri"/>
                <a:cs typeface="Times New Roman"/>
              </a:rPr>
              <a:t> </a:t>
            </a:r>
            <a:endParaRPr lang="ru-RU" sz="1400" b="1" dirty="0" smtClean="0">
              <a:solidFill>
                <a:srgbClr val="333333"/>
              </a:solidFill>
              <a:latin typeface="Times New Roman"/>
              <a:ea typeface="Calibri"/>
              <a:cs typeface="Times New Roman"/>
            </a:endParaRPr>
          </a:p>
          <a:p>
            <a:pPr>
              <a:spcAft>
                <a:spcPts val="750"/>
              </a:spcAft>
            </a:pPr>
            <a:r>
              <a:rPr lang="ru-RU" sz="1400" dirty="0" smtClean="0">
                <a:solidFill>
                  <a:srgbClr val="333333"/>
                </a:solidFill>
                <a:latin typeface="Times New Roman"/>
                <a:ea typeface="Times New Roman"/>
              </a:rPr>
              <a:t>Наш </a:t>
            </a:r>
            <a:r>
              <a:rPr lang="ru-RU" sz="1400" dirty="0">
                <a:solidFill>
                  <a:srgbClr val="333333"/>
                </a:solidFill>
                <a:latin typeface="Times New Roman"/>
                <a:ea typeface="Times New Roman"/>
              </a:rPr>
              <a:t>долг – сохранить историческую память о подвигах участников, ветеранов ВОВ и тружеников тыла.</a:t>
            </a:r>
            <a:endParaRPr lang="ru-RU" sz="1100" dirty="0">
              <a:effectLst/>
              <a:latin typeface="Times New Roman"/>
              <a:ea typeface="Times New Roman"/>
            </a:endParaRPr>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8115"/>
          <a:stretch/>
        </p:blipFill>
        <p:spPr>
          <a:xfrm>
            <a:off x="4499992" y="12576"/>
            <a:ext cx="4644008" cy="6858000"/>
          </a:xfrm>
          <a:prstGeom prst="rect">
            <a:avLst/>
          </a:prstGeom>
        </p:spPr>
      </p:pic>
    </p:spTree>
    <p:extLst>
      <p:ext uri="{BB962C8B-B14F-4D97-AF65-F5344CB8AC3E}">
        <p14:creationId xmlns:p14="http://schemas.microsoft.com/office/powerpoint/2010/main" val="2339301036"/>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70887" y="226909"/>
            <a:ext cx="6858000" cy="585019"/>
          </a:xfrm>
        </p:spPr>
        <p:txBody>
          <a:bodyPr>
            <a:normAutofit fontScale="90000"/>
          </a:bodyPr>
          <a:lstStyle/>
          <a:p>
            <a:r>
              <a:rPr lang="ru-RU" sz="4000" i="1" dirty="0" smtClean="0">
                <a:latin typeface="Times New Roman" panose="02020603050405020304" pitchFamily="18" charset="0"/>
                <a:cs typeface="Times New Roman" panose="02020603050405020304" pitchFamily="18" charset="0"/>
              </a:rPr>
              <a:t>Участие </a:t>
            </a:r>
            <a:endParaRPr lang="ru-RU" i="1"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980277" y="802660"/>
            <a:ext cx="6858000" cy="1655762"/>
          </a:xfrm>
        </p:spPr>
        <p:txBody>
          <a:bodyPr>
            <a:normAutofit/>
          </a:bodyPr>
          <a:lstStyle/>
          <a:p>
            <a:r>
              <a:rPr lang="ru-RU" sz="1400" dirty="0" smtClean="0">
                <a:latin typeface="Times New Roman" panose="02020603050405020304" pitchFamily="18" charset="0"/>
                <a:cs typeface="Times New Roman" panose="02020603050405020304" pitchFamily="18" charset="0"/>
              </a:rPr>
              <a:t>Конкурс рисунков «Рисуем Победу» – диплом участника</a:t>
            </a:r>
          </a:p>
          <a:p>
            <a:r>
              <a:rPr lang="ru-RU" sz="1400" dirty="0" smtClean="0">
                <a:latin typeface="Times New Roman" panose="02020603050405020304" pitchFamily="18" charset="0"/>
                <a:cs typeface="Times New Roman" panose="02020603050405020304" pitchFamily="18" charset="0"/>
              </a:rPr>
              <a:t>Акция «Письмо солдату»</a:t>
            </a:r>
            <a:endParaRPr lang="ru-RU" sz="1400"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rotWithShape="1">
          <a:blip r:embed="rId2" cstate="print">
            <a:extLst>
              <a:ext uri="{28A0092B-C50C-407E-A947-70E740481C1C}">
                <a14:useLocalDpi xmlns:a14="http://schemas.microsoft.com/office/drawing/2010/main" val="0"/>
              </a:ext>
            </a:extLst>
          </a:blip>
          <a:srcRect l="11192" t="4268" r="2071"/>
          <a:stretch/>
        </p:blipFill>
        <p:spPr>
          <a:xfrm>
            <a:off x="363869" y="1217952"/>
            <a:ext cx="2232249" cy="3284983"/>
          </a:xfrm>
          <a:prstGeom prst="rect">
            <a:avLst/>
          </a:prstGeom>
          <a:solidFill>
            <a:srgbClr val="FFFFFF">
              <a:shade val="85000"/>
            </a:srgbClr>
          </a:solidFill>
          <a:ln w="190500" cap="sq">
            <a:solidFill>
              <a:srgbClr val="D2D3CD"/>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5" name="Рисунок 4"/>
          <p:cNvPicPr>
            <a:picLocks noChangeAspect="1"/>
          </p:cNvPicPr>
          <p:nvPr/>
        </p:nvPicPr>
        <p:blipFill rotWithShape="1">
          <a:blip r:embed="rId3" cstate="print">
            <a:extLst>
              <a:ext uri="{28A0092B-C50C-407E-A947-70E740481C1C}">
                <a14:useLocalDpi xmlns:a14="http://schemas.microsoft.com/office/drawing/2010/main" val="0"/>
              </a:ext>
            </a:extLst>
          </a:blip>
          <a:srcRect r="5279"/>
          <a:stretch/>
        </p:blipFill>
        <p:spPr>
          <a:xfrm>
            <a:off x="6228184" y="1217952"/>
            <a:ext cx="2448272" cy="3446295"/>
          </a:xfrm>
          <a:prstGeom prst="rect">
            <a:avLst/>
          </a:prstGeom>
          <a:solidFill>
            <a:srgbClr val="FFFFFF">
              <a:shade val="85000"/>
            </a:srgbClr>
          </a:solidFill>
          <a:ln w="190500" cap="sq">
            <a:solidFill>
              <a:srgbClr val="D2D3CD"/>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16592" y="3356992"/>
            <a:ext cx="2407142" cy="320952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9676602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2402" y="908720"/>
            <a:ext cx="2359174" cy="1325563"/>
          </a:xfrm>
        </p:spPr>
        <p:txBody>
          <a:bodyPr>
            <a:normAutofit/>
          </a:bodyPr>
          <a:lstStyle/>
          <a:p>
            <a:r>
              <a:rPr lang="ru-RU" sz="1600" b="1" i="1" dirty="0" smtClean="0">
                <a:latin typeface="Times New Roman" panose="02020603050405020304" pitchFamily="18" charset="0"/>
                <a:cs typeface="Times New Roman" panose="02020603050405020304" pitchFamily="18" charset="0"/>
              </a:rPr>
              <a:t>Участие</a:t>
            </a:r>
            <a:r>
              <a:rPr lang="ru-RU" sz="1600" dirty="0" smtClean="0"/>
              <a:t> </a:t>
            </a:r>
            <a:br>
              <a:rPr lang="ru-RU" sz="1600" dirty="0" smtClean="0"/>
            </a:br>
            <a:r>
              <a:rPr lang="ru-RU" sz="1600" dirty="0" smtClean="0">
                <a:latin typeface="Times New Roman" panose="02020603050405020304" pitchFamily="18" charset="0"/>
                <a:cs typeface="Times New Roman" panose="02020603050405020304" pitchFamily="18" charset="0"/>
              </a:rPr>
              <a:t>Акция «Окна Победы»</a:t>
            </a:r>
            <a:br>
              <a:rPr lang="ru-RU" sz="1600" dirty="0" smtClean="0">
                <a:latin typeface="Times New Roman" panose="02020603050405020304" pitchFamily="18" charset="0"/>
                <a:cs typeface="Times New Roman" panose="02020603050405020304" pitchFamily="18" charset="0"/>
              </a:rPr>
            </a:br>
            <a:r>
              <a:rPr lang="ru-RU" sz="1600" dirty="0" smtClean="0">
                <a:latin typeface="Times New Roman" panose="02020603050405020304" pitchFamily="18" charset="0"/>
                <a:cs typeface="Times New Roman" panose="02020603050405020304" pitchFamily="18" charset="0"/>
              </a:rPr>
              <a:t>Парад 9 мая </a:t>
            </a:r>
            <a:endParaRPr lang="ru-RU" sz="1600" dirty="0">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551" y="3358898"/>
            <a:ext cx="2811080" cy="3454477"/>
          </a:xfrm>
        </p:spPr>
      </p:pic>
      <p:pic>
        <p:nvPicPr>
          <p:cNvPr id="5" name="Рисунок 4"/>
          <p:cNvPicPr>
            <a:picLocks noChangeAspect="1"/>
          </p:cNvPicPr>
          <p:nvPr/>
        </p:nvPicPr>
        <p:blipFill rotWithShape="1">
          <a:blip r:embed="rId3">
            <a:extLst>
              <a:ext uri="{28A0092B-C50C-407E-A947-70E740481C1C}">
                <a14:useLocalDpi xmlns:a14="http://schemas.microsoft.com/office/drawing/2010/main" val="0"/>
              </a:ext>
            </a:extLst>
          </a:blip>
          <a:srcRect l="63297" b="19017"/>
          <a:stretch/>
        </p:blipFill>
        <p:spPr>
          <a:xfrm>
            <a:off x="6028596" y="-31584"/>
            <a:ext cx="3115404" cy="6844959"/>
          </a:xfrm>
          <a:prstGeom prst="rect">
            <a:avLst/>
          </a:prstGeom>
        </p:spPr>
      </p:pic>
      <p:pic>
        <p:nvPicPr>
          <p:cNvPr id="3" name="Рисунок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4754" y="0"/>
            <a:ext cx="3209234" cy="4278978"/>
          </a:xfrm>
          <a:prstGeom prst="rect">
            <a:avLst/>
          </a:prstGeom>
        </p:spPr>
      </p:pic>
    </p:spTree>
    <p:extLst>
      <p:ext uri="{BB962C8B-B14F-4D97-AF65-F5344CB8AC3E}">
        <p14:creationId xmlns:p14="http://schemas.microsoft.com/office/powerpoint/2010/main" val="49416559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down)">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Прямоугольник 3"/>
          <p:cNvSpPr/>
          <p:nvPr/>
        </p:nvSpPr>
        <p:spPr>
          <a:xfrm>
            <a:off x="2483768" y="1916832"/>
            <a:ext cx="6192688" cy="2246769"/>
          </a:xfrm>
          <a:prstGeom prst="rect">
            <a:avLst/>
          </a:prstGeom>
        </p:spPr>
        <p:txBody>
          <a:bodyPr wrap="square">
            <a:spAutoFit/>
          </a:bodyPr>
          <a:lstStyle/>
          <a:p>
            <a:pPr>
              <a:spcAft>
                <a:spcPts val="750"/>
              </a:spcAft>
            </a:pPr>
            <a:r>
              <a:rPr lang="ru-RU" sz="2000" i="1" dirty="0" smtClean="0">
                <a:solidFill>
                  <a:srgbClr val="333333"/>
                </a:solidFill>
                <a:latin typeface="Times New Roman"/>
                <a:ea typeface="Times New Roman"/>
              </a:rPr>
              <a:t>ВЫВОД: </a:t>
            </a:r>
            <a:r>
              <a:rPr lang="ru-RU" sz="2000" dirty="0" smtClean="0">
                <a:solidFill>
                  <a:srgbClr val="333333"/>
                </a:solidFill>
                <a:latin typeface="Times New Roman"/>
                <a:ea typeface="Times New Roman"/>
              </a:rPr>
              <a:t>Я пришла к мнению, что мы, молодое поколение, должны знать героев войны и историю жизни боевого и трудового подвига родственников. Гипотеза, поставленная в начале работы, нашла подтверждение: мои прабабушки были защитниками Отечества и своими подвигами приблизили Победу в этой страшной войне.</a:t>
            </a:r>
            <a:endParaRPr lang="ru-RU" sz="2000" dirty="0">
              <a:effectLst/>
              <a:latin typeface="Times New Roman"/>
              <a:ea typeface="Times New Roman"/>
            </a:endParaRPr>
          </a:p>
        </p:txBody>
      </p:sp>
    </p:spTree>
    <p:extLst>
      <p:ext uri="{BB962C8B-B14F-4D97-AF65-F5344CB8AC3E}">
        <p14:creationId xmlns:p14="http://schemas.microsoft.com/office/powerpoint/2010/main" val="853676091"/>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Прямоугольник 1"/>
          <p:cNvSpPr/>
          <p:nvPr/>
        </p:nvSpPr>
        <p:spPr>
          <a:xfrm>
            <a:off x="2267743" y="2420888"/>
            <a:ext cx="4572000" cy="1959511"/>
          </a:xfrm>
          <a:prstGeom prst="rect">
            <a:avLst/>
          </a:prstGeom>
        </p:spPr>
        <p:txBody>
          <a:bodyPr>
            <a:spAutoFit/>
          </a:bodyPr>
          <a:lstStyle/>
          <a:p>
            <a:pPr>
              <a:spcAft>
                <a:spcPts val="750"/>
              </a:spcAft>
            </a:pPr>
            <a:r>
              <a:rPr lang="ru-RU" dirty="0">
                <a:latin typeface="Times New Roman" pitchFamily="18" charset="0"/>
                <a:ea typeface="Times New Roman"/>
                <a:cs typeface="Times New Roman" pitchFamily="18" charset="0"/>
              </a:rPr>
              <a:t>И нам, молодым людям, хочется быть достойными преемниками наших великих прадедов.</a:t>
            </a:r>
            <a:endParaRPr lang="ru-RU" sz="1400" dirty="0">
              <a:latin typeface="Times New Roman" pitchFamily="18" charset="0"/>
              <a:ea typeface="Times New Roman"/>
              <a:cs typeface="Times New Roman" pitchFamily="18" charset="0"/>
            </a:endParaRPr>
          </a:p>
          <a:p>
            <a:pPr>
              <a:spcAft>
                <a:spcPts val="750"/>
              </a:spcAft>
            </a:pPr>
            <a:r>
              <a:rPr lang="ru-RU" i="1" dirty="0">
                <a:latin typeface="Times New Roman" pitchFamily="18" charset="0"/>
                <a:ea typeface="Times New Roman"/>
                <a:cs typeface="Times New Roman" pitchFamily="18" charset="0"/>
              </a:rPr>
              <a:t>Спасибо им за Победу, за мир и за жизнь!</a:t>
            </a:r>
            <a:endParaRPr lang="ru-RU" sz="1400" i="1" dirty="0">
              <a:latin typeface="Times New Roman" pitchFamily="18" charset="0"/>
              <a:ea typeface="Times New Roman"/>
              <a:cs typeface="Times New Roman" pitchFamily="18" charset="0"/>
            </a:endParaRPr>
          </a:p>
          <a:p>
            <a:r>
              <a:rPr lang="ru-RU" dirty="0">
                <a:latin typeface="Times New Roman" pitchFamily="18" charset="0"/>
                <a:ea typeface="Calibri"/>
                <a:cs typeface="Times New Roman" pitchFamily="18" charset="0"/>
              </a:rPr>
              <a:t>     Память о них   всегда будет в наших сердцах.</a:t>
            </a:r>
            <a:endParaRPr lang="ru-RU" dirty="0">
              <a:latin typeface="Times New Roman" pitchFamily="18" charset="0"/>
              <a:cs typeface="Times New Roman" pitchFamily="18" charset="0"/>
            </a:endParaRPr>
          </a:p>
        </p:txBody>
      </p:sp>
      <p:pic>
        <p:nvPicPr>
          <p:cNvPr id="1030" name="Picture 6" descr="Picture background"/>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71600" y="116632"/>
            <a:ext cx="1199901" cy="117590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Picture background"/>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2320" y="1832936"/>
            <a:ext cx="1199901" cy="117590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Picture background"/>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51102" y="5229200"/>
            <a:ext cx="1199901" cy="1175903"/>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Picture background"/>
          <p:cNvPicPr>
            <a:picLocks noChangeAspect="1" noChangeArrowheads="1" noCrop="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5265" y="2420887"/>
            <a:ext cx="1199901" cy="1175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7649882"/>
      </p:ext>
    </p:extLst>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pic>
        <p:nvPicPr>
          <p:cNvPr id="10242" name="Picture 2" descr="https://i.pinimg.com/736x/77/e5/fc/77e5fc0a1edf422d1cbdee383f5bc9f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32" y="0"/>
            <a:ext cx="9126468" cy="6832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31168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1556</TotalTime>
  <Words>667</Words>
  <Application>Microsoft Office PowerPoint</Application>
  <PresentationFormat>Экран (4:3)</PresentationFormat>
  <Paragraphs>61</Paragraphs>
  <Slides>14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14</vt:i4>
      </vt:variant>
    </vt:vector>
  </HeadingPairs>
  <TitlesOfParts>
    <vt:vector size="19"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Участие </vt:lpstr>
      <vt:lpstr>Участие  Акция «Окна Победы» Парад 9 мая </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dc:creator>
  <cp:lastModifiedBy>фшьшт</cp:lastModifiedBy>
  <cp:revision>25</cp:revision>
  <dcterms:created xsi:type="dcterms:W3CDTF">2025-03-24T12:05:43Z</dcterms:created>
  <dcterms:modified xsi:type="dcterms:W3CDTF">2025-04-03T14:30:21Z</dcterms:modified>
</cp:coreProperties>
</file>