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sldIdLst>
    <p:sldId id="256" r:id="rId2"/>
    <p:sldId id="257" r:id="rId3"/>
    <p:sldId id="258" r:id="rId4"/>
    <p:sldId id="260" r:id="rId5"/>
    <p:sldId id="262" r:id="rId6"/>
    <p:sldId id="263" r:id="rId7"/>
    <p:sldId id="264" r:id="rId8"/>
    <p:sldId id="265" r:id="rId9"/>
    <p:sldId id="266" r:id="rId10"/>
    <p:sldId id="267" r:id="rId11"/>
  </p:sldIdLst>
  <p:sldSz cx="9144000" cy="6858000" type="screen4x3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89" d="100"/>
          <a:sy n="89" d="100"/>
        </p:scale>
        <p:origin x="-846" y="3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5867400" cy="6858000"/>
            <a:chOff x="0" y="0"/>
            <a:chExt cx="3696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2880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kumimoji="1" lang="ru-RU" sz="2400">
                <a:latin typeface="Times New Roman" pitchFamily="18" charset="0"/>
              </a:endParaRPr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white">
            <a:xfrm>
              <a:off x="432" y="624"/>
              <a:ext cx="3264" cy="12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kumimoji="1" lang="ru-RU" sz="2400">
                <a:latin typeface="Times New Roman" pitchFamily="18" charset="0"/>
              </a:endParaRPr>
            </a:p>
          </p:txBody>
        </p:sp>
      </p:grpSp>
      <p:grpSp>
        <p:nvGrpSpPr>
          <p:cNvPr id="7" name="Group 5"/>
          <p:cNvGrpSpPr>
            <a:grpSpLocks/>
          </p:cNvGrpSpPr>
          <p:nvPr/>
        </p:nvGrpSpPr>
        <p:grpSpPr bwMode="auto">
          <a:xfrm>
            <a:off x="3632200" y="4889500"/>
            <a:ext cx="4876800" cy="319088"/>
            <a:chOff x="2288" y="3080"/>
            <a:chExt cx="3072" cy="201"/>
          </a:xfrm>
        </p:grpSpPr>
        <p:sp>
          <p:nvSpPr>
            <p:cNvPr id="8" name="AutoShape 6"/>
            <p:cNvSpPr>
              <a:spLocks noChangeArrowheads="1"/>
            </p:cNvSpPr>
            <p:nvPr/>
          </p:nvSpPr>
          <p:spPr bwMode="auto">
            <a:xfrm flipH="1">
              <a:off x="2288" y="3080"/>
              <a:ext cx="2914" cy="200"/>
            </a:xfrm>
            <a:prstGeom prst="roundRect">
              <a:avLst>
                <a:gd name="adj" fmla="val 0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" name="AutoShape 7"/>
            <p:cNvSpPr>
              <a:spLocks noChangeArrowheads="1"/>
            </p:cNvSpPr>
            <p:nvPr/>
          </p:nvSpPr>
          <p:spPr bwMode="auto">
            <a:xfrm>
              <a:off x="5196" y="3080"/>
              <a:ext cx="164" cy="201"/>
            </a:xfrm>
            <a:prstGeom prst="flowChartDelay">
              <a:avLst/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9224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4673600" y="2927350"/>
            <a:ext cx="4013200" cy="1822450"/>
          </a:xfrm>
        </p:spPr>
        <p:txBody>
          <a:bodyPr anchor="b"/>
          <a:lstStyle>
            <a:lvl1pPr marL="0" indent="0">
              <a:buFont typeface="Wingdings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9228" name="AutoShap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990600"/>
            <a:ext cx="8229600" cy="1905000"/>
          </a:xfrm>
          <a:prstGeom prst="roundRect">
            <a:avLst>
              <a:gd name="adj" fmla="val 50000"/>
            </a:avLst>
          </a:prstGeo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  <p:sp>
        <p:nvSpPr>
          <p:cNvPr id="10" name="Rectangle 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Rectangle 1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6200" y="6248400"/>
            <a:ext cx="587375" cy="488950"/>
          </a:xfrm>
        </p:spPr>
        <p:txBody>
          <a:bodyPr anchorCtr="0"/>
          <a:lstStyle>
            <a:lvl1pPr>
              <a:defRPr/>
            </a:lvl1pPr>
          </a:lstStyle>
          <a:p>
            <a:pPr>
              <a:defRPr/>
            </a:pPr>
            <a:fld id="{3B5DB7A8-273F-432D-98CE-31D8F4C7F2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43993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D42B52-9ECD-42D3-BA49-5C7AB9D907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238244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A3F4B7-C5C8-463C-A2B4-EFCC66D871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4226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461240-3C30-4052-BB87-4B33423BBD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83761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D2A609-4E71-427E-BC41-A612CFAD91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87711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C5628B-806F-4F7C-A909-E1C371E4EA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320300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182FA9-2DF9-4FDD-ADC9-8A558B90D4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02739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A82B59-BC28-4B23-B18E-FD1B31016D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97817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8EC13D-76B6-46F8-A857-FB560E70E2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241137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C98CB1-7CEE-44E9-AA2E-F261D59FFB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97712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05600" y="762000"/>
            <a:ext cx="1981200" cy="53244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62000" y="762000"/>
            <a:ext cx="5791200" cy="53244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44DEAD-9537-4A11-99D5-D45AE616D1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42810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7620000" cy="6858000"/>
            <a:chOff x="0" y="0"/>
            <a:chExt cx="4800" cy="4320"/>
          </a:xfrm>
        </p:grpSpPr>
        <p:grpSp>
          <p:nvGrpSpPr>
            <p:cNvPr id="1032" name="Group 3"/>
            <p:cNvGrpSpPr>
              <a:grpSpLocks/>
            </p:cNvGrpSpPr>
            <p:nvPr userDrawn="1"/>
          </p:nvGrpSpPr>
          <p:grpSpPr bwMode="auto">
            <a:xfrm>
              <a:off x="0" y="0"/>
              <a:ext cx="2016" cy="4320"/>
              <a:chOff x="0" y="0"/>
              <a:chExt cx="2016" cy="4320"/>
            </a:xfrm>
          </p:grpSpPr>
          <p:sp>
            <p:nvSpPr>
              <p:cNvPr id="1036" name="Rectangle 4"/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480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37" name="Freeform 5"/>
              <p:cNvSpPr>
                <a:spLocks/>
              </p:cNvSpPr>
              <p:nvPr userDrawn="1"/>
            </p:nvSpPr>
            <p:spPr bwMode="auto">
              <a:xfrm>
                <a:off x="288" y="0"/>
                <a:ext cx="1728" cy="735"/>
              </a:xfrm>
              <a:custGeom>
                <a:avLst/>
                <a:gdLst>
                  <a:gd name="T0" fmla="*/ 1728 w 1728"/>
                  <a:gd name="T1" fmla="*/ 0 h 735"/>
                  <a:gd name="T2" fmla="*/ 1728 w 1728"/>
                  <a:gd name="T3" fmla="*/ 480 h 735"/>
                  <a:gd name="T4" fmla="*/ 380 w 1728"/>
                  <a:gd name="T5" fmla="*/ 482 h 735"/>
                  <a:gd name="T6" fmla="*/ 354 w 1728"/>
                  <a:gd name="T7" fmla="*/ 480 h 735"/>
                  <a:gd name="T8" fmla="*/ 308 w 1728"/>
                  <a:gd name="T9" fmla="*/ 489 h 735"/>
                  <a:gd name="T10" fmla="*/ 246 w 1728"/>
                  <a:gd name="T11" fmla="*/ 531 h 735"/>
                  <a:gd name="T12" fmla="*/ 206 w 1728"/>
                  <a:gd name="T13" fmla="*/ 597 h 735"/>
                  <a:gd name="T14" fmla="*/ 192 w 1728"/>
                  <a:gd name="T15" fmla="*/ 666 h 735"/>
                  <a:gd name="T16" fmla="*/ 192 w 1728"/>
                  <a:gd name="T17" fmla="*/ 735 h 735"/>
                  <a:gd name="T18" fmla="*/ 0 w 1728"/>
                  <a:gd name="T19" fmla="*/ 735 h 735"/>
                  <a:gd name="T20" fmla="*/ 0 w 1728"/>
                  <a:gd name="T21" fmla="*/ 480 h 735"/>
                  <a:gd name="T22" fmla="*/ 0 w 1728"/>
                  <a:gd name="T23" fmla="*/ 0 h 735"/>
                  <a:gd name="T24" fmla="*/ 1728 w 1728"/>
                  <a:gd name="T25" fmla="*/ 0 h 73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728" h="735">
                    <a:moveTo>
                      <a:pt x="1728" y="0"/>
                    </a:moveTo>
                    <a:lnTo>
                      <a:pt x="1728" y="480"/>
                    </a:lnTo>
                    <a:lnTo>
                      <a:pt x="380" y="482"/>
                    </a:lnTo>
                    <a:lnTo>
                      <a:pt x="354" y="480"/>
                    </a:lnTo>
                    <a:lnTo>
                      <a:pt x="308" y="489"/>
                    </a:lnTo>
                    <a:cubicBezTo>
                      <a:pt x="290" y="498"/>
                      <a:pt x="263" y="513"/>
                      <a:pt x="246" y="531"/>
                    </a:cubicBezTo>
                    <a:cubicBezTo>
                      <a:pt x="229" y="549"/>
                      <a:pt x="215" y="574"/>
                      <a:pt x="206" y="597"/>
                    </a:cubicBezTo>
                    <a:cubicBezTo>
                      <a:pt x="197" y="620"/>
                      <a:pt x="194" y="643"/>
                      <a:pt x="192" y="666"/>
                    </a:cubicBezTo>
                    <a:lnTo>
                      <a:pt x="192" y="735"/>
                    </a:lnTo>
                    <a:lnTo>
                      <a:pt x="0" y="735"/>
                    </a:lnTo>
                    <a:lnTo>
                      <a:pt x="0" y="480"/>
                    </a:lnTo>
                    <a:lnTo>
                      <a:pt x="0" y="0"/>
                    </a:lnTo>
                    <a:lnTo>
                      <a:pt x="1728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cap="flat" cmpd="sng">
                    <a:solidFill>
                      <a:schemeClr val="tx1"/>
                    </a:solidFill>
                    <a:prstDash val="solid"/>
                    <a:miter lim="8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ru-RU"/>
              </a:p>
            </p:txBody>
          </p:sp>
        </p:grpSp>
        <p:grpSp>
          <p:nvGrpSpPr>
            <p:cNvPr id="1033" name="Group 6"/>
            <p:cNvGrpSpPr>
              <a:grpSpLocks/>
            </p:cNvGrpSpPr>
            <p:nvPr/>
          </p:nvGrpSpPr>
          <p:grpSpPr bwMode="auto">
            <a:xfrm>
              <a:off x="144" y="1248"/>
              <a:ext cx="4656" cy="201"/>
              <a:chOff x="144" y="1248"/>
              <a:chExt cx="4656" cy="201"/>
            </a:xfrm>
          </p:grpSpPr>
          <p:sp>
            <p:nvSpPr>
              <p:cNvPr id="1034" name="AutoShape 7"/>
              <p:cNvSpPr>
                <a:spLocks noChangeArrowheads="1"/>
              </p:cNvSpPr>
              <p:nvPr/>
            </p:nvSpPr>
            <p:spPr bwMode="auto">
              <a:xfrm>
                <a:off x="384" y="1248"/>
                <a:ext cx="4416" cy="200"/>
              </a:xfrm>
              <a:prstGeom prst="roundRect">
                <a:avLst>
                  <a:gd name="adj" fmla="val 0"/>
                </a:avLst>
              </a:prstGeom>
              <a:solidFill>
                <a:schemeClr val="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35" name="AutoShape 8"/>
              <p:cNvSpPr>
                <a:spLocks noChangeArrowheads="1"/>
              </p:cNvSpPr>
              <p:nvPr/>
            </p:nvSpPr>
            <p:spPr bwMode="auto">
              <a:xfrm flipH="1">
                <a:off x="144" y="1248"/>
                <a:ext cx="248" cy="201"/>
              </a:xfrm>
              <a:prstGeom prst="flowChartDelay">
                <a:avLst/>
              </a:prstGeom>
              <a:solidFill>
                <a:schemeClr val="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sp>
        <p:nvSpPr>
          <p:cNvPr id="1027" name="AutoShap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762000"/>
            <a:ext cx="7924800" cy="1143000"/>
          </a:xfrm>
          <a:prstGeom prst="roundRect">
            <a:avLst>
              <a:gd name="adj" fmla="val 21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820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8400" y="6248400"/>
            <a:ext cx="2130425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20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248400"/>
            <a:ext cx="2897188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20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>
              <a:defRPr sz="2600"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3F6A5D4A-7A3D-4DC3-AA14-9911F61866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ru-RU" sz="3200" smtClean="0"/>
              <a:t>Проект по литературному чтению «О чём может рассказать школьная библиотека?»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08400" y="2781300"/>
            <a:ext cx="5435600" cy="210978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ru-RU" sz="2000" dirty="0" smtClean="0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4572000" y="6223000"/>
            <a:ext cx="22209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sz="2000" dirty="0" smtClean="0"/>
              <a:t>2018г</a:t>
            </a:r>
            <a:r>
              <a:rPr lang="ru-RU" dirty="0"/>
              <a:t>.</a:t>
            </a: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5508625" y="3500438"/>
            <a:ext cx="93853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>
                <a:solidFill>
                  <a:srgbClr val="0070C0"/>
                </a:solidFill>
              </a:rPr>
              <a:t>»</a:t>
            </a: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0" y="0"/>
            <a:ext cx="91440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1600" b="1" dirty="0"/>
              <a:t>МУНИЦИПАЛЬНОЕ </a:t>
            </a:r>
            <a:r>
              <a:rPr lang="ru-RU" sz="1600" b="1" dirty="0" smtClean="0"/>
              <a:t>БЮДЖЕТНОЕ ОБЩЕОБРАЗОВАТЕЛЬНОЕ УЧРЕЖДЕНИЕ ЖУКОВСАЯ СРЕДНЯЯ ОБЩЕОБРАЗОВАТЕЛЬНАЯ ШКОЛА №2 имени Е.П. Новикова</a:t>
            </a:r>
            <a:endParaRPr lang="ru-RU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1128713" y="2346325"/>
            <a:ext cx="6888162" cy="216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ru-RU" sz="3600" b="1"/>
              <a:t>«Книга – это великое чудо </a:t>
            </a:r>
          </a:p>
          <a:p>
            <a:pPr algn="r"/>
            <a:r>
              <a:rPr lang="ru-RU" sz="3600" b="1"/>
              <a:t>изо всех чудес, сотворённых</a:t>
            </a:r>
          </a:p>
          <a:p>
            <a:pPr algn="r"/>
            <a:r>
              <a:rPr lang="ru-RU" sz="3600" b="1"/>
              <a:t> человеком»</a:t>
            </a:r>
          </a:p>
          <a:p>
            <a:pPr algn="r"/>
            <a:r>
              <a:rPr lang="ru-RU" sz="2800" b="1" i="1"/>
              <a:t>М. Горький</a:t>
            </a:r>
          </a:p>
        </p:txBody>
      </p:sp>
      <p:pic>
        <p:nvPicPr>
          <p:cNvPr id="4099" name="Рисунок 2" descr="http://lib-str.ru/assets/images/anons-2/x_7603785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6375" y="3573463"/>
            <a:ext cx="2143125" cy="288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AutoShap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Когда появились библиотеки?</a:t>
            </a: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1187450" y="2724150"/>
            <a:ext cx="7518400" cy="308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/>
              <a:t>   </a:t>
            </a:r>
            <a:r>
              <a:rPr lang="ru-RU" sz="2800"/>
              <a:t>Библиотеки появились очень давно.</a:t>
            </a:r>
          </a:p>
          <a:p>
            <a:r>
              <a:rPr lang="ru-RU" sz="2800"/>
              <a:t> Созданы они были для того, чтобы собирать и хранить книги. </a:t>
            </a:r>
          </a:p>
          <a:p>
            <a:r>
              <a:rPr lang="ru-RU" sz="2800"/>
              <a:t>  Слово библиотека пришло к нам из </a:t>
            </a:r>
          </a:p>
          <a:p>
            <a:r>
              <a:rPr lang="ru-RU" sz="2800"/>
              <a:t>греческого языка и сложено из двух </a:t>
            </a:r>
          </a:p>
          <a:p>
            <a:r>
              <a:rPr lang="ru-RU" sz="2800"/>
              <a:t>частей: библион – «книга» и тэке – «хранилище».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53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53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53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53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200" smtClean="0"/>
              <a:t>В библиотеке есть энциклопедии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mtClean="0"/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ru-RU" smtClean="0"/>
              <a:t>  Энциклопедия – это научное справочное 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mtClean="0"/>
              <a:t>   пособие по всем или отдельным отраслям знаний в форме словаря. На полках стоят энциклопедии  по разным предметам. Ими пользуются старшеклассники. Для младших есть детская энциклопедия и книги-справочники из серии «Хочу всё знать».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2800" smtClean="0">
                <a:solidFill>
                  <a:schemeClr val="tx1"/>
                </a:solidFill>
              </a:rPr>
              <a:t>                      Чтоб скорей в библиотеке</a:t>
            </a:r>
            <a:br>
              <a:rPr lang="ru-RU" sz="2800" smtClean="0">
                <a:solidFill>
                  <a:schemeClr val="tx1"/>
                </a:solidFill>
              </a:rPr>
            </a:br>
            <a:r>
              <a:rPr lang="ru-RU" sz="2800" smtClean="0">
                <a:solidFill>
                  <a:schemeClr val="tx1"/>
                </a:solidFill>
              </a:rPr>
              <a:t>                   Отыскать ты книгу смог,</a:t>
            </a:r>
            <a:br>
              <a:rPr lang="ru-RU" sz="2800" smtClean="0">
                <a:solidFill>
                  <a:schemeClr val="tx1"/>
                </a:solidFill>
              </a:rPr>
            </a:br>
            <a:r>
              <a:rPr lang="ru-RU" sz="2800" smtClean="0">
                <a:solidFill>
                  <a:schemeClr val="tx1"/>
                </a:solidFill>
              </a:rPr>
              <a:t>                   В ней бывает картотека,</a:t>
            </a:r>
            <a:br>
              <a:rPr lang="ru-RU" sz="2800" smtClean="0">
                <a:solidFill>
                  <a:schemeClr val="tx1"/>
                </a:solidFill>
              </a:rPr>
            </a:br>
            <a:r>
              <a:rPr lang="ru-RU" sz="2800" smtClean="0">
                <a:solidFill>
                  <a:schemeClr val="tx1"/>
                </a:solidFill>
              </a:rPr>
              <a:t>                Специальный каталог.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01862" y="2362200"/>
            <a:ext cx="4965700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mtClean="0"/>
              <a:t>Что такое картотека?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sz="3600" smtClean="0"/>
              <a:t>В специальном шкафчике в маленьких ящичках разложены по алфавиту карточки с фамилиями авторов и названиями книг. Это картотека. Она помогает быстро отыскать нужную книгу.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AutoShape 2"/>
          <p:cNvSpPr>
            <a:spLocks noGrp="1" noChangeArrowheads="1"/>
          </p:cNvSpPr>
          <p:nvPr>
            <p:ph type="title"/>
          </p:nvPr>
        </p:nvSpPr>
        <p:spPr>
          <a:xfrm>
            <a:off x="539750" y="1484313"/>
            <a:ext cx="7931150" cy="1068387"/>
          </a:xfrm>
          <a:prstGeom prst="roundRect">
            <a:avLst>
              <a:gd name="adj" fmla="val 50000"/>
            </a:avLst>
          </a:prstGeom>
        </p:spPr>
        <p:txBody>
          <a:bodyPr/>
          <a:lstStyle/>
          <a:p>
            <a:pPr eaLnBrk="1" hangingPunct="1"/>
            <a:r>
              <a:rPr lang="ru-RU" sz="2000" smtClean="0">
                <a:solidFill>
                  <a:schemeClr val="tx1"/>
                </a:solidFill>
              </a:rPr>
              <a:t/>
            </a:r>
            <a:br>
              <a:rPr lang="ru-RU" sz="2000" smtClean="0">
                <a:solidFill>
                  <a:schemeClr val="tx1"/>
                </a:solidFill>
              </a:rPr>
            </a:br>
            <a:r>
              <a:rPr lang="ru-RU" sz="2000" smtClean="0">
                <a:solidFill>
                  <a:schemeClr val="tx1"/>
                </a:solidFill>
              </a:rPr>
              <a:t>   </a:t>
            </a:r>
            <a:r>
              <a:rPr lang="ru-RU" sz="2400" smtClean="0">
                <a:solidFill>
                  <a:schemeClr val="tx1"/>
                </a:solidFill>
              </a:rPr>
              <a:t>Книги расположены на полках по алфавиту. С какой буквы начинается  фамилия автора,  эту букву нужно искать на полке. Нужная книга обязательно найдётся.</a:t>
            </a:r>
            <a:br>
              <a:rPr lang="ru-RU" sz="2400" smtClean="0">
                <a:solidFill>
                  <a:schemeClr val="tx1"/>
                </a:solidFill>
              </a:rPr>
            </a:br>
            <a:endParaRPr lang="ru-RU" sz="2400" smtClean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208"/>
          <a:stretch/>
        </p:blipFill>
        <p:spPr bwMode="auto">
          <a:xfrm>
            <a:off x="2201862" y="2667896"/>
            <a:ext cx="4965700" cy="3418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ru-RU" sz="2800" smtClean="0">
                <a:solidFill>
                  <a:schemeClr val="tx1"/>
                </a:solidFill>
              </a:rPr>
              <a:t>                        Для младших - книги (для    удобства) стоят на столе в красиво оформленных коробках. Они тоже разложены в алфавитном порядке.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8200" y="2935756"/>
            <a:ext cx="7693025" cy="25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400" smtClean="0">
                <a:solidFill>
                  <a:schemeClr val="tx1"/>
                </a:solidFill>
              </a:rPr>
              <a:t>    В библиотеке есть тематические выставки.</a:t>
            </a:r>
            <a:br>
              <a:rPr lang="ru-RU" sz="2400" smtClean="0">
                <a:solidFill>
                  <a:schemeClr val="tx1"/>
                </a:solidFill>
              </a:rPr>
            </a:br>
            <a:r>
              <a:rPr lang="ru-RU" sz="2400" smtClean="0">
                <a:solidFill>
                  <a:schemeClr val="tx1"/>
                </a:solidFill>
              </a:rPr>
              <a:t>   Для младших школьников есть выставка книжных новинок.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01862" y="2362200"/>
            <a:ext cx="4965700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AutoShape 2"/>
          <p:cNvSpPr>
            <a:spLocks noGrp="1" noChangeArrowheads="1"/>
          </p:cNvSpPr>
          <p:nvPr>
            <p:ph type="title"/>
          </p:nvPr>
        </p:nvSpPr>
        <p:spPr>
          <a:xfrm>
            <a:off x="827088" y="620713"/>
            <a:ext cx="7859712" cy="1295400"/>
          </a:xfrm>
        </p:spPr>
        <p:txBody>
          <a:bodyPr/>
          <a:lstStyle/>
          <a:p>
            <a:pPr algn="ctr" eaLnBrk="1" hangingPunct="1"/>
            <a:r>
              <a:rPr lang="ru-RU" sz="2800" smtClean="0">
                <a:solidFill>
                  <a:schemeClr val="tx1"/>
                </a:solidFill>
              </a:rPr>
              <a:t>                          </a:t>
            </a:r>
            <a:r>
              <a:rPr lang="ru-RU" sz="2400" smtClean="0">
                <a:solidFill>
                  <a:schemeClr val="tx1"/>
                </a:solidFill>
              </a:rPr>
              <a:t>Новые книги с яркими</a:t>
            </a:r>
            <a:br>
              <a:rPr lang="ru-RU" sz="2400" smtClean="0">
                <a:solidFill>
                  <a:schemeClr val="tx1"/>
                </a:solidFill>
              </a:rPr>
            </a:br>
            <a:r>
              <a:rPr lang="ru-RU" sz="2400" smtClean="0">
                <a:solidFill>
                  <a:schemeClr val="tx1"/>
                </a:solidFill>
              </a:rPr>
              <a:t>                        рисунками привлекают к себе наше  </a:t>
            </a:r>
            <a:br>
              <a:rPr lang="ru-RU" sz="2400" smtClean="0">
                <a:solidFill>
                  <a:schemeClr val="tx1"/>
                </a:solidFill>
              </a:rPr>
            </a:br>
            <a:r>
              <a:rPr lang="ru-RU" sz="2400" smtClean="0">
                <a:solidFill>
                  <a:schemeClr val="tx1"/>
                </a:solidFill>
              </a:rPr>
              <a:t>      внимание. Приятно взять такую книгу в руки.</a:t>
            </a:r>
            <a:br>
              <a:rPr lang="ru-RU" sz="2400" smtClean="0">
                <a:solidFill>
                  <a:schemeClr val="tx1"/>
                </a:solidFill>
              </a:rPr>
            </a:br>
            <a:r>
              <a:rPr lang="ru-RU" sz="2400" smtClean="0">
                <a:solidFill>
                  <a:schemeClr val="tx1"/>
                </a:solidFill>
              </a:rPr>
              <a:t>     Но мы помним правила обращения с книгами         и стараемся выполнять их!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endParaRPr lang="ru-RU" smtClean="0"/>
          </a:p>
        </p:txBody>
      </p:sp>
      <p:pic>
        <p:nvPicPr>
          <p:cNvPr id="4" name="Рисунок 3" descr="http://image.slidesharecdn.com/random-131122080158-phpapp01/95/-14-638.jpg?cb=13851073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6013" y="2349500"/>
            <a:ext cx="7272337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</p:bldLst>
  </p:timing>
</p:sld>
</file>

<file path=ppt/theme/theme1.xml><?xml version="1.0" encoding="utf-8"?>
<a:theme xmlns:a="http://schemas.openxmlformats.org/drawingml/2006/main" name="Капсулы">
  <a:themeElements>
    <a:clrScheme name="Капсулы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Капсулы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апсулы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апсулы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апсулы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апсулы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Capsules</Template>
  <TotalTime>80</TotalTime>
  <Words>216</Words>
  <Application>Microsoft Office PowerPoint</Application>
  <PresentationFormat>Экран (4:3)</PresentationFormat>
  <Paragraphs>25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Капсулы</vt:lpstr>
      <vt:lpstr>Проект по литературному чтению «О чём может рассказать школьная библиотека?»</vt:lpstr>
      <vt:lpstr>Слайд 2</vt:lpstr>
      <vt:lpstr>Когда появились библиотеки?</vt:lpstr>
      <vt:lpstr>В библиотеке есть энциклопедии</vt:lpstr>
      <vt:lpstr>                      Чтоб скорей в библиотеке                    Отыскать ты книгу смог,                    В ней бывает картотека,                 Специальный каталог.</vt:lpstr>
      <vt:lpstr>Что такое картотека?</vt:lpstr>
      <vt:lpstr>    Книги расположены на полках по алфавиту. С какой буквы начинается  фамилия автора,  эту букву нужно искать на полке. Нужная книга обязательно найдётся. </vt:lpstr>
      <vt:lpstr>                        Для младших - книги (для    удобства) стоят на столе в красиво оформленных коробках. Они тоже разложены в алфавитном порядке.</vt:lpstr>
      <vt:lpstr>    В библиотеке есть тематические выставки.    Для младших школьников есть выставка книжных новинок.</vt:lpstr>
      <vt:lpstr>                          Новые книги с яркими                         рисунками привлекают к себе наше         внимание. Приятно взять такую книгу в руки.      Но мы помним правила обращения с книгами         и стараемся выполнять их!</vt:lpstr>
    </vt:vector>
  </TitlesOfParts>
  <Company>special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по литературному чтению «О чём может рассказать школьная библиотека»</dc:title>
  <dc:creator>user</dc:creator>
  <cp:lastModifiedBy>Мария Михайловна</cp:lastModifiedBy>
  <cp:revision>10</cp:revision>
  <cp:lastPrinted>2018-09-11T08:52:02Z</cp:lastPrinted>
  <dcterms:created xsi:type="dcterms:W3CDTF">2001-12-31T21:07:02Z</dcterms:created>
  <dcterms:modified xsi:type="dcterms:W3CDTF">2024-10-07T18:26:54Z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480815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