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65" r:id="rId5"/>
    <p:sldId id="266" r:id="rId6"/>
    <p:sldId id="269" r:id="rId7"/>
    <p:sldId id="267" r:id="rId8"/>
    <p:sldId id="268" r:id="rId9"/>
    <p:sldId id="270" r:id="rId10"/>
    <p:sldId id="271" r:id="rId11"/>
    <p:sldId id="272" r:id="rId12"/>
    <p:sldId id="257" r:id="rId13"/>
    <p:sldId id="261" r:id="rId14"/>
    <p:sldId id="258" r:id="rId15"/>
    <p:sldId id="262" r:id="rId16"/>
    <p:sldId id="259" r:id="rId17"/>
    <p:sldId id="260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8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276872"/>
            <a:ext cx="3027914" cy="288032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ГБПОУ НСО "Новосибирский Лицей Питания"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79912" y="2420888"/>
            <a:ext cx="5364088" cy="424847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Приготовление «Сибирского пирога с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уткой и папоротником»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Выполнила студентка :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Кусова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Ольга Михайловна</a:t>
            </a:r>
          </a:p>
          <a:p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Руководитель проекта- преподаватель :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Фролова Екатерина Олеговна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980728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Приготовить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подать Сибирский пирог с уткой и папоротником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708920"/>
            <a:ext cx="3712700" cy="2784525"/>
          </a:xfrm>
          <a:prstGeom prst="rect">
            <a:avLst/>
          </a:prstGeom>
          <a:noFill/>
        </p:spPr>
      </p:pic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57158" y="2708920"/>
            <a:ext cx="3986842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96646" indent="-514350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Познакомится с историей появления пирогов;</a:t>
            </a:r>
          </a:p>
          <a:p>
            <a:pPr marL="596646" indent="-514350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Собрать информацию о продуктах, используемых в пироге; </a:t>
            </a:r>
          </a:p>
          <a:p>
            <a:pPr marL="596646" indent="-514350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Разработать технологическую карту  приготовления пирога;</a:t>
            </a:r>
          </a:p>
          <a:p>
            <a:pPr marL="596646" indent="-514350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Развить свои творческие способности при оформлении пирога , аккуратность, трудолюбие;</a:t>
            </a:r>
          </a:p>
          <a:p>
            <a:pPr marL="596646" indent="-514350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Оценить требование к качеству.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548680"/>
            <a:ext cx="4139952" cy="590465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История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700808"/>
            <a:ext cx="4032448" cy="515719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Пироги занимают на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Сибирском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столе видное и притом всегда почётное место. Эти подлинно национальные изделия дошли до нас из глубокой древности, избежав какого бы то ни было иностранного влияния. На Руси пирог – символ домовитости, уюта, запах пирогов означал обжитый дом и дружную семью.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548680"/>
            <a:ext cx="4176463" cy="5544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80728"/>
            <a:ext cx="4752528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Само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слово «пирог», происшедшее от древнерусского слова «пир», указывает на то, что ни одно торжественное застолье не могло обходиться без пирогов.</a:t>
            </a:r>
          </a:p>
          <a:p>
            <a:endParaRPr lang="ru-RU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0"/>
            <a:ext cx="4680520" cy="685800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рецептам русских пирогов относились внимательно. Ведь существовали суеверия, связанные с угощениями.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Если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удалось приготовить пирог без проблем, это предвещало удачу, процветание. Важно было не забыть подарить пирожок первому гостю для удачи в доме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Молодых девушек учили искусству выпечки с детства. По нему судили хорошая ли она хозяйка.</a:t>
            </a:r>
          </a:p>
          <a:p>
            <a:endParaRPr lang="ru-RU" dirty="0"/>
          </a:p>
        </p:txBody>
      </p:sp>
      <p:pic>
        <p:nvPicPr>
          <p:cNvPr id="2662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0"/>
            <a:ext cx="3779911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0"/>
            <a:ext cx="7498080" cy="480060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Природа Сибири  аномальная, резко- континентальная не всегда предсказуемая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Мой пирог   с утиным мясом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–не только вкусный  и сытный  но и имеет кладь полезных свойств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3140968"/>
            <a:ext cx="4968552" cy="3233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8536992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Собрать информацию об продуктах используемых в пироге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683568" y="1196752"/>
            <a:ext cx="5584664" cy="490763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Утиное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мясо полезно. В нем и белок, и витаминов группы B, железо и ненасыщенные жирные кислоты. богато минералами. Оно согреет и насытит любого Сибиряка.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Интересно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еще, как готовили птицу. Её откармливали орехами, лишали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мациона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заставляли висеть неподвижно за несколько дней, как она окажется начинкой для пирога.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0665" y="3789040"/>
            <a:ext cx="2681815" cy="2898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0" name="Picture 4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836712"/>
            <a:ext cx="2808312" cy="2806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0"/>
            <a:ext cx="5400600" cy="685800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Папоротник-орляк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входящий в состав моего пирога имеет удивительную историю – он прорастает более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четырёхсот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млн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лет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нашей земле.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Это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растение с древнейших времен в Сибири применяется в медицине так как он  укрепляет иммунную систему,  помогает при кашле, боле в желудке, лихорадке, снижает стресс .В кулинарии  это ценный растительный белок, богатый аминокислотами, омега-3, антиоксидантами  и большим  количеством  клетчатки.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2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156176" y="404664"/>
            <a:ext cx="2784309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654" name="Picture 6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356992"/>
            <a:ext cx="2905339" cy="24756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Разработать технологическую карту  приготовления </a:t>
            </a:r>
            <a:r>
              <a:rPr lang="ru-RU" dirty="0" smtClean="0"/>
              <a:t>пирога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915816" y="1916832"/>
          <a:ext cx="4450754" cy="4002962"/>
        </p:xfrm>
        <a:graphic>
          <a:graphicData uri="http://schemas.openxmlformats.org/drawingml/2006/table">
            <a:tbl>
              <a:tblPr/>
              <a:tblGrid>
                <a:gridCol w="2768062"/>
                <a:gridCol w="869278"/>
                <a:gridCol w="813414"/>
              </a:tblGrid>
              <a:tr h="189860">
                <a:tc rowSpan="2">
                  <a:txBody>
                    <a:bodyPr/>
                    <a:lstStyle/>
                    <a:p>
                      <a:pPr marL="69850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Наименование</a:t>
                      </a:r>
                      <a:r>
                        <a:rPr lang="en-US" sz="1400" spc="-2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spc="-20" dirty="0" err="1">
                          <a:latin typeface="Times New Roman"/>
                          <a:ea typeface="Times New Roman"/>
                          <a:cs typeface="Times New Roman"/>
                        </a:rPr>
                        <a:t>сырья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514985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На</a:t>
                      </a:r>
                      <a:r>
                        <a:rPr lang="en-US" sz="1400" spc="-1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en-US" sz="1400" spc="1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spc="-10">
                          <a:latin typeface="Times New Roman"/>
                          <a:ea typeface="Times New Roman"/>
                          <a:cs typeface="Times New Roman"/>
                        </a:rPr>
                        <a:t>пирог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29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445" marR="444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1400" spc="-10">
                          <a:latin typeface="Times New Roman"/>
                          <a:ea typeface="Times New Roman"/>
                          <a:cs typeface="Times New Roman"/>
                        </a:rPr>
                        <a:t>Брутто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1400" spc="-10">
                          <a:latin typeface="Times New Roman"/>
                          <a:ea typeface="Times New Roman"/>
                          <a:cs typeface="Times New Roman"/>
                        </a:rPr>
                        <a:t>Нетто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37">
                <a:tc>
                  <a:txBody>
                    <a:bodyPr/>
                    <a:lstStyle/>
                    <a:p>
                      <a:pPr marL="69850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Молоко 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45" marR="444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148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45" marR="444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148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37">
                <a:tc>
                  <a:txBody>
                    <a:bodyPr/>
                    <a:lstStyle/>
                    <a:p>
                      <a:pPr marL="69850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Сливочное масло 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45" marR="444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45" marR="444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37">
                <a:tc>
                  <a:txBody>
                    <a:bodyPr/>
                    <a:lstStyle/>
                    <a:p>
                      <a:pPr marL="69850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Дрожжи быстродействующие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45" marR="444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45" marR="444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37">
                <a:tc>
                  <a:txBody>
                    <a:bodyPr/>
                    <a:lstStyle/>
                    <a:p>
                      <a:pPr marL="69850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Соль 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45" marR="444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45" marR="444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37">
                <a:tc>
                  <a:txBody>
                    <a:bodyPr/>
                    <a:lstStyle/>
                    <a:p>
                      <a:pPr marL="69850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Сахар -песок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45" marR="444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45" marR="444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37">
                <a:tc>
                  <a:txBody>
                    <a:bodyPr/>
                    <a:lstStyle/>
                    <a:p>
                      <a:pPr marL="69850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Мука пшеничная в/с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45" marR="444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45" marR="444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37">
                <a:tc>
                  <a:txBody>
                    <a:bodyPr/>
                    <a:lstStyle/>
                    <a:p>
                      <a:pPr marL="8255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1400" i="1">
                          <a:latin typeface="Times New Roman"/>
                          <a:ea typeface="Times New Roman"/>
                          <a:cs typeface="Times New Roman"/>
                        </a:rPr>
                        <a:t>Масса</a:t>
                      </a:r>
                      <a:r>
                        <a:rPr lang="en-US" sz="1400" i="1" spc="15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i="1" spc="-10">
                          <a:latin typeface="Times New Roman"/>
                          <a:ea typeface="Times New Roman"/>
                          <a:cs typeface="Times New Roman"/>
                        </a:rPr>
                        <a:t>теста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1400" spc="-5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marR="317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 i="1" spc="-20">
                          <a:latin typeface="Times New Roman"/>
                          <a:ea typeface="Times New Roman"/>
                          <a:cs typeface="Times New Roman"/>
                        </a:rPr>
                        <a:t>500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37">
                <a:tc>
                  <a:txBody>
                    <a:bodyPr/>
                    <a:lstStyle/>
                    <a:p>
                      <a:pPr marL="8255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Филе утки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500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marR="317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 spc="-20">
                          <a:latin typeface="Times New Roman"/>
                          <a:ea typeface="Times New Roman"/>
                          <a:cs typeface="Times New Roman"/>
                        </a:rPr>
                        <a:t>430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37">
                <a:tc>
                  <a:txBody>
                    <a:bodyPr/>
                    <a:lstStyle/>
                    <a:p>
                      <a:pPr marL="8255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Опята свежие 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170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marR="317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 spc="-20">
                          <a:latin typeface="Times New Roman"/>
                          <a:ea typeface="Times New Roman"/>
                          <a:cs typeface="Times New Roman"/>
                        </a:rPr>
                        <a:t>160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37">
                <a:tc>
                  <a:txBody>
                    <a:bodyPr/>
                    <a:lstStyle/>
                    <a:p>
                      <a:pPr marL="8255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Папоротник орляк солёный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130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marR="317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 spc="-20">
                          <a:latin typeface="Times New Roman"/>
                          <a:ea typeface="Times New Roman"/>
                          <a:cs typeface="Times New Roman"/>
                        </a:rPr>
                        <a:t>120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37">
                <a:tc>
                  <a:txBody>
                    <a:bodyPr/>
                    <a:lstStyle/>
                    <a:p>
                      <a:pPr marL="8255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Лук репчатый 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58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marR="317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 spc="-2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37">
                <a:tc>
                  <a:txBody>
                    <a:bodyPr/>
                    <a:lstStyle/>
                    <a:p>
                      <a:pPr marL="8255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Масло растительное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marR="317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 spc="-2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37">
                <a:tc>
                  <a:txBody>
                    <a:bodyPr/>
                    <a:lstStyle/>
                    <a:p>
                      <a:pPr marL="8255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Соль 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marR="317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 spc="-2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37">
                <a:tc>
                  <a:txBody>
                    <a:bodyPr/>
                    <a:lstStyle/>
                    <a:p>
                      <a:pPr marL="8255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Чёрный перец 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marR="317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 spc="-2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37">
                <a:tc>
                  <a:txBody>
                    <a:bodyPr/>
                    <a:lstStyle/>
                    <a:p>
                      <a:pPr marL="69850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Яйцо для </a:t>
                      </a:r>
                      <a:r>
                        <a:rPr lang="en-US" sz="1400" spc="-10">
                          <a:latin typeface="Times New Roman"/>
                          <a:ea typeface="Times New Roman"/>
                          <a:cs typeface="Times New Roman"/>
                        </a:rPr>
                        <a:t>смазки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45" marR="63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marR="2540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1/4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37">
                <a:tc>
                  <a:txBody>
                    <a:bodyPr/>
                    <a:lstStyle/>
                    <a:p>
                      <a:pPr marL="69850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Масло сливочное на смазку пирога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45" marR="63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marR="2540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37">
                <a:tc>
                  <a:txBody>
                    <a:bodyPr/>
                    <a:lstStyle/>
                    <a:p>
                      <a:pPr marL="8255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Масса</a:t>
                      </a:r>
                      <a:r>
                        <a:rPr lang="en-US" sz="1400" spc="-1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spc="-20">
                          <a:latin typeface="Times New Roman"/>
                          <a:ea typeface="Times New Roman"/>
                          <a:cs typeface="Times New Roman"/>
                        </a:rPr>
                        <a:t>фарша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1400" spc="-5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 spc="-25">
                          <a:latin typeface="Times New Roman"/>
                          <a:ea typeface="Times New Roman"/>
                          <a:cs typeface="Times New Roman"/>
                        </a:rPr>
                        <a:t>500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37">
                <a:tc>
                  <a:txBody>
                    <a:bodyPr/>
                    <a:lstStyle/>
                    <a:p>
                      <a:pPr marL="8255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Масса</a:t>
                      </a:r>
                      <a:r>
                        <a:rPr lang="en-US" sz="1400" spc="-1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spc="-10" dirty="0" err="1">
                          <a:latin typeface="Times New Roman"/>
                          <a:ea typeface="Times New Roman"/>
                          <a:cs typeface="Times New Roman"/>
                        </a:rPr>
                        <a:t>полуфабриката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1400" spc="-5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 spc="-25"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37">
                <a:tc>
                  <a:txBody>
                    <a:bodyPr/>
                    <a:lstStyle/>
                    <a:p>
                      <a:pPr marL="8255" algn="l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Масса</a:t>
                      </a:r>
                      <a:r>
                        <a:rPr lang="en-US" sz="1400" spc="-45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готового</a:t>
                      </a:r>
                      <a:r>
                        <a:rPr lang="en-US" sz="1400" spc="-4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spc="-10">
                          <a:latin typeface="Times New Roman"/>
                          <a:ea typeface="Times New Roman"/>
                          <a:cs typeface="Times New Roman"/>
                        </a:rPr>
                        <a:t>пирога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1400" spc="-5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970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2555776" y="1493005"/>
            <a:ext cx="471173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1765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Наименование изделия: Пирог с уткой и папоротником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1765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548680"/>
            <a:ext cx="7498080" cy="48006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Готовим дрожжевое без опарное тесто: В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дежу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влить  тёплоё молоко (30-35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С) растопленное сливочное масло, дрожжи быстродействующие, соль, сахар-песок, просеянную пшеничную муку в/с.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Замесить тесто в планетарном миксере до однородности, поставить в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расстоечный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шкаф на 1,5-2 часа произвести обминку. 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Начинка: Утку промыть, обсушить, посыпать солью и чёрным молотым перцем, оставить мариноваться на 15 минут.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Папоротник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-орляк солёный, вымочить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холодной кипячёной воде, нарезать.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Лук репчатый очистить, нарезать кубиком.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 разогретую сковороду добавить растительное масло, обжарить утку с двух сторон, завернуть в фольгу, довести до готовности в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пароконвектомате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 масле после обжаривания утки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спассеровать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репчатый лук, грибы, папоротник, довести до вкуса.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Сформовать пирог, поставить на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расстойку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15-20 минут, смазать яйцом.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Выпекать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при 180-200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 до золотистого колера. Готовый пирог смазать растопленным сливочным маслом.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547664" y="0"/>
            <a:ext cx="705678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1765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Технология приготовления: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1765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 descr="https://i.oneme.ru/i?r=BTE2sh_eZW7g8kugOdIm2Notye05wvgK2JH36KBOPSY70X2BiYWIQ7PmmYjzSViv6D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4" name="AutoShape 4" descr="https://i.oneme.ru/i?r=BTE2sh_eZW7g8kugOdIm2Notye05wvgK2JH36KBOPSY70X2BiYWIQ7PmmYjzSViv6D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6" name="AutoShape 6" descr="https://i.oneme.ru/i?r=BTE2sh_eZW7g8kugOdIm2Notye05wvgK2JH36KBOPSY70X2BiYWIQ7PmmYjzSViv6D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71" name="AutoShape 11" descr="C:\Users\73B5~1\AppData\Local\Temp\{2CF1ED11-6416-4073-AC99-AC3F7C7D8EE8}.tmp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5" descr="C:\Users\Пользователь\Downloads\photo_5309952752374975640_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708920"/>
            <a:ext cx="4320480" cy="3240360"/>
          </a:xfrm>
          <a:prstGeom prst="rect">
            <a:avLst/>
          </a:prstGeom>
          <a:noFill/>
        </p:spPr>
      </p:pic>
      <p:sp>
        <p:nvSpPr>
          <p:cNvPr id="15374" name="AutoShape 14" descr="C:\Users\73B5~1\AppData\Local\Temp\{4D465F9D-FBD0-4DED-BEFA-D134FC34A395}.tmp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78" name="AutoShape 18" descr="https://i.oneme.ru/i?r=BTE2sh_eZW7g8kugOdIm2Noth4crzP17wo_9e-CEPh8d-X2BiYWIQ7PmmYjzSViv6D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80" name="AutoShape 20" descr="https://i.oneme.ru/i?r=BTE2sh_eZW7g8kugOdIm2Noth4crzP17wo_9e-CEPh8d-X2BiYWIQ7PmmYjzSViv6D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82" name="AutoShape 22" descr="C:\Users\73B5~1\AppData\Local\Temp\{2D00C720-244F-4D79-BC6C-7C0733A03187}.tmp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84" name="AutoShape 24" descr="C:\Users\73B5~1\AppData\Local\Temp\{2D00C720-244F-4D79-BC6C-7C0733A03187}.tmp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86" name="AutoShape 26" descr="C:\Users\73B5~1\AppData\Local\Temp\{2D00C720-244F-4D79-BC6C-7C0733A03187}.tmp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88" name="AutoShape 28" descr="C:\Users\73B5~1\AppData\Local\Temp\{2D00C720-244F-4D79-BC6C-7C0733A03187}.tmp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90" name="AutoShape 30" descr="C:\Users\73B5~1\AppData\Local\Temp\{2D00C720-244F-4D79-BC6C-7C0733A03187}.tmp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92" name="AutoShape 32" descr="blob:https://web.telegram.org/4bd70758-994d-49a9-8ba9-b1f3c96a146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94" name="Picture 34" descr="https://sun9-59.userapi.com/s/v1/ig2/jadrxqy2gbMDz5nKsoM-vyy8M44OzPzWTCekvnidW-q65JCrZoMgCrpmpebO6NeghbRkfdygx6BTznqyLN7F1xI-.jpg?quality=95&amp;as=32x43,48x64,72x96,108x144,160x213,240x320,360x480,480x640,540x720,640x853,720x960,1080x1440,1280x1707,1440x1920,1920x2560&amp;from=bu&amp;cs=1920x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564904"/>
            <a:ext cx="2808312" cy="3168352"/>
          </a:xfrm>
          <a:prstGeom prst="rect">
            <a:avLst/>
          </a:prstGeom>
          <a:noFill/>
        </p:spPr>
      </p:pic>
      <p:sp>
        <p:nvSpPr>
          <p:cNvPr id="18" name="Заголовок 1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Развить свои творческие способности при оформлении пирога , аккуратность, трудолюбие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1475656" y="1556792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Подготовительный этап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Замес теста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6" name="Picture 2" descr="https://sun9-77.userapi.com/s/v1/ig2/y3C81hRyzlL1kk-foR0buoQOnLgPq4mOUMgZB6V11Va7Y0RDVff5GLYj8AHLYmsihoLh8VkFP-tJmUU-SrxkRtqL.jpg?quality=95&amp;as=32x43,48x64,72x96,108x144,160x213,240x320,360x480,480x640,540x720,640x853,720x960,1080x1440,1280x1707,1440x1920,1920x2560&amp;from=bu&amp;cs=1920x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836712"/>
            <a:ext cx="3888432" cy="5184576"/>
          </a:xfrm>
          <a:prstGeom prst="rect">
            <a:avLst/>
          </a:prstGeom>
          <a:noFill/>
        </p:spPr>
      </p:pic>
      <p:pic>
        <p:nvPicPr>
          <p:cNvPr id="31748" name="Picture 4" descr="https://sun9-38.userapi.com/s/v1/ig2/zA0My4LEFYJWDAq8PIImN6mUOHCZJc0A4wNxpbj2LyZNaFbPe8eV1e_szYNb8r7kXy7lEm3y303BPWjojQkuHsA9.jpg?quality=95&amp;as=32x24,48x36,72x54,108x81,160x120,240x180,360x270,480x360,540x405,640x480,720x540,1080x810,1280x960,1440x1080,2560x1920&amp;from=bu&amp;u=69UzLoCT5d4A33HALQqIczGwyGKCImelgvB0obvhT14&amp;cs=2560x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988840"/>
            <a:ext cx="3816424" cy="4536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Приготовление начинки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8" name="AutoShape 2" descr="https://i.oneme.ru/i?r=BTE2sh_eZW7g8kugOdIm2Notye05wvgK2JH36KBOPSY70X2BiYWIQ7PmmYjzSViv6D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0" name="AutoShape 4" descr="https://i.oneme.ru/i?r=BTE2sh_eZW7g8kugOdIm2Notye05wvgK2JH36KBOPSY70X2BiYWIQ7PmmYjzSViv6D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2" name="AutoShape 6" descr="C:\Users\73B5~1\AppData\Local\Temp\{2CF1ED11-6416-4073-AC99-AC3F7C7D8EE8}.tmp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4" name="AutoShape 8" descr="C:\Users\73B5~1\AppData\Local\Temp\{2CF1ED11-6416-4073-AC99-AC3F7C7D8EE8}.tmp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8" name="AutoShape 12" descr="C:\Users\73B5~1\AppData\Local\Temp\{2CF1ED11-6416-4073-AC99-AC3F7C7D8EE8}.tmp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51" name="AutoShape 15" descr="blob:https://web.telegram.org/09bb2067-9c76-4c50-98b6-09f55c09a6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53" name="AutoShape 17" descr="blob:https://web.telegram.org/09bb2067-9c76-4c50-98b6-09f55c09a6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55" name="Picture 19" descr="https://sun9-48.userapi.com/s/v1/ig2/A96Xy5ixpG-3FASlob2V1l13zxOOcJvdc8PYEeURLqAEW-6w0Zrgg88X6fr7eU-s-nzPGsvoztnclk-ARh4XJL0C.jpg?quality=95&amp;as=32x43,48x64,72x96,108x144,160x213,240x320,360x480,480x640,540x720,640x853,720x960,1080x1440,1280x1707,1440x1920,1920x2560&amp;from=bu&amp;cs=1920x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340768"/>
            <a:ext cx="3120281" cy="4160375"/>
          </a:xfrm>
          <a:prstGeom prst="rect">
            <a:avLst/>
          </a:prstGeom>
          <a:noFill/>
        </p:spPr>
      </p:pic>
      <p:pic>
        <p:nvPicPr>
          <p:cNvPr id="14357" name="Picture 21" descr="https://sun9-9.userapi.com/s/v1/ig2/UkoqoM-8eUZnRdw8E2HD40Fw8Y7FoBAdFsvK3yRu6FMIjOpyu9zW0Miwaqb6el-kB3AOWCaDf1xgGuvGmzcHcI1h.jpg?quality=95&amp;as=32x43,48x64,72x96,108x144,160x213,240x320,360x480,480x640,540x720,640x853,720x960,1080x1440,1280x1707,1440x1920,1920x2560&amp;from=bu&amp;cs=1920x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124744"/>
            <a:ext cx="4200401" cy="56005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Разделка теста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 descr="https://sun9-78.userapi.com/s/v1/ig2/cqFAshGk-W7mfHTtfPCZ3riGCcVtFU4KToc_xwj4pl5M6ePf2x4hlRxh_WiK1Zf60y37XpZuGRXKm2oSMQ7iV-UP.jpg?quality=95&amp;as=32x43,48x64,72x96,108x144,160x213,240x320,360x480,480x640,540x720,640x853,720x960,1080x1440,1280x1707,1440x1920,1920x2560&amp;from=bu&amp;cs=1920x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161454"/>
            <a:ext cx="4272409" cy="56965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Сборка пирога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https://sun9-83.userapi.com/s/v1/ig2/PoRHiZrJdrPNen6f9bTc6ibb-S5hsbJsCkZWtlmMFCTBCKvLfQ0UcbOdp64ZiybrgFPGtnH6rnUHgUYduXYrZRd5.jpg?quality=95&amp;as=32x43,48x64,72x96,108x144,160x213,240x320,360x480,480x640,540x720,640x853,720x960,1080x1440,1280x1707,1440x1920,1920x2560&amp;from=bu&amp;cs=1920x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204864"/>
            <a:ext cx="2710335" cy="3613780"/>
          </a:xfrm>
          <a:prstGeom prst="rect">
            <a:avLst/>
          </a:prstGeom>
          <a:noFill/>
        </p:spPr>
      </p:pic>
      <p:pic>
        <p:nvPicPr>
          <p:cNvPr id="13316" name="Picture 4" descr="https://sun4-19.userapi.com/s/v1/ig2/iw_XjtvOga_97MaoJU3XJvajIz2zOSmBm-kJkol5eWYxBMDzEedJYurIHrXWj_N6QzpHApYwDGSMvwyVj6x2_6F7.jpg?quality=95&amp;as=32x24,48x36,72x54,108x81,160x120,240x180,360x270,480x360,540x405,640x480,720x540,1080x810,1280x960,1440x1080,2560x1920&amp;from=bu&amp;cs=2560x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391811"/>
            <a:ext cx="6408712" cy="48065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Выпечка пирога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29698" name="AutoShape 2" descr="blob:https://web.telegram.org/09bb2067-9c76-4c50-98b6-09f55c09a6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0" name="AutoShape 4" descr="blob:https://web.telegram.org/09bb2067-9c76-4c50-98b6-09f55c09a6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3" name="AutoShape 7" descr="C:\Users\73B5~1\AppData\Local\Temp\{C4AE1241-2A32-4B18-A181-CE25364648D1}.tmp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7" name="AutoShape 11" descr="C:\Users\73B5~1\AppData\Local\Temp\{2D00C720-244F-4D79-BC6C-7C0733A03187}.tmp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9714" name="Picture 18" descr="C:\Users\Пользователь\Documents\qD2CHjPhK2mq9M42c0AgZphdgp3TeuXtOe5ZdYQtuVSiZ5Tl0elooTnCf1yEefvFGb6w6_ADcRzghcG83w_U0PG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196752"/>
            <a:ext cx="3921900" cy="522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Оценить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требование к качеству.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051720" y="2420888"/>
          <a:ext cx="6095998" cy="3469372"/>
        </p:xfrm>
        <a:graphic>
          <a:graphicData uri="http://schemas.openxmlformats.org/drawingml/2006/table">
            <a:tbl>
              <a:tblPr/>
              <a:tblGrid>
                <a:gridCol w="2369830"/>
                <a:gridCol w="426086"/>
                <a:gridCol w="346021"/>
                <a:gridCol w="346021"/>
                <a:gridCol w="389224"/>
                <a:gridCol w="389224"/>
                <a:gridCol w="358308"/>
                <a:gridCol w="401908"/>
                <a:gridCol w="401908"/>
                <a:gridCol w="333734"/>
                <a:gridCol w="333734"/>
              </a:tblGrid>
              <a:tr h="36389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Наименование критериев 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0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Calibri"/>
                          <a:cs typeface="Times New Roman"/>
                        </a:rPr>
                        <a:t>Номер обучающегося/оценка ( минимум 1, максимум 10 баллов 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03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12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Презентация и визуальное впечатление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( цвет/сочетание/баланс/композиция)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56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Презентация: стиль и креативность 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62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Вкус - общая гармония вкуса и аромата 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56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Текстура каждого компонента блюда 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62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Вкус каждого компонента в отдельности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33" marR="438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2915816" y="1844824"/>
            <a:ext cx="542449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Оценка требования</a:t>
            </a:r>
            <a:r>
              <a:rPr kumimoji="0" lang="ru-RU" sz="1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 качеству пирога с уткой и папоротником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92</TotalTime>
  <Words>506</Words>
  <Application>Microsoft Office PowerPoint</Application>
  <PresentationFormat>Экран (4:3)</PresentationFormat>
  <Paragraphs>130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Солнцестояние</vt:lpstr>
      <vt:lpstr>ГБПОУ НСО "Новосибирский Лицей Питания"</vt:lpstr>
      <vt:lpstr>Цель:  Приготовить и подать Сибирский пирог с уткой и папоротником </vt:lpstr>
      <vt:lpstr>Задачи:</vt:lpstr>
      <vt:lpstr>История </vt:lpstr>
      <vt:lpstr>Слайд 5</vt:lpstr>
      <vt:lpstr>Слайд 6</vt:lpstr>
      <vt:lpstr>Слайд 7</vt:lpstr>
      <vt:lpstr>Собрать информацию об продуктах используемых в пироге</vt:lpstr>
      <vt:lpstr>Слайд 9</vt:lpstr>
      <vt:lpstr>Разработать технологическую карту  приготовления пирога </vt:lpstr>
      <vt:lpstr>Слайд 11</vt:lpstr>
      <vt:lpstr>Развить свои творческие способности при оформлении пирога , аккуратность, трудолюбие</vt:lpstr>
      <vt:lpstr>Замес теста</vt:lpstr>
      <vt:lpstr>Приготовление начинки</vt:lpstr>
      <vt:lpstr>Разделка теста</vt:lpstr>
      <vt:lpstr>Сборка пирога</vt:lpstr>
      <vt:lpstr>Выпечка пирога</vt:lpstr>
      <vt:lpstr>Оценить требование к качеству.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ГБПОУ НСО "Новосибирский Лицей Питания"</dc:title>
  <dc:creator>Пользователь</dc:creator>
  <cp:lastModifiedBy>Пользователь</cp:lastModifiedBy>
  <cp:revision>3</cp:revision>
  <dcterms:created xsi:type="dcterms:W3CDTF">2025-12-06T03:33:52Z</dcterms:created>
  <dcterms:modified xsi:type="dcterms:W3CDTF">2025-12-10T04:14:09Z</dcterms:modified>
</cp:coreProperties>
</file>