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2" r:id="rId3"/>
    <p:sldId id="266" r:id="rId4"/>
    <p:sldId id="256" r:id="rId5"/>
    <p:sldId id="272" r:id="rId6"/>
    <p:sldId id="263" r:id="rId7"/>
    <p:sldId id="267" r:id="rId8"/>
    <p:sldId id="260" r:id="rId9"/>
    <p:sldId id="268" r:id="rId10"/>
    <p:sldId id="264" r:id="rId11"/>
    <p:sldId id="271" r:id="rId12"/>
    <p:sldId id="269" r:id="rId13"/>
    <p:sldId id="257" r:id="rId14"/>
    <p:sldId id="258" r:id="rId15"/>
    <p:sldId id="270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4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7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9B6E-BC0D-4003-89A3-63CD2E071442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156F-FE94-4094-AA59-181DAC9F6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9B6E-BC0D-4003-89A3-63CD2E071442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156F-FE94-4094-AA59-181DAC9F6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9B6E-BC0D-4003-89A3-63CD2E071442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156F-FE94-4094-AA59-181DAC9F6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9B6E-BC0D-4003-89A3-63CD2E071442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156F-FE94-4094-AA59-181DAC9F6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9B6E-BC0D-4003-89A3-63CD2E071442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156F-FE94-4094-AA59-181DAC9F6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9B6E-BC0D-4003-89A3-63CD2E071442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156F-FE94-4094-AA59-181DAC9F6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9B6E-BC0D-4003-89A3-63CD2E071442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156F-FE94-4094-AA59-181DAC9F6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9B6E-BC0D-4003-89A3-63CD2E071442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156F-FE94-4094-AA59-181DAC9F6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9B6E-BC0D-4003-89A3-63CD2E071442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156F-FE94-4094-AA59-181DAC9F6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9B6E-BC0D-4003-89A3-63CD2E071442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156F-FE94-4094-AA59-181DAC9F6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9B6E-BC0D-4003-89A3-63CD2E071442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156F-FE94-4094-AA59-181DAC9F6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19B6E-BC0D-4003-89A3-63CD2E071442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156F-FE94-4094-AA59-181DAC9F6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1054;&#1090;&#1088;&#1099;&#1074;&#1086;&#1082;%20&#1080;&#1079;%20&#1082;&#1092;%20&#1054;&#1073;&#1099;&#1082;&#1085;&#1086;&#1074;&#1077;&#1085;&#1085;&#1086;&#1077;%20&#1095;&#1091;&#1076;&#1086;%20(&#1071;%20%20&#1082;&#1086;&#1088;&#1086;&#1083;&#1100;,%20&#1076;&#1086;&#1088;&#1086;&#1075;&#1080;&#1077;%20&#1084;&#1086;&#1080;).mp4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tionary.org/wiki/%D0%B4%D0%BE%D0%B1%D1%80%D0%BE%D1%81%D0%BE%D0%B2%D0%B5%D1%81%D1%82%D0%BD%D0%BE%D1%81%D1%82%D1%8C" TargetMode="External"/><Relationship Id="rId3" Type="http://schemas.openxmlformats.org/officeDocument/2006/relationships/hyperlink" Target="https://ru.wiktionary.org/wiki/%D0%B3%D0%BE%D1%82%D0%BE%D0%B2%D0%BD%D0%BE%D1%81%D1%82%D1%8C" TargetMode="External"/><Relationship Id="rId7" Type="http://schemas.openxmlformats.org/officeDocument/2006/relationships/hyperlink" Target="https://ru.wiktionary.org/wiki/%D1%83%D1%80%D0%BE%D0%B2%D0%B5%D0%BD%D1%8C" TargetMode="External"/><Relationship Id="rId2" Type="http://schemas.openxmlformats.org/officeDocument/2006/relationships/hyperlink" Target="https://ru.wiktionary.org/wiki/%D0%BE%D0%B1%D1%8F%D0%B7%D0%B0%D0%BD%D0%BD%D0%BE%D1%81%D1%82%D1%8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tionary.org/wiki/%D0%92%D0%B8%D0%BA%D0%B8%D1%81%D0%BB%D0%BE%D0%B2%D0%B0%D1%80%D1%8C:%D0%A3%D1%81%D0%BB%D0%BE%D0%B2%D0%BD%D1%8B%D0%B5_%D1%81%D0%BE%D0%BA%D1%80%D0%B0%D1%89%D0%B5%D0%BD%D0%B8%D1%8F" TargetMode="External"/><Relationship Id="rId11" Type="http://schemas.openxmlformats.org/officeDocument/2006/relationships/image" Target="../media/image3.png"/><Relationship Id="rId5" Type="http://schemas.openxmlformats.org/officeDocument/2006/relationships/hyperlink" Target="https://ru.wiktionary.org/wiki/%D1%81%D0%BF%D0%BE%D1%81%D0%BE%D0%B1%D0%BD%D0%BE%D1%81%D1%82%D1%8C" TargetMode="External"/><Relationship Id="rId10" Type="http://schemas.openxmlformats.org/officeDocument/2006/relationships/hyperlink" Target="https://ru.wiktionary.org/wiki" TargetMode="External"/><Relationship Id="rId4" Type="http://schemas.openxmlformats.org/officeDocument/2006/relationships/hyperlink" Target="https://ru.wiktionary.org/wiki/%D0%BE%D1%82%D0%B2%D0%B5%D1%87%D0%B0%D1%82%D1%8C" TargetMode="External"/><Relationship Id="rId9" Type="http://schemas.openxmlformats.org/officeDocument/2006/relationships/hyperlink" Target="https://ru.wiktionary.org/wiki/%D0%B4%D0%B8%D1%81%D1%86%D0%B8%D0%BF%D0%BB%D0%B8%D0%BD%D0%B8%D1%80%D0%BE%D0%B2%D0%B0%D0%BD%D0%BD%D0%BE%D1%81%D1%82%D1%8C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340768"/>
            <a:ext cx="8229600" cy="1143000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Классный час</a:t>
            </a:r>
            <a:endParaRPr lang="ru-RU" sz="8800" b="1" dirty="0">
              <a:solidFill>
                <a:srgbClr val="C00000"/>
              </a:solidFill>
              <a:latin typeface="Constantia" panose="0203060205030603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284984"/>
            <a:ext cx="8229600" cy="15121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11.11.2021</a:t>
            </a:r>
            <a:endParaRPr lang="ru-RU" sz="8800" dirty="0">
              <a:solidFill>
                <a:srgbClr val="C0000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896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6FF"/>
                </a:solidFill>
              </a:rPr>
              <a:t>7 признаков того, что </a:t>
            </a:r>
            <a:r>
              <a:rPr lang="ru-RU" b="1" dirty="0" smtClean="0">
                <a:solidFill>
                  <a:srgbClr val="0066FF"/>
                </a:solidFill>
              </a:rPr>
              <a:t>ты </a:t>
            </a:r>
            <a:r>
              <a:rPr lang="ru-RU" b="1" dirty="0" smtClean="0">
                <a:solidFill>
                  <a:srgbClr val="0066FF"/>
                </a:solidFill>
              </a:rPr>
              <a:t>ответственный человек</a:t>
            </a:r>
            <a:endParaRPr lang="ru-RU" b="1" dirty="0">
              <a:solidFill>
                <a:srgbClr val="0066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Ты </a:t>
            </a:r>
            <a:r>
              <a:rPr lang="ru-RU" b="1" dirty="0">
                <a:solidFill>
                  <a:srgbClr val="00B050"/>
                </a:solidFill>
              </a:rPr>
              <a:t>не прячешься за спины </a:t>
            </a:r>
            <a:r>
              <a:rPr lang="ru-RU" b="1" dirty="0" smtClean="0">
                <a:solidFill>
                  <a:srgbClr val="00B050"/>
                </a:solidFill>
              </a:rPr>
              <a:t>других</a:t>
            </a:r>
          </a:p>
          <a:p>
            <a:r>
              <a:rPr lang="ru-RU" b="1" dirty="0">
                <a:solidFill>
                  <a:srgbClr val="00B050"/>
                </a:solidFill>
              </a:rPr>
              <a:t>Тебе не нужно напоминать дважды</a:t>
            </a:r>
          </a:p>
          <a:p>
            <a:r>
              <a:rPr lang="ru-RU" b="1" dirty="0">
                <a:solidFill>
                  <a:srgbClr val="00B050"/>
                </a:solidFill>
              </a:rPr>
              <a:t>Ты делаешь всё, чтобы не подвести человека</a:t>
            </a:r>
          </a:p>
          <a:p>
            <a:r>
              <a:rPr lang="ru-RU" b="1" dirty="0">
                <a:solidFill>
                  <a:srgbClr val="00B050"/>
                </a:solidFill>
              </a:rPr>
              <a:t>Ты не ищешь оправданий</a:t>
            </a:r>
          </a:p>
          <a:p>
            <a:r>
              <a:rPr lang="ru-RU" b="1" dirty="0">
                <a:solidFill>
                  <a:srgbClr val="00B050"/>
                </a:solidFill>
              </a:rPr>
              <a:t>Ты взаимодействуешь с окружающими</a:t>
            </a:r>
          </a:p>
          <a:p>
            <a:r>
              <a:rPr lang="ru-RU" b="1" dirty="0">
                <a:solidFill>
                  <a:srgbClr val="00B050"/>
                </a:solidFill>
              </a:rPr>
              <a:t>Ты контролируешь свою жизнь</a:t>
            </a:r>
          </a:p>
          <a:p>
            <a:r>
              <a:rPr lang="ru-RU" b="1" dirty="0">
                <a:solidFill>
                  <a:srgbClr val="00B050"/>
                </a:solidFill>
              </a:rPr>
              <a:t>Ты делишься идеями и знаниями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5307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ВИДЕО</a:t>
            </a:r>
            <a:endParaRPr lang="ru-RU" b="1" dirty="0">
              <a:solidFill>
                <a:srgbClr val="C00000"/>
              </a:solidFill>
              <a:latin typeface="Constantia" panose="02030602050306030303" pitchFamily="18" charset="0"/>
            </a:endParaRPr>
          </a:p>
        </p:txBody>
      </p:sp>
      <p:pic>
        <p:nvPicPr>
          <p:cNvPr id="4" name="Отрывок из кф Обыкновенное чудо (Я  король, дорогие мои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214290"/>
            <a:ext cx="8572525" cy="64293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0923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000108"/>
            <a:ext cx="8729382" cy="5074431"/>
          </a:xfrm>
        </p:spPr>
        <p:txBody>
          <a:bodyPr>
            <a:noAutofit/>
          </a:bodyPr>
          <a:lstStyle/>
          <a:p>
            <a:pPr algn="just"/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считаете, прав ли король? Почему?</a:t>
            </a:r>
          </a:p>
          <a:p>
            <a:pPr algn="just"/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Похожи 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мы на него, часто ли перекладываем свою вину на других или оправдываемся, обвиняя обстоятельства</a:t>
            </a: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Чего 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хватает королю? Продолжите предложение: Король не </a:t>
            </a: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436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9" y="311679"/>
            <a:ext cx="9131771" cy="6103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1863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4378498"/>
          </a:xfrm>
        </p:spPr>
        <p:txBody>
          <a:bodyPr>
            <a:normAutofit/>
          </a:bodyPr>
          <a:lstStyle/>
          <a:p>
            <a:r>
              <a:rPr lang="ru-RU" sz="5400" b="1" u="sng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</a:rPr>
              <a:t>Сегодня</a:t>
            </a: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</a:rPr>
              <a:t> вы – дети,</a:t>
            </a:r>
            <a:b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</a:rPr>
            </a:b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</a:rPr>
              <a:t> а </a:t>
            </a:r>
            <a:r>
              <a:rPr lang="ru-RU" sz="5400" b="1" u="sng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</a:rPr>
              <a:t>завтра</a:t>
            </a: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</a:rPr>
              <a:t> </a:t>
            </a:r>
            <a:b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</a:rPr>
            </a:b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</a:rPr>
              <a:t>в ваших руках будет целый мир!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747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8394" y="1714489"/>
            <a:ext cx="8345032" cy="4533912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ru-RU" sz="6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Я считаю, что тема важна для меня. Есть о чем подумать.</a:t>
            </a:r>
          </a:p>
          <a:p>
            <a:pPr marL="0" indent="0" algn="just">
              <a:buNone/>
            </a:pPr>
            <a:r>
              <a:rPr lang="ru-RU" sz="6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6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Я подумаю об этом, но не сегодня…когда-нибудь…может быть…</a:t>
            </a:r>
          </a:p>
          <a:p>
            <a:pPr marL="0" indent="0" algn="just">
              <a:buNone/>
            </a:pPr>
            <a:r>
              <a:rPr lang="ru-RU" sz="6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 algn="just"/>
            <a:r>
              <a:rPr lang="ru-RU" sz="6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Все</a:t>
            </a:r>
            <a:r>
              <a:rPr lang="ru-RU" sz="6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 чем мы говорили, всего лишь пустые слова. Они не имеют никакого значения. Я просто зря потратил(а) время</a:t>
            </a:r>
            <a:r>
              <a:rPr lang="ru-RU" sz="51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5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780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214554"/>
            <a:ext cx="7086592" cy="1928826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Constantia" pitchFamily="18" charset="0"/>
              </a:rPr>
              <a:t>Спасибо </a:t>
            </a: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Constantia" pitchFamily="18" charset="0"/>
              </a:rPr>
              <a:t/>
            </a:r>
            <a:b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Constantia" pitchFamily="18" charset="0"/>
              </a:rPr>
            </a:b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Constantia" pitchFamily="18" charset="0"/>
              </a:rPr>
              <a:t>за </a:t>
            </a: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Constantia" pitchFamily="18" charset="0"/>
              </a:rPr>
              <a:t>участие!</a:t>
            </a:r>
            <a:endParaRPr lang="ru-RU" sz="8000" b="1" dirty="0">
              <a:solidFill>
                <a:schemeClr val="tx2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Разделение на команды онлайн:</a:t>
            </a:r>
            <a:endParaRPr lang="ru-RU" sz="3600" b="1" dirty="0">
              <a:solidFill>
                <a:srgbClr val="0070C0"/>
              </a:solidFill>
              <a:latin typeface="Constantia" panose="02030602050306030303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17170170"/>
              </p:ext>
            </p:extLst>
          </p:nvPr>
        </p:nvGraphicFramePr>
        <p:xfrm>
          <a:off x="457200" y="1196752"/>
          <a:ext cx="8229600" cy="545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543264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Егоров Иван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Горшкова Александра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Семенов Максим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err="1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Кышов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 Никита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Кудрявцев Антон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Ефимова Ксения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Анисимова Дарья</a:t>
                      </a:r>
                      <a:endParaRPr lang="ru-RU" dirty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err="1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Семёнова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 Милена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err="1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Мадерова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 Кристина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err="1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Вагапов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 Артем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Редькина Анастасия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err="1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Чечнева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 Елизавета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Иванова Лилия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Цветков Михаил</a:t>
                      </a:r>
                      <a:endParaRPr lang="ru-RU" dirty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Павлов Давид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Пичужкина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 Ярослава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Федоров Кирилл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Григорьев Кирилл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Тихонов Даниил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Сорокина Алёна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err="1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Яргеева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 Ксения</a:t>
                      </a:r>
                      <a:endParaRPr lang="ru-RU" dirty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Сысоев Алексей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Тимофеева Карина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Гончаров Павел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Краснова Ирина 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Андреева Юлия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Федоров Александр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Павлова Кира</a:t>
                      </a:r>
                    </a:p>
                    <a:p>
                      <a:endParaRPr lang="ru-RU" dirty="0" smtClean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dirty="0" err="1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Вазюков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  <a:latin typeface="Constantia" panose="02030602050306030303" pitchFamily="18" charset="0"/>
                          <a:cs typeface="Arial" panose="020B0604020202020204" pitchFamily="34" charset="0"/>
                        </a:rPr>
                        <a:t> Антон</a:t>
                      </a:r>
                      <a:endParaRPr lang="ru-RU" dirty="0">
                        <a:solidFill>
                          <a:srgbClr val="C00000"/>
                        </a:solidFill>
                        <a:latin typeface="Constantia" panose="02030602050306030303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9009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Constantia" panose="02030602050306030303" pitchFamily="18" charset="0"/>
              </a:rPr>
              <a:t>Высказывание французского писателя Антуана де Сент-Экзюпери.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73" y="2089091"/>
            <a:ext cx="7809653" cy="3548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9250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340768"/>
            <a:ext cx="5643602" cy="3168352"/>
          </a:xfrm>
        </p:spPr>
        <p:txBody>
          <a:bodyPr>
            <a:normAutofit fontScale="90000"/>
          </a:bodyPr>
          <a:lstStyle/>
          <a:p>
            <a:r>
              <a:rPr lang="ru-RU" b="1" kern="10" dirty="0" smtClean="0">
                <a:ln w="9525">
                  <a:round/>
                  <a:headEnd/>
                  <a:tailEnd/>
                </a:ln>
                <a:solidFill>
                  <a:srgbClr val="002060"/>
                </a:solidFill>
                <a:latin typeface="Constantia" panose="02030602050306030303" pitchFamily="18" charset="0"/>
                <a:cs typeface="Arial"/>
              </a:rPr>
              <a:t>Быть человеком - </a:t>
            </a:r>
            <a:br>
              <a:rPr lang="ru-RU" b="1" kern="10" dirty="0" smtClean="0">
                <a:ln w="9525">
                  <a:round/>
                  <a:headEnd/>
                  <a:tailEnd/>
                </a:ln>
                <a:solidFill>
                  <a:srgbClr val="002060"/>
                </a:solidFill>
                <a:latin typeface="Constantia" panose="02030602050306030303" pitchFamily="18" charset="0"/>
                <a:cs typeface="Arial"/>
              </a:rPr>
            </a:br>
            <a:r>
              <a:rPr lang="ru-RU" b="1" kern="10" dirty="0" smtClean="0">
                <a:ln w="9525">
                  <a:round/>
                  <a:headEnd/>
                  <a:tailEnd/>
                </a:ln>
                <a:solidFill>
                  <a:srgbClr val="002060"/>
                </a:solidFill>
                <a:latin typeface="Constantia" panose="02030602050306030303" pitchFamily="18" charset="0"/>
                <a:cs typeface="Arial"/>
              </a:rPr>
              <a:t>это значит чувствовать </a:t>
            </a:r>
            <a:br>
              <a:rPr lang="ru-RU" b="1" kern="10" dirty="0" smtClean="0">
                <a:ln w="9525">
                  <a:round/>
                  <a:headEnd/>
                  <a:tailEnd/>
                </a:ln>
                <a:solidFill>
                  <a:srgbClr val="002060"/>
                </a:solidFill>
                <a:latin typeface="Constantia" panose="02030602050306030303" pitchFamily="18" charset="0"/>
                <a:cs typeface="Arial"/>
              </a:rPr>
            </a:br>
            <a:r>
              <a:rPr lang="ru-RU" b="1" kern="10" dirty="0" smtClean="0">
                <a:ln w="9525">
                  <a:round/>
                  <a:headEnd/>
                  <a:tailEnd/>
                </a:ln>
                <a:solidFill>
                  <a:srgbClr val="002060"/>
                </a:solidFill>
                <a:latin typeface="Constantia" panose="02030602050306030303" pitchFamily="18" charset="0"/>
                <a:cs typeface="Arial"/>
              </a:rPr>
              <a:t>свою ответственность </a:t>
            </a:r>
            <a:br>
              <a:rPr lang="ru-RU" b="1" kern="10" dirty="0" smtClean="0">
                <a:ln w="9525">
                  <a:round/>
                  <a:headEnd/>
                  <a:tailEnd/>
                </a:ln>
                <a:solidFill>
                  <a:srgbClr val="002060"/>
                </a:solidFill>
                <a:latin typeface="Constantia" panose="02030602050306030303" pitchFamily="18" charset="0"/>
                <a:cs typeface="Arial"/>
              </a:rPr>
            </a:br>
            <a:r>
              <a:rPr lang="ru-RU" b="1" kern="10" dirty="0" smtClean="0">
                <a:ln w="9525">
                  <a:round/>
                  <a:headEnd/>
                  <a:tailEnd/>
                </a:ln>
                <a:solidFill>
                  <a:srgbClr val="002060"/>
                </a:solidFill>
                <a:latin typeface="Constantia" panose="02030602050306030303" pitchFamily="18" charset="0"/>
                <a:cs typeface="Arial"/>
              </a:rPr>
              <a:t>перед людьми. </a:t>
            </a:r>
            <a:endParaRPr lang="ru-RU" b="1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5301208"/>
            <a:ext cx="5214974" cy="709602"/>
          </a:xfrm>
        </p:spPr>
        <p:txBody>
          <a:bodyPr>
            <a:normAutofit fontScale="85000" lnSpcReduction="10000"/>
          </a:bodyPr>
          <a:lstStyle/>
          <a:p>
            <a:r>
              <a:rPr lang="ru-RU" altLang="ru-RU" b="1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Антуан де </a:t>
            </a:r>
            <a:r>
              <a:rPr lang="ru-RU" altLang="ru-RU" b="1" dirty="0" err="1" smtClean="0">
                <a:solidFill>
                  <a:schemeClr val="tx2"/>
                </a:solidFill>
                <a:latin typeface="Constantia" panose="02030602050306030303" pitchFamily="18" charset="0"/>
              </a:rPr>
              <a:t>Сент</a:t>
            </a:r>
            <a:r>
              <a:rPr lang="ru-RU" altLang="ru-RU" b="1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 - </a:t>
            </a:r>
            <a:r>
              <a:rPr lang="ru-RU" altLang="ru-RU" b="1" dirty="0" err="1" smtClean="0">
                <a:solidFill>
                  <a:schemeClr val="tx2"/>
                </a:solidFill>
                <a:latin typeface="Constantia" panose="02030602050306030303" pitchFamily="18" charset="0"/>
              </a:rPr>
              <a:t>Экзюпери</a:t>
            </a:r>
            <a:endParaRPr lang="ru-RU" b="1" dirty="0">
              <a:latin typeface="Constantia" panose="02030602050306030303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371" y="1628800"/>
            <a:ext cx="4138629" cy="296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28599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Constantia" pitchFamily="18" charset="0"/>
              </a:rPr>
              <a:t>ОТВЕТСТВЕННОСТЬ</a:t>
            </a:r>
            <a:endParaRPr lang="ru-RU" sz="6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852686"/>
          </a:xfrm>
        </p:spPr>
        <p:txBody>
          <a:bodyPr/>
          <a:lstStyle/>
          <a:p>
            <a:r>
              <a:rPr lang="ru-RU" dirty="0" smtClean="0"/>
              <a:t>Ответственность - это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373616" cy="4392488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ru-RU" sz="2400" dirty="0">
                <a:solidFill>
                  <a:srgbClr val="0645AD"/>
                </a:solidFill>
                <a:latin typeface="Arial"/>
                <a:hlinkClick r:id="rId2" tooltip="обязанность"/>
              </a:rPr>
              <a:t>обязанность</a:t>
            </a:r>
            <a:r>
              <a:rPr lang="ru-RU" sz="2400" dirty="0">
                <a:solidFill>
                  <a:srgbClr val="202122"/>
                </a:solidFill>
                <a:latin typeface="Arial"/>
              </a:rPr>
              <a:t> и </a:t>
            </a:r>
            <a:r>
              <a:rPr lang="ru-RU" sz="2400" dirty="0">
                <a:solidFill>
                  <a:srgbClr val="0645AD"/>
                </a:solidFill>
                <a:latin typeface="Arial"/>
                <a:hlinkClick r:id="rId3" tooltip="готовность"/>
              </a:rPr>
              <a:t>готовность</a:t>
            </a:r>
            <a:r>
              <a:rPr lang="ru-RU" sz="2400" dirty="0">
                <a:solidFill>
                  <a:srgbClr val="202122"/>
                </a:solidFill>
                <a:latin typeface="Arial"/>
              </a:rPr>
              <a:t> кого-либо </a:t>
            </a:r>
            <a:r>
              <a:rPr lang="ru-RU" sz="2400" dirty="0">
                <a:solidFill>
                  <a:srgbClr val="0645AD"/>
                </a:solidFill>
                <a:latin typeface="Arial"/>
                <a:hlinkClick r:id="rId4" tooltip="отвечать"/>
              </a:rPr>
              <a:t>отвечать</a:t>
            </a:r>
            <a:r>
              <a:rPr lang="ru-RU" sz="2400" dirty="0">
                <a:solidFill>
                  <a:srgbClr val="202122"/>
                </a:solidFill>
                <a:latin typeface="Arial"/>
              </a:rPr>
              <a:t> </a:t>
            </a:r>
            <a:r>
              <a:rPr lang="ru-RU" sz="2400" dirty="0" smtClean="0">
                <a:solidFill>
                  <a:srgbClr val="202122"/>
                </a:solidFill>
                <a:latin typeface="Arial"/>
              </a:rPr>
              <a:t>за </a:t>
            </a:r>
            <a:r>
              <a:rPr lang="ru-RU" sz="2400" dirty="0">
                <a:solidFill>
                  <a:srgbClr val="202122"/>
                </a:solidFill>
                <a:latin typeface="Arial"/>
              </a:rPr>
              <a:t>совершённые действия, поступки и их последствия ◆ </a:t>
            </a:r>
            <a:r>
              <a:rPr lang="ru-RU" sz="2400" dirty="0">
                <a:solidFill>
                  <a:srgbClr val="006400"/>
                </a:solidFill>
                <a:latin typeface="Arial"/>
              </a:rPr>
              <a:t>Этот человек совершенно не чувствует своей </a:t>
            </a:r>
            <a:r>
              <a:rPr lang="ru-RU" sz="2400" b="1" dirty="0">
                <a:solidFill>
                  <a:srgbClr val="006400"/>
                </a:solidFill>
                <a:latin typeface="Arial"/>
              </a:rPr>
              <a:t>ответственности</a:t>
            </a:r>
            <a:r>
              <a:rPr lang="ru-RU" sz="2400" dirty="0">
                <a:solidFill>
                  <a:srgbClr val="006400"/>
                </a:solidFill>
                <a:latin typeface="Arial"/>
              </a:rPr>
              <a:t> за общее дело.</a:t>
            </a:r>
            <a:endParaRPr lang="ru-RU" sz="2400" dirty="0">
              <a:solidFill>
                <a:srgbClr val="202122"/>
              </a:solidFill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ru-RU" sz="2400" dirty="0">
                <a:solidFill>
                  <a:srgbClr val="0645AD"/>
                </a:solidFill>
                <a:latin typeface="Arial"/>
                <a:hlinkClick r:id="rId5" tooltip="способность"/>
              </a:rPr>
              <a:t>способность</a:t>
            </a:r>
            <a:r>
              <a:rPr lang="ru-RU" sz="2400" dirty="0">
                <a:solidFill>
                  <a:srgbClr val="202122"/>
                </a:solidFill>
                <a:latin typeface="Arial"/>
              </a:rPr>
              <a:t> и </a:t>
            </a:r>
            <a:r>
              <a:rPr lang="ru-RU" sz="2400" dirty="0">
                <a:solidFill>
                  <a:srgbClr val="0645AD"/>
                </a:solidFill>
                <a:latin typeface="Arial"/>
                <a:hlinkClick r:id="rId3" tooltip="готовность"/>
              </a:rPr>
              <a:t>готовность</a:t>
            </a:r>
            <a:r>
              <a:rPr lang="ru-RU" sz="2400" dirty="0">
                <a:solidFill>
                  <a:srgbClr val="202122"/>
                </a:solidFill>
                <a:latin typeface="Arial"/>
              </a:rPr>
              <a:t> субъекта признать, что он является причиной чего-либо ◆ </a:t>
            </a:r>
            <a:endParaRPr lang="ru-RU" sz="2400" dirty="0" smtClean="0">
              <a:solidFill>
                <a:srgbClr val="202122"/>
              </a:solidFill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ru-RU" sz="2400" i="1" dirty="0" smtClean="0">
                <a:solidFill>
                  <a:srgbClr val="0645AD"/>
                </a:solidFill>
                <a:latin typeface="Arial"/>
                <a:hlinkClick r:id="rId6" tooltip="Викисловарь:Условные сокращения"/>
              </a:rPr>
              <a:t>юр</a:t>
            </a:r>
            <a:r>
              <a:rPr lang="ru-RU" sz="2400" i="1" dirty="0">
                <a:solidFill>
                  <a:srgbClr val="0645AD"/>
                </a:solidFill>
                <a:latin typeface="Arial"/>
                <a:hlinkClick r:id="rId6" tooltip="Викисловарь:Условные сокращения"/>
              </a:rPr>
              <a:t>.</a:t>
            </a:r>
            <a:r>
              <a:rPr lang="ru-RU" sz="2400" dirty="0">
                <a:solidFill>
                  <a:srgbClr val="202122"/>
                </a:solidFill>
                <a:latin typeface="Arial"/>
              </a:rPr>
              <a:t> определённый </a:t>
            </a:r>
            <a:r>
              <a:rPr lang="ru-RU" sz="2400" dirty="0">
                <a:solidFill>
                  <a:srgbClr val="0645AD"/>
                </a:solidFill>
                <a:latin typeface="Arial"/>
                <a:hlinkClick r:id="rId7" tooltip="уровень"/>
              </a:rPr>
              <a:t>уровень</a:t>
            </a:r>
            <a:r>
              <a:rPr lang="ru-RU" sz="2400" dirty="0">
                <a:solidFill>
                  <a:srgbClr val="202122"/>
                </a:solidFill>
                <a:latin typeface="Arial"/>
              </a:rPr>
              <a:t> негативных последствий для субъекта в случае нарушения им установленных требований ◆ </a:t>
            </a:r>
            <a:r>
              <a:rPr lang="ru-RU" sz="2400" dirty="0" smtClean="0">
                <a:solidFill>
                  <a:srgbClr val="FF8C00"/>
                </a:solidFill>
                <a:latin typeface="Arial"/>
              </a:rPr>
              <a:t>уголовная ответственность</a:t>
            </a:r>
            <a:endParaRPr lang="ru-RU" sz="2400" dirty="0">
              <a:solidFill>
                <a:srgbClr val="202122"/>
              </a:solidFill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ru-RU" sz="2400" i="1" dirty="0">
                <a:solidFill>
                  <a:srgbClr val="0645AD"/>
                </a:solidFill>
                <a:latin typeface="Arial"/>
                <a:hlinkClick r:id="rId6" tooltip="Викисловарь:Условные сокращения"/>
              </a:rPr>
              <a:t>разг.</a:t>
            </a:r>
            <a:r>
              <a:rPr lang="ru-RU" sz="2400" dirty="0">
                <a:solidFill>
                  <a:srgbClr val="202122"/>
                </a:solidFill>
                <a:latin typeface="Arial"/>
              </a:rPr>
              <a:t> </a:t>
            </a:r>
            <a:r>
              <a:rPr lang="ru-RU" sz="2400" dirty="0">
                <a:solidFill>
                  <a:srgbClr val="0645AD"/>
                </a:solidFill>
                <a:latin typeface="Arial"/>
                <a:hlinkClick r:id="rId8" tooltip="добросовестность"/>
              </a:rPr>
              <a:t>добросовестность</a:t>
            </a:r>
            <a:r>
              <a:rPr lang="ru-RU" sz="2400" dirty="0">
                <a:solidFill>
                  <a:srgbClr val="202122"/>
                </a:solidFill>
                <a:latin typeface="Arial"/>
              </a:rPr>
              <a:t> и </a:t>
            </a:r>
            <a:r>
              <a:rPr lang="ru-RU" sz="2400" dirty="0">
                <a:solidFill>
                  <a:srgbClr val="0645AD"/>
                </a:solidFill>
                <a:latin typeface="Arial"/>
                <a:hlinkClick r:id="rId9" tooltip="дисциплинированность"/>
              </a:rPr>
              <a:t>дисциплинированность</a:t>
            </a:r>
            <a:r>
              <a:rPr lang="ru-RU" sz="2400" dirty="0">
                <a:solidFill>
                  <a:srgbClr val="202122"/>
                </a:solidFill>
                <a:latin typeface="Arial"/>
              </a:rPr>
              <a:t> </a:t>
            </a:r>
          </a:p>
          <a:p>
            <a:pPr marL="0" indent="0">
              <a:buNone/>
            </a:pPr>
            <a:endParaRPr lang="ru-RU" sz="2400" dirty="0" smtClean="0">
              <a:hlinkClick r:id="rId10"/>
            </a:endParaRPr>
          </a:p>
          <a:p>
            <a:pPr marL="0" indent="0">
              <a:buNone/>
            </a:pPr>
            <a:endParaRPr lang="ru-RU" sz="2400" dirty="0">
              <a:hlinkClick r:id="rId10"/>
            </a:endParaRPr>
          </a:p>
          <a:p>
            <a:pPr marL="0" indent="0">
              <a:buNone/>
            </a:pPr>
            <a:r>
              <a:rPr lang="en-US" sz="2400" dirty="0" smtClean="0">
                <a:hlinkClick r:id="rId10"/>
              </a:rPr>
              <a:t>https</a:t>
            </a:r>
            <a:r>
              <a:rPr lang="en-US" sz="2400" dirty="0">
                <a:hlinkClick r:id="rId10"/>
              </a:rPr>
              <a:t>://</a:t>
            </a:r>
            <a:r>
              <a:rPr lang="en-US" sz="2400" dirty="0" smtClean="0">
                <a:hlinkClick r:id="rId10"/>
              </a:rPr>
              <a:t>ru.wiktionary.org/wiki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564" y="5013176"/>
            <a:ext cx="1844824" cy="18448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2497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Constantia" panose="02030602050306030303" pitchFamily="18" charset="0"/>
              </a:rPr>
              <a:t>Какие качества характера свойственны ответственному человеку?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2">
            <a:normAutofit lnSpcReduction="10000"/>
          </a:bodyPr>
          <a:lstStyle/>
          <a:p>
            <a:pPr lvl="0" defTabSz="457200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ru-RU" sz="2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честность</a:t>
            </a:r>
          </a:p>
          <a:p>
            <a:pPr lvl="0" defTabSz="457200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ru-RU" sz="2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мужество</a:t>
            </a:r>
          </a:p>
          <a:p>
            <a:pPr lvl="0" defTabSz="457200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ru-RU" sz="2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малодушие</a:t>
            </a:r>
          </a:p>
          <a:p>
            <a:pPr lvl="0" defTabSz="457200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ru-RU" sz="2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неискренность</a:t>
            </a:r>
          </a:p>
          <a:p>
            <a:pPr lvl="0" defTabSz="457200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ru-RU" sz="2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общительность и замкнутость</a:t>
            </a:r>
          </a:p>
          <a:p>
            <a:pPr lvl="0" defTabSz="457200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endParaRPr lang="ru-RU" sz="28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buNone/>
            </a:pPr>
            <a:endParaRPr lang="ru-RU" sz="2800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buNone/>
            </a:pPr>
            <a:endParaRPr lang="ru-RU" sz="28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 defTabSz="457200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ru-RU" sz="2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доброта и недоброжелательность </a:t>
            </a:r>
          </a:p>
          <a:p>
            <a:pPr lvl="0" defTabSz="457200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ru-RU" sz="2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внимательность и равнодушие</a:t>
            </a:r>
          </a:p>
          <a:p>
            <a:pPr lvl="0" defTabSz="457200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ru-RU" sz="2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трудолюбие и лень </a:t>
            </a:r>
          </a:p>
          <a:p>
            <a:pPr lvl="0" defTabSz="457200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ru-RU" sz="2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боязнь трудностей, активность</a:t>
            </a:r>
          </a:p>
          <a:p>
            <a:pPr lvl="0" defTabSz="457200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ru-RU" sz="2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жадность, непослушание.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5834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/>
              </a:rPr>
              <a:t>«Ответственностью нельзя нагрузить, ответственность можно только взять»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480" y="1600200"/>
            <a:ext cx="737503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5866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Групповое задание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1 группа. К чему может привести безответственное решение врача? </a:t>
            </a:r>
          </a:p>
          <a:p>
            <a:r>
              <a:rPr lang="ru-RU" dirty="0">
                <a:solidFill>
                  <a:srgbClr val="002060"/>
                </a:solidFill>
              </a:rPr>
              <a:t>2 группа. К чему приведет безответственное решение пилота?</a:t>
            </a:r>
          </a:p>
          <a:p>
            <a:r>
              <a:rPr lang="ru-RU" dirty="0">
                <a:solidFill>
                  <a:srgbClr val="002060"/>
                </a:solidFill>
              </a:rPr>
              <a:t>3 группа. К чему приведет безответственный поступок шофера</a:t>
            </a:r>
            <a:r>
              <a:rPr lang="ru-RU" dirty="0" smtClean="0">
                <a:solidFill>
                  <a:srgbClr val="002060"/>
                </a:solidFill>
              </a:rPr>
              <a:t>?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4 группа. К чему приведет безответственное поведение школьника?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531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284</Words>
  <Application>Microsoft Office PowerPoint</Application>
  <PresentationFormat>Экран (4:3)</PresentationFormat>
  <Paragraphs>113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Классный час</vt:lpstr>
      <vt:lpstr>Разделение на команды онлайн:</vt:lpstr>
      <vt:lpstr>Высказывание французского писателя Антуана де Сент-Экзюпери.</vt:lpstr>
      <vt:lpstr>Быть человеком -  это значит чувствовать  свою ответственность  перед людьми. </vt:lpstr>
      <vt:lpstr>ОТВЕТСТВЕННОСТЬ</vt:lpstr>
      <vt:lpstr>Ответственность - это</vt:lpstr>
      <vt:lpstr>Какие качества характера свойственны ответственному человеку? </vt:lpstr>
      <vt:lpstr>«Ответственностью нельзя нагрузить, ответственность можно только взять»</vt:lpstr>
      <vt:lpstr>Групповое задание</vt:lpstr>
      <vt:lpstr>7 признаков того, что ты ответственный человек</vt:lpstr>
      <vt:lpstr>ВИДЕО</vt:lpstr>
      <vt:lpstr>Слайд 12</vt:lpstr>
      <vt:lpstr>Слайд 13</vt:lpstr>
      <vt:lpstr>Сегодня вы – дети,  а завтра  в ваших руках будет целый мир!</vt:lpstr>
      <vt:lpstr>Рефлексия</vt:lpstr>
      <vt:lpstr>Спасибо  за участие!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Быть человеком -  это значит чувствовать  свою ответственность  перед людьми. </dc:title>
  <dc:creator>admin</dc:creator>
  <cp:lastModifiedBy>admin</cp:lastModifiedBy>
  <cp:revision>28</cp:revision>
  <dcterms:created xsi:type="dcterms:W3CDTF">2021-11-10T14:23:52Z</dcterms:created>
  <dcterms:modified xsi:type="dcterms:W3CDTF">2021-11-19T15:26:15Z</dcterms:modified>
</cp:coreProperties>
</file>