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382" r:id="rId2"/>
    <p:sldId id="384" r:id="rId3"/>
    <p:sldId id="378" r:id="rId4"/>
    <p:sldId id="386" r:id="rId5"/>
    <p:sldId id="369" r:id="rId6"/>
    <p:sldId id="385" r:id="rId7"/>
    <p:sldId id="373" r:id="rId8"/>
    <p:sldId id="375" r:id="rId9"/>
    <p:sldId id="374" r:id="rId10"/>
    <p:sldId id="364" r:id="rId11"/>
    <p:sldId id="381" r:id="rId12"/>
    <p:sldId id="372" r:id="rId13"/>
    <p:sldId id="356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43" autoAdjust="0"/>
    <p:restoredTop sz="95141" autoAdjust="0"/>
  </p:normalViewPr>
  <p:slideViewPr>
    <p:cSldViewPr>
      <p:cViewPr>
        <p:scale>
          <a:sx n="60" d="100"/>
          <a:sy n="60" d="100"/>
        </p:scale>
        <p:origin x="-955" y="30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0FA005-58C5-45DE-A72D-041A7E8D3E84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F7284E-7596-4B4A-832D-0B899C633E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87692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7284E-7596-4B4A-832D-0B899C633ED8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28495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6DEF5-A545-49AA-9129-1A036E7703BC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C0709-2B29-4975-98C4-B794C39605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6DEF5-A545-49AA-9129-1A036E7703BC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C0709-2B29-4975-98C4-B794C39605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6DEF5-A545-49AA-9129-1A036E7703BC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C0709-2B29-4975-98C4-B794C39605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6DEF5-A545-49AA-9129-1A036E7703BC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C0709-2B29-4975-98C4-B794C39605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6DEF5-A545-49AA-9129-1A036E7703BC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C0709-2B29-4975-98C4-B794C39605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6DEF5-A545-49AA-9129-1A036E7703BC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C0709-2B29-4975-98C4-B794C39605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6DEF5-A545-49AA-9129-1A036E7703BC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C0709-2B29-4975-98C4-B794C39605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6DEF5-A545-49AA-9129-1A036E7703BC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C0709-2B29-4975-98C4-B794C39605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6DEF5-A545-49AA-9129-1A036E7703BC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C0709-2B29-4975-98C4-B794C3960553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6DEF5-A545-49AA-9129-1A036E7703BC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C0709-2B29-4975-98C4-B794C39605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6DEF5-A545-49AA-9129-1A036E7703BC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C0709-2B29-4975-98C4-B794C39605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D336DEF5-A545-49AA-9129-1A036E7703BC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A5BC0709-2B29-4975-98C4-B794C396055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дзаголовок 2"/>
          <p:cNvSpPr txBox="1">
            <a:spLocks/>
          </p:cNvSpPr>
          <p:nvPr/>
        </p:nvSpPr>
        <p:spPr>
          <a:xfrm>
            <a:off x="971600" y="3933056"/>
            <a:ext cx="7048872" cy="1392560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ru-RU" sz="28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Использование нестандартного оборудования в физкультурно – оздоровительной </a:t>
            </a:r>
            <a:r>
              <a:rPr lang="ru-RU" sz="28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работе  с</a:t>
            </a:r>
          </a:p>
          <a:p>
            <a:pPr>
              <a:spcBef>
                <a:spcPts val="0"/>
              </a:spcBef>
            </a:pPr>
            <a:r>
              <a:rPr lang="ru-RU" sz="28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8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етьми  дошкольного возраста</a:t>
            </a:r>
          </a:p>
          <a:p>
            <a:pPr algn="r">
              <a:spcBef>
                <a:spcPts val="0"/>
              </a:spcBef>
            </a:pPr>
            <a:endParaRPr lang="ru-RU" sz="28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1357258" y="4933764"/>
            <a:ext cx="7786742" cy="150378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spcBef>
                <a:spcPts val="0"/>
              </a:spcBef>
              <a:buNone/>
            </a:pPr>
            <a:endParaRPr lang="ru-RU" sz="28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pic>
        <p:nvPicPr>
          <p:cNvPr id="9" name="Рисунок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1196752"/>
            <a:ext cx="4261820" cy="254641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791072" y="10511"/>
            <a:ext cx="8352928" cy="1047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ln w="12700">
                  <a:solidFill>
                    <a:srgbClr val="073E87">
                      <a:satMod val="1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Муниципальное бюджетное дошкольное образовательное учреждение Киселевского городского округа детский сад№47 «Теремок»   комбинированного вида</a:t>
            </a:r>
            <a:endParaRPr lang="ru-RU" sz="1400" b="1" dirty="0">
              <a:ln w="12700">
                <a:solidFill>
                  <a:srgbClr val="073E87">
                    <a:satMod val="1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17540" y="6059388"/>
            <a:ext cx="237626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Киселевск   </a:t>
            </a:r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2020</a:t>
            </a:r>
            <a:endParaRPr lang="ru-RU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617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908720"/>
            <a:ext cx="7739019" cy="1512168"/>
          </a:xfrm>
        </p:spPr>
        <p:txBody>
          <a:bodyPr/>
          <a:lstStyle/>
          <a:p>
            <a:pPr lvl="0">
              <a:spcBef>
                <a:spcPts val="1000"/>
              </a:spcBef>
            </a:pPr>
            <a:r>
              <a:rPr lang="ru-RU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/>
            </a:r>
            <a:br>
              <a:rPr lang="ru-RU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</a:br>
            <a:r>
              <a:rPr lang="ru-RU" sz="20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/>
            </a:r>
            <a:br>
              <a:rPr lang="ru-RU" sz="20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</a:br>
            <a:r>
              <a:rPr lang="ru-RU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/>
            </a:r>
            <a:br>
              <a:rPr lang="ru-RU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</a:br>
            <a:r>
              <a:rPr lang="ru-RU" sz="20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/>
            </a:r>
            <a:br>
              <a:rPr lang="ru-RU" sz="20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</a:br>
            <a:r>
              <a:rPr lang="ru-RU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/>
            </a:r>
            <a:br>
              <a:rPr lang="ru-RU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</a:br>
            <a:r>
              <a:rPr lang="ru-RU" sz="20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/>
            </a:r>
            <a:br>
              <a:rPr lang="ru-RU" sz="20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</a:br>
            <a:r>
              <a:rPr lang="ru-RU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/>
            </a:r>
            <a:br>
              <a:rPr lang="ru-RU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</a:br>
            <a:r>
              <a:rPr lang="ru-RU" sz="20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/>
            </a:r>
            <a:br>
              <a:rPr lang="ru-RU" sz="20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</a:br>
            <a:r>
              <a:rPr lang="ru-RU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Если говорить словами  Ф/</a:t>
            </a:r>
            <a:r>
              <a:rPr lang="ru-RU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  <a:ea typeface="+mn-ea"/>
                <a:cs typeface="+mn-cs"/>
              </a:rPr>
              <a:t>Жюль </a:t>
            </a:r>
            <a:r>
              <a:rPr lang="ru-RU" sz="20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  <a:ea typeface="+mn-ea"/>
                <a:cs typeface="+mn-cs"/>
              </a:rPr>
              <a:t>Верн, «80 дней вокруг света</a:t>
            </a:r>
            <a:r>
              <a:rPr lang="ru-RU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  <a:ea typeface="+mn-ea"/>
                <a:cs typeface="+mn-cs"/>
              </a:rPr>
              <a:t>»/</a:t>
            </a:r>
            <a:r>
              <a:rPr lang="ru-RU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.</a:t>
            </a:r>
            <a:r>
              <a:rPr lang="ru-RU" sz="20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  <a:ea typeface="+mn-ea"/>
                <a:cs typeface="+mn-cs"/>
              </a:rPr>
              <a:t> </a:t>
            </a:r>
            <a:r>
              <a:rPr lang="ru-RU" sz="20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  <a:ea typeface="+mn-ea"/>
                <a:cs typeface="+mn-cs"/>
              </a:rPr>
              <a:t>Ипользование</a:t>
            </a:r>
            <a:r>
              <a:rPr lang="ru-RU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  <a:ea typeface="+mn-ea"/>
                <a:cs typeface="+mn-cs"/>
              </a:rPr>
              <a:t>  обычных предметов и материалов, которые находятся под рукой, помогают сэкономить время, деньги .Развивает фантазию  у ребенка ,и каждый  найдет, что –то  новое, интересное для себя.</a:t>
            </a:r>
            <a:br>
              <a:rPr lang="ru-RU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  <a:ea typeface="+mn-ea"/>
                <a:cs typeface="+mn-cs"/>
              </a:rPr>
            </a:br>
            <a:r>
              <a:rPr lang="ru-RU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  <a:ea typeface="+mn-ea"/>
                <a:cs typeface="+mn-cs"/>
              </a:rPr>
              <a:t>Нестандартное оборудование  применяется в игре, в  свободной деятельности, ООД.</a:t>
            </a:r>
            <a:r>
              <a:rPr lang="ru-RU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Нестандартное </a:t>
            </a:r>
            <a:r>
              <a:rPr lang="ru-RU" sz="2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оборудование должно быть:</a:t>
            </a:r>
            <a:br>
              <a:rPr lang="ru-RU" sz="2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-Безопасным</a:t>
            </a:r>
            <a:r>
              <a:rPr lang="ru-RU" sz="2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;</a:t>
            </a:r>
            <a:br>
              <a:rPr lang="ru-RU" sz="2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-Удобным </a:t>
            </a:r>
            <a:r>
              <a:rPr lang="ru-RU" sz="2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 применению;</a:t>
            </a:r>
            <a:br>
              <a:rPr lang="ru-RU" sz="2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-Компактным;</a:t>
            </a:r>
            <a:r>
              <a:rPr lang="ru-RU" sz="2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2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-Простым </a:t>
            </a:r>
            <a:r>
              <a:rPr lang="ru-RU" sz="2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 изготовлении;</a:t>
            </a:r>
            <a:br>
              <a:rPr lang="ru-RU" sz="2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-Эстетичным</a:t>
            </a:r>
            <a:r>
              <a:rPr lang="ru-RU" sz="2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2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8972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дзаголовок 2"/>
          <p:cNvSpPr txBox="1">
            <a:spLocks/>
          </p:cNvSpPr>
          <p:nvPr/>
        </p:nvSpPr>
        <p:spPr>
          <a:xfrm>
            <a:off x="243295" y="460906"/>
            <a:ext cx="8496944" cy="5904656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6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цель: </a:t>
            </a:r>
            <a:endParaRPr lang="ru-RU" sz="3600" dirty="0"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pPr algn="l"/>
            <a:r>
              <a:rPr lang="ru-RU" sz="2000" dirty="0" smtClean="0">
                <a:solidFill>
                  <a:srgbClr val="002060"/>
                </a:solidFill>
                <a:latin typeface="Monotype Corsiva" pitchFamily="66" charset="0"/>
              </a:rPr>
              <a:t>Охранять </a:t>
            </a:r>
            <a:r>
              <a:rPr lang="ru-RU" sz="2000" dirty="0">
                <a:solidFill>
                  <a:srgbClr val="002060"/>
                </a:solidFill>
                <a:latin typeface="Monotype Corsiva" pitchFamily="66" charset="0"/>
              </a:rPr>
              <a:t>и укреплять здоровые детей, поддерживать бодрое, жизнерадостное настроение, посредством организации  предметно-пространственной развивающей среды .</a:t>
            </a:r>
          </a:p>
          <a:p>
            <a:r>
              <a:rPr lang="ru-RU" sz="36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задачи</a:t>
            </a:r>
            <a:r>
              <a:rPr lang="ru-RU" sz="3600" dirty="0">
                <a:solidFill>
                  <a:srgbClr val="FF0000"/>
                </a:solidFill>
                <a:latin typeface="Monotype Corsiva" panose="03010101010201010101" pitchFamily="66" charset="0"/>
              </a:rPr>
              <a:t>:</a:t>
            </a:r>
          </a:p>
          <a:p>
            <a:pPr algn="l"/>
            <a:r>
              <a:rPr lang="ru-RU" sz="2000" dirty="0">
                <a:solidFill>
                  <a:srgbClr val="002060"/>
                </a:solidFill>
                <a:latin typeface="Monotype Corsiva" pitchFamily="66" charset="0"/>
              </a:rPr>
              <a:t>1.Чередовать различные виды деятельности детей, направляя их интересы, стимулируя желания детей заниматься двигательной деятельностью.</a:t>
            </a:r>
          </a:p>
          <a:p>
            <a:pPr algn="l"/>
            <a:r>
              <a:rPr lang="ru-RU" sz="2000" dirty="0">
                <a:solidFill>
                  <a:srgbClr val="002060"/>
                </a:solidFill>
                <a:latin typeface="Monotype Corsiva" pitchFamily="66" charset="0"/>
              </a:rPr>
              <a:t>2. Улучшить методику проведения занятий по физической культуре, создать эмоциональный комфорт для детей на физкультурных занятиях.</a:t>
            </a:r>
          </a:p>
          <a:p>
            <a:pPr algn="l"/>
            <a:r>
              <a:rPr lang="ru-RU" sz="2000" dirty="0">
                <a:solidFill>
                  <a:srgbClr val="002060"/>
                </a:solidFill>
                <a:latin typeface="Monotype Corsiva" pitchFamily="66" charset="0"/>
              </a:rPr>
              <a:t>3. Работать над организацией самостоятельной двигательной деятельности детей.</a:t>
            </a:r>
          </a:p>
          <a:p>
            <a:pPr algn="l"/>
            <a:r>
              <a:rPr lang="ru-RU" sz="2000" dirty="0">
                <a:solidFill>
                  <a:srgbClr val="002060"/>
                </a:solidFill>
                <a:latin typeface="Monotype Corsiva" pitchFamily="66" charset="0"/>
              </a:rPr>
              <a:t>4.Изготовить силами воспитателей и родителей для занятий и самостоятельной деятельности детей нестандартное оборудование.</a:t>
            </a:r>
          </a:p>
          <a:p>
            <a:pPr algn="just"/>
            <a:endParaRPr lang="ru-RU" sz="2400" dirty="0"/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1772072" y="5021560"/>
            <a:ext cx="6400800" cy="17526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spcBef>
                <a:spcPts val="0"/>
              </a:spcBef>
              <a:buNone/>
            </a:pPr>
            <a:endParaRPr lang="ru-RU" sz="2000" b="1" dirty="0">
              <a:solidFill>
                <a:schemeClr val="accent1">
                  <a:lumMod val="75000"/>
                </a:schemeClr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0321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404664"/>
            <a:ext cx="6730907" cy="1195535"/>
          </a:xfrm>
        </p:spPr>
        <p:txBody>
          <a:bodyPr/>
          <a:lstStyle/>
          <a:p>
            <a:r>
              <a:rPr lang="ru-RU" sz="2500" b="1" dirty="0" smtClean="0">
                <a:ln w="12700">
                  <a:solidFill>
                    <a:srgbClr val="073E87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/>
                <a:ea typeface="Calibri"/>
                <a:cs typeface="+mj-cs"/>
              </a:rPr>
              <a:t>Центр двигательной активности</a:t>
            </a:r>
            <a:endParaRPr lang="ru-RU" dirty="0"/>
          </a:p>
        </p:txBody>
      </p:sp>
      <p:pic>
        <p:nvPicPr>
          <p:cNvPr id="1026" name="Picture 2" descr="C:\Users\User\Desktop\SAM_31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10" t="24551" r="10675" b="5829"/>
          <a:stretch/>
        </p:blipFill>
        <p:spPr bwMode="auto">
          <a:xfrm>
            <a:off x="1835696" y="1546836"/>
            <a:ext cx="4248472" cy="490008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8366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60648"/>
            <a:ext cx="7756894" cy="648072"/>
          </a:xfrm>
        </p:spPr>
        <p:txBody>
          <a:bodyPr/>
          <a:lstStyle/>
          <a:p>
            <a:pPr algn="ctr"/>
            <a:r>
              <a:rPr lang="ru-RU" sz="2800" b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ru-RU" sz="2800" b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ru-RU" sz="2800" b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ru-RU" sz="2800" b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ru-RU" sz="2800" b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ru-RU" sz="2800" b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ru-RU" sz="2800" b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anose="03010101010201010101" pitchFamily="66" charset="0"/>
              </a:rPr>
              <a:t>Пособия, выполненные своими руками . </a:t>
            </a:r>
            <a:br>
              <a:rPr lang="ru-RU" sz="2800" b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ru-RU" sz="2400" b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anose="03010101010201010101" pitchFamily="66" charset="0"/>
              </a:rPr>
              <a:t> Игры на развитие координации движения, ловкости, меткости.</a:t>
            </a:r>
            <a:r>
              <a:rPr lang="ru-RU" sz="2400" dirty="0" smtClean="0"/>
              <a:t> </a:t>
            </a:r>
            <a:br>
              <a:rPr lang="ru-RU" sz="2400" dirty="0" smtClean="0"/>
            </a:br>
            <a:r>
              <a:rPr lang="ru-RU" sz="2800" b="1" dirty="0" smtClean="0">
                <a:solidFill>
                  <a:srgbClr val="7030A0"/>
                </a:solidFill>
                <a:latin typeface="Monotype Corsiva" pitchFamily="66" charset="0"/>
                <a:cs typeface="Microsoft Uighur" pitchFamily="2" charset="-78"/>
              </a:rPr>
              <a:t/>
            </a:r>
            <a:br>
              <a:rPr lang="ru-RU" sz="2800" b="1" dirty="0" smtClean="0">
                <a:solidFill>
                  <a:srgbClr val="7030A0"/>
                </a:solidFill>
                <a:latin typeface="Monotype Corsiva" pitchFamily="66" charset="0"/>
                <a:cs typeface="Microsoft Uighur" pitchFamily="2" charset="-78"/>
              </a:rPr>
            </a:br>
            <a:endParaRPr lang="ru-RU" sz="2800" b="1" kern="1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206" y="2136390"/>
            <a:ext cx="2832675" cy="201269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2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" name="Picture 2" descr="F:\нестандартное об\SAM_060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8056" y="4808456"/>
            <a:ext cx="2627913" cy="18609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2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827214" y="1355576"/>
            <a:ext cx="31849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 </a:t>
            </a:r>
            <a:r>
              <a:rPr lang="ru-RU" sz="2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«Попади в цель»</a:t>
            </a:r>
            <a:endParaRPr lang="ru-RU" sz="24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715448" y="4167851"/>
            <a:ext cx="2554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«</a:t>
            </a:r>
            <a:r>
              <a:rPr lang="ru-RU" sz="2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Моталочка</a:t>
            </a:r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»</a:t>
            </a:r>
            <a:endParaRPr lang="ru-RU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969" y="1817241"/>
            <a:ext cx="2959078" cy="2476648"/>
          </a:xfrm>
          <a:prstGeom prst="round2DiagRect">
            <a:avLst>
              <a:gd name="adj1" fmla="val 16667"/>
              <a:gd name="adj2" fmla="val 0"/>
            </a:avLst>
          </a:prstGeom>
          <a:ln w="9525">
            <a:noFill/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6335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250" autoRev="1" fill="remove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4" dur="250" autoRev="1" fill="remove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5" dur="250" autoRev="1" fill="remove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50" autoRev="1" fill="remove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10" descr="C:\Users\СЕРГЕЙ\Desktop\Новая папка (2)\DSC0006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764704"/>
            <a:ext cx="4248472" cy="30243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2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2555777" y="100662"/>
            <a:ext cx="30243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n w="900" cmpd="sng">
                  <a:solidFill>
                    <a:srgbClr val="4E67C8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rgbClr val="4E67C8">
                      <a:satMod val="190000"/>
                      <a:tint val="100000"/>
                      <a:alpha val="74000"/>
                    </a:srgbClr>
                  </a:innerShdw>
                </a:effectLst>
                <a:latin typeface="Monotype Corsiva" pitchFamily="66" charset="0"/>
                <a:ea typeface="+mj-ea"/>
                <a:cs typeface="Times New Roman" panose="02020603050405020304" pitchFamily="18" charset="0"/>
              </a:rPr>
              <a:t>«Волшебные колечки»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23728" y="551723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683569" y="3861048"/>
            <a:ext cx="648072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n w="900" cmpd="sng">
                  <a:solidFill>
                    <a:srgbClr val="4E67C8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innerShdw blurRad="101600" dist="76200" dir="5400000">
                    <a:srgbClr val="4E67C8">
                      <a:satMod val="190000"/>
                      <a:tint val="100000"/>
                      <a:alpha val="74000"/>
                    </a:srgbClr>
                  </a:innerShdw>
                </a:effectLst>
                <a:latin typeface="Monotype Corsiva" pitchFamily="66" charset="0"/>
                <a:ea typeface="+mj-ea"/>
                <a:cs typeface="Times New Roman" panose="02020603050405020304" pitchFamily="18" charset="0"/>
              </a:rPr>
              <a:t>Используются как на занятиях физкультурой, так </a:t>
            </a:r>
            <a:r>
              <a:rPr lang="ru-RU" sz="2000" b="1" dirty="0" smtClean="0">
                <a:ln w="900" cmpd="sng">
                  <a:solidFill>
                    <a:srgbClr val="4E67C8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innerShdw blurRad="101600" dist="76200" dir="5400000">
                    <a:srgbClr val="4E67C8">
                      <a:satMod val="190000"/>
                      <a:tint val="100000"/>
                      <a:alpha val="74000"/>
                    </a:srgbClr>
                  </a:innerShdw>
                </a:effectLst>
                <a:latin typeface="Monotype Corsiva" pitchFamily="66" charset="0"/>
                <a:ea typeface="+mj-ea"/>
                <a:cs typeface="Times New Roman" panose="02020603050405020304" pitchFamily="18" charset="0"/>
              </a:rPr>
              <a:t>  и </a:t>
            </a:r>
            <a:r>
              <a:rPr lang="ru-RU" sz="2000" b="1" dirty="0">
                <a:ln w="900" cmpd="sng">
                  <a:solidFill>
                    <a:srgbClr val="4E67C8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innerShdw blurRad="101600" dist="76200" dir="5400000">
                    <a:srgbClr val="4E67C8">
                      <a:satMod val="190000"/>
                      <a:tint val="100000"/>
                      <a:alpha val="74000"/>
                    </a:srgbClr>
                  </a:innerShdw>
                </a:effectLst>
                <a:latin typeface="Monotype Corsiva" pitchFamily="66" charset="0"/>
                <a:ea typeface="+mj-ea"/>
                <a:cs typeface="Times New Roman" panose="02020603050405020304" pitchFamily="18" charset="0"/>
              </a:rPr>
              <a:t>в самостоятельной деятельности. </a:t>
            </a:r>
            <a:r>
              <a:rPr lang="ru-RU" sz="2000" b="1" dirty="0">
                <a:ln w="900" cmpd="sng">
                  <a:solidFill>
                    <a:srgbClr val="4E67C8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innerShdw blurRad="101600" dist="76200" dir="5400000">
                    <a:srgbClr val="4E67C8">
                      <a:satMod val="190000"/>
                      <a:tint val="100000"/>
                      <a:alpha val="74000"/>
                    </a:srgbClr>
                  </a:innerShdw>
                </a:effectLst>
                <a:latin typeface="Monotype Corsiva" pitchFamily="66" charset="0"/>
                <a:ea typeface="+mj-ea"/>
                <a:cs typeface="+mj-cs"/>
              </a:rPr>
              <a:t>Игры, эстафеты на сохранение  равновесия: «Чья команда быстрее ,</a:t>
            </a:r>
            <a:r>
              <a:rPr lang="ru-RU" sz="2000" b="1" dirty="0" smtClean="0">
                <a:ln w="900" cmpd="sng">
                  <a:solidFill>
                    <a:srgbClr val="4E67C8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innerShdw blurRad="101600" dist="76200" dir="5400000">
                    <a:srgbClr val="4E67C8">
                      <a:satMod val="190000"/>
                      <a:tint val="100000"/>
                      <a:alpha val="74000"/>
                    </a:srgbClr>
                  </a:innerShdw>
                </a:effectLst>
                <a:latin typeface="Monotype Corsiva" pitchFamily="66" charset="0"/>
                <a:ea typeface="+mj-ea"/>
                <a:cs typeface="+mj-cs"/>
              </a:rPr>
              <a:t>не </a:t>
            </a:r>
            <a:r>
              <a:rPr lang="ru-RU" sz="2000" b="1" dirty="0">
                <a:ln w="900" cmpd="sng">
                  <a:solidFill>
                    <a:srgbClr val="4E67C8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innerShdw blurRad="101600" dist="76200" dir="5400000">
                    <a:srgbClr val="4E67C8">
                      <a:satMod val="190000"/>
                      <a:tint val="100000"/>
                      <a:alpha val="74000"/>
                    </a:srgbClr>
                  </a:innerShdw>
                </a:effectLst>
                <a:latin typeface="Monotype Corsiva" pitchFamily="66" charset="0"/>
                <a:ea typeface="+mj-ea"/>
                <a:cs typeface="+mj-cs"/>
              </a:rPr>
              <a:t>уронив перенесет колечки на голове» </a:t>
            </a:r>
            <a:r>
              <a:rPr lang="ru-RU" b="1" dirty="0">
                <a:ln w="900" cmpd="sng">
                  <a:solidFill>
                    <a:srgbClr val="4E67C8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innerShdw blurRad="101600" dist="76200" dir="5400000">
                    <a:srgbClr val="4E67C8">
                      <a:satMod val="190000"/>
                      <a:tint val="100000"/>
                      <a:alpha val="74000"/>
                    </a:srgbClr>
                  </a:innerShdw>
                </a:effectLst>
                <a:latin typeface="Monotype Corsiva" pitchFamily="66" charset="0"/>
                <a:ea typeface="+mj-ea"/>
                <a:cs typeface="+mj-cs"/>
              </a:rPr>
              <a:t>.</a:t>
            </a:r>
            <a:r>
              <a:rPr lang="ru-RU" sz="2000" b="1" dirty="0">
                <a:ln w="900" cmpd="sng">
                  <a:solidFill>
                    <a:srgbClr val="4E67C8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innerShdw blurRad="101600" dist="76200" dir="5400000">
                    <a:srgbClr val="4E67C8">
                      <a:satMod val="190000"/>
                      <a:tint val="100000"/>
                      <a:alpha val="74000"/>
                    </a:srgbClr>
                  </a:innerShdw>
                </a:effectLst>
                <a:latin typeface="Monotype Corsiva" pitchFamily="66" charset="0"/>
                <a:ea typeface="+mj-ea"/>
                <a:cs typeface="+mj-cs"/>
              </a:rPr>
              <a:t/>
            </a:r>
            <a:br>
              <a:rPr lang="ru-RU" sz="2000" b="1" dirty="0">
                <a:ln w="900" cmpd="sng">
                  <a:solidFill>
                    <a:srgbClr val="4E67C8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innerShdw blurRad="101600" dist="76200" dir="5400000">
                    <a:srgbClr val="4E67C8">
                      <a:satMod val="190000"/>
                      <a:tint val="100000"/>
                      <a:alpha val="74000"/>
                    </a:srgbClr>
                  </a:innerShdw>
                </a:effectLst>
                <a:latin typeface="Monotype Corsiva" pitchFamily="66" charset="0"/>
                <a:ea typeface="+mj-ea"/>
                <a:cs typeface="+mj-cs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2738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нестандартное об\SAM_245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1482060"/>
            <a:ext cx="3746943" cy="2810207"/>
          </a:xfrm>
          <a:prstGeom prst="round2DiagRect">
            <a:avLst/>
          </a:prstGeom>
          <a:noFill/>
          <a:ln w="57150">
            <a:solidFill>
              <a:schemeClr val="tx2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3" y="260648"/>
            <a:ext cx="3267845" cy="1339551"/>
          </a:xfrm>
        </p:spPr>
        <p:txBody>
          <a:bodyPr/>
          <a:lstStyle/>
          <a:p>
            <a:pPr algn="ctr"/>
            <a:r>
              <a:rPr lang="ru-RU" sz="2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«Змейка»</a:t>
            </a:r>
            <a:endParaRPr lang="ru-RU" sz="24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itchFamily="66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364088" y="764704"/>
            <a:ext cx="32403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>
                <a:solidFill>
                  <a:srgbClr val="FF0000"/>
                </a:solidFill>
                <a:latin typeface="Monotype Corsiva" pitchFamily="66" charset="0"/>
              </a:rPr>
              <a:t>«Косички-</a:t>
            </a:r>
            <a:r>
              <a:rPr lang="ru-RU" sz="2400" b="1" dirty="0" err="1">
                <a:solidFill>
                  <a:srgbClr val="FF0000"/>
                </a:solidFill>
                <a:latin typeface="Monotype Corsiva" pitchFamily="66" charset="0"/>
              </a:rPr>
              <a:t>трансформеры</a:t>
            </a:r>
            <a:r>
              <a:rPr lang="ru-RU" sz="2400" b="1" dirty="0">
                <a:solidFill>
                  <a:srgbClr val="FF0000"/>
                </a:solidFill>
                <a:latin typeface="Monotype Corsiva" pitchFamily="66" charset="0"/>
              </a:rPr>
              <a:t>»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627784" y="4509120"/>
            <a:ext cx="3312368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kern="0" dirty="0">
                <a:ln w="12700">
                  <a:solidFill>
                    <a:srgbClr val="073E87">
                      <a:satMod val="155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используют для  </a:t>
            </a:r>
            <a:r>
              <a:rPr lang="ru-RU" sz="2000" b="1" kern="0" dirty="0">
                <a:ln w="12700">
                  <a:solidFill>
                    <a:srgbClr val="073E87">
                      <a:satMod val="155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развития гибкости, ловкости, координации движений, равновесия.</a:t>
            </a:r>
            <a:br>
              <a:rPr lang="ru-RU" sz="2000" b="1" kern="0" dirty="0">
                <a:ln w="12700">
                  <a:solidFill>
                    <a:srgbClr val="073E87">
                      <a:satMod val="155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</a:br>
            <a:endParaRPr lang="ru-RU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8" t="11919" r="11212"/>
          <a:stretch/>
        </p:blipFill>
        <p:spPr>
          <a:xfrm>
            <a:off x="5021699" y="1482059"/>
            <a:ext cx="3582749" cy="278445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2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5379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3" y="116632"/>
            <a:ext cx="7416824" cy="686296"/>
          </a:xfrm>
        </p:spPr>
        <p:txBody>
          <a:bodyPr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«Божья коровка»</a:t>
            </a:r>
            <a:endParaRPr lang="ru-RU" sz="24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3074" name="Picture 2" descr="F:\нестандартное об\SAM_244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750055"/>
            <a:ext cx="4896284" cy="367221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2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79712" y="4581128"/>
            <a:ext cx="6840760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Monotype Corsiva" pitchFamily="66" charset="0"/>
              </a:rPr>
              <a:t>Используют  для перешагивания,</a:t>
            </a:r>
            <a:endParaRPr lang="ru-RU" sz="2400" b="1" dirty="0">
              <a:solidFill>
                <a:srgbClr val="002060"/>
              </a:solidFill>
              <a:latin typeface="Monotype Corsiva" pitchFamily="66" charset="0"/>
            </a:endParaRPr>
          </a:p>
          <a:p>
            <a:r>
              <a:rPr lang="ru-RU" sz="2400" b="1" dirty="0" smtClean="0">
                <a:solidFill>
                  <a:srgbClr val="002060"/>
                </a:solidFill>
                <a:latin typeface="Monotype Corsiva" pitchFamily="66" charset="0"/>
              </a:rPr>
              <a:t>ходьбы </a:t>
            </a:r>
            <a:r>
              <a:rPr lang="ru-RU" sz="2400" b="1" dirty="0">
                <a:solidFill>
                  <a:srgbClr val="002060"/>
                </a:solidFill>
                <a:latin typeface="Monotype Corsiva" pitchFamily="66" charset="0"/>
              </a:rPr>
              <a:t>и бега </a:t>
            </a:r>
            <a:r>
              <a:rPr lang="ru-RU" sz="2400" b="1" dirty="0" smtClean="0">
                <a:solidFill>
                  <a:srgbClr val="002060"/>
                </a:solidFill>
                <a:latin typeface="Monotype Corsiva" pitchFamily="66" charset="0"/>
              </a:rPr>
              <a:t>змейкой</a:t>
            </a:r>
            <a:endParaRPr lang="ru-RU" sz="2400" b="1" i="0" dirty="0">
              <a:solidFill>
                <a:srgbClr val="002060"/>
              </a:solidFill>
              <a:effectLst/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5777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-309617" y="188640"/>
            <a:ext cx="4149027" cy="1337301"/>
          </a:xfrm>
        </p:spPr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  <a:latin typeface="Monotype Corsiva" pitchFamily="66" charset="0"/>
              </a:rPr>
              <a:t>               </a:t>
            </a:r>
            <a:r>
              <a:rPr lang="ru-RU" sz="2400" b="1" dirty="0" smtClean="0">
                <a:solidFill>
                  <a:srgbClr val="7030A0"/>
                </a:solidFill>
                <a:latin typeface="Monotype Corsiva" pitchFamily="66" charset="0"/>
              </a:rPr>
              <a:t>«Массажные тапочки»</a:t>
            </a:r>
            <a:endParaRPr lang="ru-RU" sz="2400" b="1" dirty="0">
              <a:solidFill>
                <a:srgbClr val="7030A0"/>
              </a:solidFill>
              <a:latin typeface="Monotype Corsiva" pitchFamily="66" charset="0"/>
            </a:endParaRPr>
          </a:p>
        </p:txBody>
      </p:sp>
      <p:pic>
        <p:nvPicPr>
          <p:cNvPr id="5123" name="Picture 3" descr="F:\нестандартное об\SAM_245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40768"/>
            <a:ext cx="3443874" cy="258290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>
                <a:lumMod val="40000"/>
                <a:lumOff val="6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39"/>
          <a:stretch/>
        </p:blipFill>
        <p:spPr>
          <a:xfrm>
            <a:off x="4788024" y="1374459"/>
            <a:ext cx="3887582" cy="26252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5193962" y="346190"/>
            <a:ext cx="44999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400" b="1" dirty="0" smtClean="0">
                <a:solidFill>
                  <a:srgbClr val="7030A0"/>
                </a:solidFill>
                <a:latin typeface="Monotype Corsiva" pitchFamily="66" charset="0"/>
              </a:rPr>
              <a:t>Массажная </a:t>
            </a:r>
            <a:r>
              <a:rPr lang="ru-RU" sz="2400" b="1" dirty="0">
                <a:solidFill>
                  <a:srgbClr val="7030A0"/>
                </a:solidFill>
                <a:latin typeface="Monotype Corsiva" pitchFamily="66" charset="0"/>
              </a:rPr>
              <a:t>дорожка </a:t>
            </a:r>
          </a:p>
          <a:p>
            <a:pPr lvl="0"/>
            <a:r>
              <a:rPr lang="ru-RU" sz="2400" b="1" dirty="0">
                <a:solidFill>
                  <a:srgbClr val="7030A0"/>
                </a:solidFill>
                <a:latin typeface="Monotype Corsiva" pitchFamily="66" charset="0"/>
              </a:rPr>
              <a:t>«Веселая </a:t>
            </a:r>
            <a:r>
              <a:rPr lang="ru-RU" sz="2400" b="1" dirty="0" smtClean="0">
                <a:solidFill>
                  <a:srgbClr val="7030A0"/>
                </a:solidFill>
                <a:latin typeface="Monotype Corsiva" pitchFamily="66" charset="0"/>
              </a:rPr>
              <a:t>гусеница»</a:t>
            </a:r>
            <a:endParaRPr lang="ru-RU" sz="2400" b="1" dirty="0">
              <a:solidFill>
                <a:srgbClr val="7030A0"/>
              </a:solidFill>
              <a:latin typeface="Monotype Corsiva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4139951" y="4293096"/>
            <a:ext cx="468051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400" b="1" dirty="0" smtClean="0">
                <a:ln w="12700">
                  <a:solidFill>
                    <a:srgbClr val="073E87">
                      <a:satMod val="155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используют </a:t>
            </a:r>
            <a:r>
              <a:rPr lang="ru-RU" sz="2400" b="1" dirty="0">
                <a:ln w="12700">
                  <a:solidFill>
                    <a:srgbClr val="073E87">
                      <a:satMod val="155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для профилактики плоскостопия, массажа стоп, развитие координации движений, </a:t>
            </a:r>
            <a:r>
              <a:rPr lang="ru-RU" sz="2400" b="1" dirty="0" smtClean="0">
                <a:ln w="12700">
                  <a:solidFill>
                    <a:srgbClr val="073E87">
                      <a:satMod val="155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равновесия</a:t>
            </a:r>
            <a:endParaRPr lang="ru-RU" sz="2000" b="1" dirty="0">
              <a:ln w="12700">
                <a:solidFill>
                  <a:srgbClr val="073E87">
                    <a:satMod val="155000"/>
                  </a:srgbClr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4158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865509" y="476672"/>
            <a:ext cx="5506771" cy="403447"/>
          </a:xfrm>
        </p:spPr>
        <p:txBody>
          <a:bodyPr/>
          <a:lstStyle/>
          <a:p>
            <a:r>
              <a:rPr lang="ru-RU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Игра « Накорми птенца»</a:t>
            </a:r>
          </a:p>
        </p:txBody>
      </p:sp>
      <p:pic>
        <p:nvPicPr>
          <p:cNvPr id="1026" name="Picture 2" descr="C:\Users\User\Desktop\DSCN393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702" y="1412776"/>
            <a:ext cx="5278269" cy="33123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2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sp>
        <p:nvSpPr>
          <p:cNvPr id="2" name="Прямоугольник с одним вырезанным углом 1"/>
          <p:cNvSpPr/>
          <p:nvPr/>
        </p:nvSpPr>
        <p:spPr>
          <a:xfrm>
            <a:off x="4355976" y="2708920"/>
            <a:ext cx="914400" cy="914400"/>
          </a:xfrm>
          <a:prstGeom prst="snip1Rect">
            <a:avLst/>
          </a:prstGeom>
        </p:spPr>
        <p:txBody>
          <a:bodyPr wrap="square" rtlCol="0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4800" b="1" kern="10" dirty="0" smtClean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Calibri" pitchFamily="34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508104" y="3068960"/>
            <a:ext cx="914400" cy="914400"/>
          </a:xfrm>
          <a:prstGeom prst="roundRect">
            <a:avLst/>
          </a:prstGeom>
        </p:spPr>
        <p:txBody>
          <a:bodyPr wrap="square" rtlCol="0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4800" b="1" kern="10" dirty="0" smtClean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Calibri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31639" y="5085184"/>
            <a:ext cx="5760641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Используют для развития  мелкой </a:t>
            </a:r>
            <a:r>
              <a:rPr lang="ru-RU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моторики рук, усидчивости, внимания, воображения, глазомера </a:t>
            </a:r>
          </a:p>
        </p:txBody>
      </p:sp>
    </p:spTree>
    <p:extLst>
      <p:ext uri="{BB962C8B-B14F-4D97-AF65-F5344CB8AC3E}">
        <p14:creationId xmlns:p14="http://schemas.microsoft.com/office/powerpoint/2010/main" val="2207195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дзаголовок 2"/>
          <p:cNvSpPr txBox="1">
            <a:spLocks/>
          </p:cNvSpPr>
          <p:nvPr/>
        </p:nvSpPr>
        <p:spPr>
          <a:xfrm>
            <a:off x="3563888" y="260648"/>
            <a:ext cx="4467588" cy="1680592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ru-RU" sz="2800" b="1" i="1" dirty="0">
                <a:solidFill>
                  <a:srgbClr val="FF0000"/>
                </a:solidFill>
                <a:latin typeface="Monotype Corsiva" pitchFamily="66" charset="0"/>
              </a:rPr>
              <a:t>«Ленточки</a:t>
            </a:r>
            <a:r>
              <a:rPr lang="ru-RU" sz="2800" b="1" i="1" dirty="0" smtClean="0">
                <a:solidFill>
                  <a:srgbClr val="FF0000"/>
                </a:solidFill>
                <a:latin typeface="Monotype Corsiva" pitchFamily="66" charset="0"/>
              </a:rPr>
              <a:t>»</a:t>
            </a:r>
            <a:endParaRPr lang="ru-RU" sz="28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1772072" y="5021560"/>
            <a:ext cx="6400800" cy="17526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spcBef>
                <a:spcPts val="0"/>
              </a:spcBef>
              <a:buNone/>
            </a:pPr>
            <a:endParaRPr lang="ru-RU" sz="2000" b="1" dirty="0">
              <a:solidFill>
                <a:schemeClr val="accent1">
                  <a:lumMod val="75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3074" name="Picture 2" descr="C:\Users\User\Desktop\DSCN393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615" y="1364847"/>
            <a:ext cx="4652085" cy="285624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2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31639" y="4509120"/>
            <a:ext cx="74888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Варианты </a:t>
            </a:r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использования: праздники, танцы, подвижные игры или просто для хорошего настроения</a:t>
            </a:r>
          </a:p>
        </p:txBody>
      </p:sp>
    </p:spTree>
    <p:extLst>
      <p:ext uri="{BB962C8B-B14F-4D97-AF65-F5344CB8AC3E}">
        <p14:creationId xmlns:p14="http://schemas.microsoft.com/office/powerpoint/2010/main" val="3406162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3528" y="0"/>
            <a:ext cx="80648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ru-RU" sz="2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nstantia"/>
                <a:cs typeface="Latha" pitchFamily="34" charset="0"/>
              </a:rPr>
              <a:t>Оборудование используется во время гимнастики после сна и в самостоятельной двигательной деятельности с учетом индивидуальных возможностей детей и уровня их физической подготовки.</a:t>
            </a:r>
          </a:p>
          <a:p>
            <a:pPr lvl="0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ru-RU" sz="2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nstantia"/>
                <a:cs typeface="Latha" pitchFamily="34" charset="0"/>
              </a:rPr>
              <a:t>Упражнения с нестандартным оборудованием создают положительный настрой, повышают настроение, дают заряд бодрости и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nstantia"/>
                <a:cs typeface="Latha" pitchFamily="34" charset="0"/>
              </a:rPr>
              <a:t>энергии</a:t>
            </a:r>
            <a:endParaRPr lang="ru-RU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onstantia"/>
              <a:cs typeface="Latha" pitchFamily="34" charset="0"/>
            </a:endParaRPr>
          </a:p>
        </p:txBody>
      </p:sp>
      <p:pic>
        <p:nvPicPr>
          <p:cNvPr id="2050" name="Picture 2" descr="C:\Users\User\Desktop\SAM_309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55" r="12176"/>
          <a:stretch/>
        </p:blipFill>
        <p:spPr bwMode="auto">
          <a:xfrm>
            <a:off x="323528" y="2562150"/>
            <a:ext cx="3744415" cy="324311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esktop\20201119_12271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97"/>
          <a:stretch/>
        </p:blipFill>
        <p:spPr bwMode="auto">
          <a:xfrm>
            <a:off x="4656998" y="2562150"/>
            <a:ext cx="3372625" cy="31207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3686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700808"/>
            <a:ext cx="8013576" cy="1440160"/>
          </a:xfrm>
        </p:spPr>
        <p:txBody>
          <a:bodyPr/>
          <a:lstStyle/>
          <a:p>
            <a:pPr algn="ctr"/>
            <a:r>
              <a:rPr lang="ru-RU" sz="6000" b="1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onotype Corsiva" panose="03010101010201010101" pitchFamily="66" charset="0"/>
              </a:rPr>
              <a:t>Спасибо за внимание!</a:t>
            </a:r>
            <a:endParaRPr lang="ru-RU" sz="60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057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theme/theme1.xml><?xml version="1.0" encoding="utf-8"?>
<a:theme xmlns:a="http://schemas.openxmlformats.org/drawingml/2006/main" name="Spring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>
    <a:spDef>
      <a:spPr/>
      <a:bodyPr wrap="square">
        <a:spAutoFit/>
      </a:bodyPr>
      <a:lstStyle>
        <a:defPPr algn="ctr" fontAlgn="base">
          <a:spcBef>
            <a:spcPct val="0"/>
          </a:spcBef>
          <a:spcAft>
            <a:spcPct val="0"/>
          </a:spcAft>
          <a:defRPr sz="4800" b="1" kern="10" dirty="0" smtClean="0">
            <a:ln w="19050">
              <a:solidFill>
                <a:srgbClr val="99CCFF"/>
              </a:solidFill>
              <a:round/>
              <a:headEnd/>
              <a:tailEnd/>
            </a:ln>
            <a:solidFill>
              <a:srgbClr val="FF0000"/>
            </a:solidFill>
            <a:effectLst>
              <a:outerShdw dist="35921" dir="2700000" algn="ctr" rotWithShape="0">
                <a:srgbClr val="990000"/>
              </a:outerShdw>
            </a:effectLst>
            <a:latin typeface="Calibri" pitchFamily="34" charset="0"/>
          </a:defRPr>
        </a:defPPr>
      </a:lstStyle>
    </a:sp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TC102455596[[fn=Весна]]</Template>
  <TotalTime>1847</TotalTime>
  <Words>284</Words>
  <Application>Microsoft Office PowerPoint</Application>
  <PresentationFormat>Экран (4:3)</PresentationFormat>
  <Paragraphs>36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Spring</vt:lpstr>
      <vt:lpstr>Презентация PowerPoint</vt:lpstr>
      <vt:lpstr>        Если говорить словами  Ф/Жюль Верн, «80 дней вокруг света»/. Ипользование  обычных предметов и материалов, которые находятся под рукой, помогают сэкономить время, деньги .Развивает фантазию  у ребенка ,и каждый  найдет, что –то  новое, интересное для себя. Нестандартное оборудование  применяется в игре, в  свободной деятельности, ООД.  Нестандартное оборудование должно быть: -Безопасным; -Удобным к применению; -Компактным; -Простым в изготовлении; -Эстетичным </vt:lpstr>
      <vt:lpstr>Презентация PowerPoint</vt:lpstr>
      <vt:lpstr>Центр двигательной активности</vt:lpstr>
      <vt:lpstr>   Пособия, выполненные своими руками .   Игры на развитие координации движения, ловкости, меткости.   </vt:lpstr>
      <vt:lpstr>Презентация PowerPoint</vt:lpstr>
      <vt:lpstr>«Змейка»</vt:lpstr>
      <vt:lpstr>«Божья коровка»</vt:lpstr>
      <vt:lpstr>               «Массажные тапочки»</vt:lpstr>
      <vt:lpstr>Игра « Накорми птенца»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Рыжкова</dc:creator>
  <cp:lastModifiedBy>User</cp:lastModifiedBy>
  <cp:revision>160</cp:revision>
  <dcterms:created xsi:type="dcterms:W3CDTF">2013-03-16T17:29:53Z</dcterms:created>
  <dcterms:modified xsi:type="dcterms:W3CDTF">2020-11-30T14:30:51Z</dcterms:modified>
</cp:coreProperties>
</file>