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0" r:id="rId3"/>
    <p:sldId id="261" r:id="rId4"/>
    <p:sldId id="262" r:id="rId5"/>
    <p:sldId id="306" r:id="rId6"/>
    <p:sldId id="310" r:id="rId7"/>
    <p:sldId id="308" r:id="rId8"/>
    <p:sldId id="309" r:id="rId9"/>
    <p:sldId id="307" r:id="rId10"/>
    <p:sldId id="268" r:id="rId11"/>
    <p:sldId id="284" r:id="rId12"/>
    <p:sldId id="291" r:id="rId13"/>
    <p:sldId id="292" r:id="rId14"/>
    <p:sldId id="293" r:id="rId15"/>
    <p:sldId id="294" r:id="rId16"/>
    <p:sldId id="296" r:id="rId17"/>
    <p:sldId id="295" r:id="rId18"/>
    <p:sldId id="297" r:id="rId19"/>
    <p:sldId id="299" r:id="rId20"/>
    <p:sldId id="287" r:id="rId2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60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280028" y="380441"/>
            <a:ext cx="6028690" cy="6369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E21F29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E21F29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E21F29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E21F29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DD5A3-1269-46F8-ACD6-056CC145DDA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F7905-8E40-4506-B0DC-90E2D82F7A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0096454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14327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E21F29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22570" y="2135835"/>
            <a:ext cx="6306184" cy="2952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2191998" cy="6858000"/>
          </a:xfrm>
          <a:prstGeom prst="rect">
            <a:avLst/>
          </a:prstGeom>
          <a:noFill/>
        </p:spPr>
      </p:pic>
      <p:sp>
        <p:nvSpPr>
          <p:cNvPr id="5" name="object 5"/>
          <p:cNvSpPr txBox="1"/>
          <p:nvPr/>
        </p:nvSpPr>
        <p:spPr>
          <a:xfrm>
            <a:off x="1219200" y="5105400"/>
            <a:ext cx="11658600" cy="12567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000" dirty="0">
                <a:solidFill>
                  <a:srgbClr val="002060"/>
                </a:solidFill>
                <a:latin typeface="Arial Black" pitchFamily="34" charset="0"/>
              </a:rPr>
              <a:t>«Профессиональный стресс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000" dirty="0">
                <a:solidFill>
                  <a:srgbClr val="002060"/>
                </a:solidFill>
                <a:latin typeface="Arial Black" pitchFamily="34" charset="0"/>
              </a:rPr>
              <a:t> и пути его преодоления</a:t>
            </a: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».</a:t>
            </a:r>
            <a:endParaRPr lang="ru-RU" sz="4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86200" y="152400"/>
            <a:ext cx="5256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Психологический практикум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16926" y="607009"/>
            <a:ext cx="3677920" cy="163576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728980" marR="5080" indent="-716915">
              <a:lnSpc>
                <a:spcPts val="6190"/>
              </a:lnSpc>
              <a:spcBef>
                <a:spcPts val="495"/>
              </a:spcBef>
            </a:pPr>
            <a:r>
              <a:rPr sz="5400" spc="-30" dirty="0"/>
              <a:t>Диагностика состояния</a:t>
            </a:r>
            <a:endParaRPr sz="5400"/>
          </a:p>
        </p:txBody>
      </p:sp>
      <p:grpSp>
        <p:nvGrpSpPr>
          <p:cNvPr id="4" name="object 4"/>
          <p:cNvGrpSpPr/>
          <p:nvPr/>
        </p:nvGrpSpPr>
        <p:grpSpPr>
          <a:xfrm>
            <a:off x="8230234" y="2286635"/>
            <a:ext cx="3519170" cy="90170"/>
            <a:chOff x="8230234" y="2286635"/>
            <a:chExt cx="3519170" cy="90170"/>
          </a:xfrm>
        </p:grpSpPr>
        <p:sp>
          <p:nvSpPr>
            <p:cNvPr id="5" name="object 5"/>
            <p:cNvSpPr/>
            <p:nvPr/>
          </p:nvSpPr>
          <p:spPr>
            <a:xfrm>
              <a:off x="8250935" y="2310384"/>
              <a:ext cx="3474085" cy="40005"/>
            </a:xfrm>
            <a:custGeom>
              <a:avLst/>
              <a:gdLst/>
              <a:ahLst/>
              <a:cxnLst/>
              <a:rect l="l" t="t" r="r" b="b"/>
              <a:pathLst>
                <a:path w="3474084" h="40005">
                  <a:moveTo>
                    <a:pt x="279400" y="0"/>
                  </a:moveTo>
                  <a:lnTo>
                    <a:pt x="233045" y="126"/>
                  </a:lnTo>
                  <a:lnTo>
                    <a:pt x="187706" y="635"/>
                  </a:lnTo>
                  <a:lnTo>
                    <a:pt x="142621" y="1904"/>
                  </a:lnTo>
                  <a:lnTo>
                    <a:pt x="96900" y="3682"/>
                  </a:lnTo>
                  <a:lnTo>
                    <a:pt x="49911" y="6095"/>
                  </a:lnTo>
                  <a:lnTo>
                    <a:pt x="635" y="9143"/>
                  </a:lnTo>
                  <a:lnTo>
                    <a:pt x="0" y="12700"/>
                  </a:lnTo>
                  <a:lnTo>
                    <a:pt x="889" y="22478"/>
                  </a:lnTo>
                  <a:lnTo>
                    <a:pt x="635" y="26288"/>
                  </a:lnTo>
                  <a:lnTo>
                    <a:pt x="112775" y="28193"/>
                  </a:lnTo>
                  <a:lnTo>
                    <a:pt x="222504" y="29210"/>
                  </a:lnTo>
                  <a:lnTo>
                    <a:pt x="329692" y="29590"/>
                  </a:lnTo>
                  <a:lnTo>
                    <a:pt x="434340" y="29337"/>
                  </a:lnTo>
                  <a:lnTo>
                    <a:pt x="585851" y="28066"/>
                  </a:lnTo>
                  <a:lnTo>
                    <a:pt x="773938" y="25526"/>
                  </a:lnTo>
                  <a:lnTo>
                    <a:pt x="999617" y="20700"/>
                  </a:lnTo>
                  <a:lnTo>
                    <a:pt x="1096645" y="19303"/>
                  </a:lnTo>
                  <a:lnTo>
                    <a:pt x="1147445" y="19050"/>
                  </a:lnTo>
                  <a:lnTo>
                    <a:pt x="1199769" y="19050"/>
                  </a:lnTo>
                  <a:lnTo>
                    <a:pt x="1254125" y="19430"/>
                  </a:lnTo>
                  <a:lnTo>
                    <a:pt x="1310640" y="20319"/>
                  </a:lnTo>
                  <a:lnTo>
                    <a:pt x="1369314" y="21716"/>
                  </a:lnTo>
                  <a:lnTo>
                    <a:pt x="1430528" y="23621"/>
                  </a:lnTo>
                  <a:lnTo>
                    <a:pt x="1494282" y="26288"/>
                  </a:lnTo>
                  <a:lnTo>
                    <a:pt x="1567180" y="28701"/>
                  </a:lnTo>
                  <a:lnTo>
                    <a:pt x="1635633" y="29463"/>
                  </a:lnTo>
                  <a:lnTo>
                    <a:pt x="1699895" y="28955"/>
                  </a:lnTo>
                  <a:lnTo>
                    <a:pt x="1759966" y="27431"/>
                  </a:lnTo>
                  <a:lnTo>
                    <a:pt x="1816227" y="25273"/>
                  </a:lnTo>
                  <a:lnTo>
                    <a:pt x="1964309" y="18541"/>
                  </a:lnTo>
                  <a:lnTo>
                    <a:pt x="2007362" y="17271"/>
                  </a:lnTo>
                  <a:lnTo>
                    <a:pt x="2047748" y="17017"/>
                  </a:lnTo>
                  <a:lnTo>
                    <a:pt x="2120900" y="21208"/>
                  </a:lnTo>
                  <a:lnTo>
                    <a:pt x="2187575" y="31623"/>
                  </a:lnTo>
                  <a:lnTo>
                    <a:pt x="2223135" y="35432"/>
                  </a:lnTo>
                  <a:lnTo>
                    <a:pt x="2261235" y="37973"/>
                  </a:lnTo>
                  <a:lnTo>
                    <a:pt x="2301875" y="39242"/>
                  </a:lnTo>
                  <a:lnTo>
                    <a:pt x="2345182" y="39496"/>
                  </a:lnTo>
                  <a:lnTo>
                    <a:pt x="2391537" y="38862"/>
                  </a:lnTo>
                  <a:lnTo>
                    <a:pt x="2441067" y="37718"/>
                  </a:lnTo>
                  <a:lnTo>
                    <a:pt x="2674112" y="29590"/>
                  </a:lnTo>
                  <a:lnTo>
                    <a:pt x="2742057" y="27812"/>
                  </a:lnTo>
                  <a:lnTo>
                    <a:pt x="2814193" y="26288"/>
                  </a:lnTo>
                  <a:lnTo>
                    <a:pt x="2886202" y="25273"/>
                  </a:lnTo>
                  <a:lnTo>
                    <a:pt x="2953766" y="24637"/>
                  </a:lnTo>
                  <a:lnTo>
                    <a:pt x="3017012" y="24511"/>
                  </a:lnTo>
                  <a:lnTo>
                    <a:pt x="3131820" y="24764"/>
                  </a:lnTo>
                  <a:lnTo>
                    <a:pt x="3322193" y="26669"/>
                  </a:lnTo>
                  <a:lnTo>
                    <a:pt x="3401949" y="27050"/>
                  </a:lnTo>
                  <a:lnTo>
                    <a:pt x="3438906" y="26796"/>
                  </a:lnTo>
                  <a:lnTo>
                    <a:pt x="3474085" y="26288"/>
                  </a:lnTo>
                  <a:lnTo>
                    <a:pt x="3474085" y="9143"/>
                  </a:lnTo>
                  <a:lnTo>
                    <a:pt x="3403219" y="7619"/>
                  </a:lnTo>
                  <a:lnTo>
                    <a:pt x="3334893" y="6476"/>
                  </a:lnTo>
                  <a:lnTo>
                    <a:pt x="3269107" y="5714"/>
                  </a:lnTo>
                  <a:lnTo>
                    <a:pt x="3144901" y="5461"/>
                  </a:lnTo>
                  <a:lnTo>
                    <a:pt x="3086481" y="5714"/>
                  </a:lnTo>
                  <a:lnTo>
                    <a:pt x="2977007" y="6730"/>
                  </a:lnTo>
                  <a:lnTo>
                    <a:pt x="2745105" y="10287"/>
                  </a:lnTo>
                  <a:lnTo>
                    <a:pt x="2668651" y="10794"/>
                  </a:lnTo>
                  <a:lnTo>
                    <a:pt x="2633853" y="10540"/>
                  </a:lnTo>
                  <a:lnTo>
                    <a:pt x="2601341" y="10032"/>
                  </a:lnTo>
                  <a:lnTo>
                    <a:pt x="2525395" y="8000"/>
                  </a:lnTo>
                  <a:lnTo>
                    <a:pt x="2476500" y="7746"/>
                  </a:lnTo>
                  <a:lnTo>
                    <a:pt x="2425192" y="8254"/>
                  </a:lnTo>
                  <a:lnTo>
                    <a:pt x="2372233" y="9143"/>
                  </a:lnTo>
                  <a:lnTo>
                    <a:pt x="2210943" y="12700"/>
                  </a:lnTo>
                  <a:lnTo>
                    <a:pt x="2159000" y="13462"/>
                  </a:lnTo>
                  <a:lnTo>
                    <a:pt x="2109216" y="13715"/>
                  </a:lnTo>
                  <a:lnTo>
                    <a:pt x="2062353" y="13207"/>
                  </a:lnTo>
                  <a:lnTo>
                    <a:pt x="2019173" y="11811"/>
                  </a:lnTo>
                  <a:lnTo>
                    <a:pt x="1980565" y="9143"/>
                  </a:lnTo>
                  <a:lnTo>
                    <a:pt x="1944116" y="6350"/>
                  </a:lnTo>
                  <a:lnTo>
                    <a:pt x="1907032" y="4317"/>
                  </a:lnTo>
                  <a:lnTo>
                    <a:pt x="1868551" y="3048"/>
                  </a:lnTo>
                  <a:lnTo>
                    <a:pt x="1828419" y="2286"/>
                  </a:lnTo>
                  <a:lnTo>
                    <a:pt x="1786001" y="2158"/>
                  </a:lnTo>
                  <a:lnTo>
                    <a:pt x="1693037" y="3175"/>
                  </a:lnTo>
                  <a:lnTo>
                    <a:pt x="1460500" y="8000"/>
                  </a:lnTo>
                  <a:lnTo>
                    <a:pt x="1126744" y="13715"/>
                  </a:lnTo>
                  <a:lnTo>
                    <a:pt x="1031367" y="14858"/>
                  </a:lnTo>
                  <a:lnTo>
                    <a:pt x="936879" y="15239"/>
                  </a:lnTo>
                  <a:lnTo>
                    <a:pt x="839978" y="14604"/>
                  </a:lnTo>
                  <a:lnTo>
                    <a:pt x="737489" y="12573"/>
                  </a:lnTo>
                  <a:lnTo>
                    <a:pt x="683006" y="11175"/>
                  </a:lnTo>
                  <a:lnTo>
                    <a:pt x="433197" y="2666"/>
                  </a:lnTo>
                  <a:lnTo>
                    <a:pt x="327787" y="380"/>
                  </a:lnTo>
                  <a:lnTo>
                    <a:pt x="279400" y="0"/>
                  </a:lnTo>
                  <a:close/>
                </a:path>
              </a:pathLst>
            </a:custGeom>
            <a:solidFill>
              <a:srgbClr val="EB7B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252459" y="2308860"/>
              <a:ext cx="3474720" cy="45720"/>
            </a:xfrm>
            <a:custGeom>
              <a:avLst/>
              <a:gdLst/>
              <a:ahLst/>
              <a:cxnLst/>
              <a:rect l="l" t="t" r="r" b="b"/>
              <a:pathLst>
                <a:path w="3474720" h="45719">
                  <a:moveTo>
                    <a:pt x="0" y="11684"/>
                  </a:moveTo>
                  <a:lnTo>
                    <a:pt x="48768" y="9398"/>
                  </a:lnTo>
                  <a:lnTo>
                    <a:pt x="98679" y="8509"/>
                  </a:lnTo>
                  <a:lnTo>
                    <a:pt x="149479" y="8762"/>
                  </a:lnTo>
                  <a:lnTo>
                    <a:pt x="201041" y="9905"/>
                  </a:lnTo>
                  <a:lnTo>
                    <a:pt x="252857" y="11811"/>
                  </a:lnTo>
                  <a:lnTo>
                    <a:pt x="304926" y="13842"/>
                  </a:lnTo>
                  <a:lnTo>
                    <a:pt x="356870" y="16128"/>
                  </a:lnTo>
                  <a:lnTo>
                    <a:pt x="408305" y="18161"/>
                  </a:lnTo>
                  <a:lnTo>
                    <a:pt x="459232" y="19685"/>
                  </a:lnTo>
                  <a:lnTo>
                    <a:pt x="509143" y="20574"/>
                  </a:lnTo>
                  <a:lnTo>
                    <a:pt x="558038" y="20447"/>
                  </a:lnTo>
                  <a:lnTo>
                    <a:pt x="605409" y="19176"/>
                  </a:lnTo>
                  <a:lnTo>
                    <a:pt x="651129" y="16255"/>
                  </a:lnTo>
                  <a:lnTo>
                    <a:pt x="694944" y="11684"/>
                  </a:lnTo>
                  <a:lnTo>
                    <a:pt x="741553" y="6857"/>
                  </a:lnTo>
                  <a:lnTo>
                    <a:pt x="789432" y="4444"/>
                  </a:lnTo>
                  <a:lnTo>
                    <a:pt x="838200" y="3937"/>
                  </a:lnTo>
                  <a:lnTo>
                    <a:pt x="887984" y="4825"/>
                  </a:lnTo>
                  <a:lnTo>
                    <a:pt x="938530" y="6857"/>
                  </a:lnTo>
                  <a:lnTo>
                    <a:pt x="989711" y="9525"/>
                  </a:lnTo>
                  <a:lnTo>
                    <a:pt x="1041273" y="12445"/>
                  </a:lnTo>
                  <a:lnTo>
                    <a:pt x="1093343" y="15112"/>
                  </a:lnTo>
                  <a:lnTo>
                    <a:pt x="1145667" y="17272"/>
                  </a:lnTo>
                  <a:lnTo>
                    <a:pt x="1198118" y="18414"/>
                  </a:lnTo>
                  <a:lnTo>
                    <a:pt x="1250696" y="18161"/>
                  </a:lnTo>
                  <a:lnTo>
                    <a:pt x="1303020" y="16001"/>
                  </a:lnTo>
                  <a:lnTo>
                    <a:pt x="1355090" y="11684"/>
                  </a:lnTo>
                  <a:lnTo>
                    <a:pt x="1407287" y="7238"/>
                  </a:lnTo>
                  <a:lnTo>
                    <a:pt x="1459865" y="5206"/>
                  </a:lnTo>
                  <a:lnTo>
                    <a:pt x="1512570" y="4952"/>
                  </a:lnTo>
                  <a:lnTo>
                    <a:pt x="1565402" y="6095"/>
                  </a:lnTo>
                  <a:lnTo>
                    <a:pt x="1617980" y="8127"/>
                  </a:lnTo>
                  <a:lnTo>
                    <a:pt x="1670431" y="10922"/>
                  </a:lnTo>
                  <a:lnTo>
                    <a:pt x="1722247" y="13842"/>
                  </a:lnTo>
                  <a:lnTo>
                    <a:pt x="1773682" y="16510"/>
                  </a:lnTo>
                  <a:lnTo>
                    <a:pt x="1824101" y="18541"/>
                  </a:lnTo>
                  <a:lnTo>
                    <a:pt x="1873758" y="19430"/>
                  </a:lnTo>
                  <a:lnTo>
                    <a:pt x="1922272" y="18923"/>
                  </a:lnTo>
                  <a:lnTo>
                    <a:pt x="1969516" y="16382"/>
                  </a:lnTo>
                  <a:lnTo>
                    <a:pt x="2015363" y="11684"/>
                  </a:lnTo>
                  <a:lnTo>
                    <a:pt x="2054352" y="7112"/>
                  </a:lnTo>
                  <a:lnTo>
                    <a:pt x="2093722" y="3810"/>
                  </a:lnTo>
                  <a:lnTo>
                    <a:pt x="2133600" y="1524"/>
                  </a:lnTo>
                  <a:lnTo>
                    <a:pt x="2174367" y="380"/>
                  </a:lnTo>
                  <a:lnTo>
                    <a:pt x="2216404" y="0"/>
                  </a:lnTo>
                  <a:lnTo>
                    <a:pt x="2259965" y="380"/>
                  </a:lnTo>
                  <a:lnTo>
                    <a:pt x="2305558" y="1269"/>
                  </a:lnTo>
                  <a:lnTo>
                    <a:pt x="2353310" y="2539"/>
                  </a:lnTo>
                  <a:lnTo>
                    <a:pt x="2403729" y="4190"/>
                  </a:lnTo>
                  <a:lnTo>
                    <a:pt x="2457069" y="5841"/>
                  </a:lnTo>
                  <a:lnTo>
                    <a:pt x="2513711" y="7619"/>
                  </a:lnTo>
                  <a:lnTo>
                    <a:pt x="2574036" y="9143"/>
                  </a:lnTo>
                  <a:lnTo>
                    <a:pt x="2638171" y="10413"/>
                  </a:lnTo>
                  <a:lnTo>
                    <a:pt x="2706624" y="11302"/>
                  </a:lnTo>
                  <a:lnTo>
                    <a:pt x="2779776" y="11684"/>
                  </a:lnTo>
                  <a:lnTo>
                    <a:pt x="2856992" y="11429"/>
                  </a:lnTo>
                  <a:lnTo>
                    <a:pt x="2927350" y="10794"/>
                  </a:lnTo>
                  <a:lnTo>
                    <a:pt x="2991358" y="9905"/>
                  </a:lnTo>
                  <a:lnTo>
                    <a:pt x="3049905" y="8889"/>
                  </a:lnTo>
                  <a:lnTo>
                    <a:pt x="3103372" y="7874"/>
                  </a:lnTo>
                  <a:lnTo>
                    <a:pt x="3152775" y="6730"/>
                  </a:lnTo>
                  <a:lnTo>
                    <a:pt x="3198495" y="5841"/>
                  </a:lnTo>
                  <a:lnTo>
                    <a:pt x="3241294" y="5206"/>
                  </a:lnTo>
                  <a:lnTo>
                    <a:pt x="3281807" y="4825"/>
                  </a:lnTo>
                  <a:lnTo>
                    <a:pt x="3320923" y="4952"/>
                  </a:lnTo>
                  <a:lnTo>
                    <a:pt x="3359023" y="5587"/>
                  </a:lnTo>
                  <a:lnTo>
                    <a:pt x="3396869" y="6857"/>
                  </a:lnTo>
                  <a:lnTo>
                    <a:pt x="3435223" y="8762"/>
                  </a:lnTo>
                  <a:lnTo>
                    <a:pt x="3474720" y="11684"/>
                  </a:lnTo>
                  <a:lnTo>
                    <a:pt x="3474339" y="19176"/>
                  </a:lnTo>
                  <a:lnTo>
                    <a:pt x="3474212" y="21336"/>
                  </a:lnTo>
                  <a:lnTo>
                    <a:pt x="3474720" y="29717"/>
                  </a:lnTo>
                  <a:lnTo>
                    <a:pt x="3422396" y="31495"/>
                  </a:lnTo>
                  <a:lnTo>
                    <a:pt x="3369056" y="32003"/>
                  </a:lnTo>
                  <a:lnTo>
                    <a:pt x="3314954" y="31623"/>
                  </a:lnTo>
                  <a:lnTo>
                    <a:pt x="3260598" y="30606"/>
                  </a:lnTo>
                  <a:lnTo>
                    <a:pt x="3206115" y="28955"/>
                  </a:lnTo>
                  <a:lnTo>
                    <a:pt x="3152140" y="27177"/>
                  </a:lnTo>
                  <a:lnTo>
                    <a:pt x="3098927" y="25273"/>
                  </a:lnTo>
                  <a:lnTo>
                    <a:pt x="3046857" y="23494"/>
                  </a:lnTo>
                  <a:lnTo>
                    <a:pt x="2996311" y="22225"/>
                  </a:lnTo>
                  <a:lnTo>
                    <a:pt x="2947797" y="21462"/>
                  </a:lnTo>
                  <a:lnTo>
                    <a:pt x="2901442" y="21716"/>
                  </a:lnTo>
                  <a:lnTo>
                    <a:pt x="2857754" y="22987"/>
                  </a:lnTo>
                  <a:lnTo>
                    <a:pt x="2816987" y="25526"/>
                  </a:lnTo>
                  <a:lnTo>
                    <a:pt x="2779776" y="29717"/>
                  </a:lnTo>
                  <a:lnTo>
                    <a:pt x="2736342" y="34670"/>
                  </a:lnTo>
                  <a:lnTo>
                    <a:pt x="2689098" y="37973"/>
                  </a:lnTo>
                  <a:lnTo>
                    <a:pt x="2638933" y="40131"/>
                  </a:lnTo>
                  <a:lnTo>
                    <a:pt x="2586609" y="40893"/>
                  </a:lnTo>
                  <a:lnTo>
                    <a:pt x="2533015" y="40893"/>
                  </a:lnTo>
                  <a:lnTo>
                    <a:pt x="2478913" y="40004"/>
                  </a:lnTo>
                  <a:lnTo>
                    <a:pt x="2425065" y="38607"/>
                  </a:lnTo>
                  <a:lnTo>
                    <a:pt x="2372487" y="36829"/>
                  </a:lnTo>
                  <a:lnTo>
                    <a:pt x="2321687" y="34798"/>
                  </a:lnTo>
                  <a:lnTo>
                    <a:pt x="2273681" y="32765"/>
                  </a:lnTo>
                  <a:lnTo>
                    <a:pt x="2229231" y="30987"/>
                  </a:lnTo>
                  <a:lnTo>
                    <a:pt x="2189099" y="29717"/>
                  </a:lnTo>
                  <a:lnTo>
                    <a:pt x="2153031" y="28448"/>
                  </a:lnTo>
                  <a:lnTo>
                    <a:pt x="2114550" y="26797"/>
                  </a:lnTo>
                  <a:lnTo>
                    <a:pt x="2073529" y="25018"/>
                  </a:lnTo>
                  <a:lnTo>
                    <a:pt x="2030095" y="23240"/>
                  </a:lnTo>
                  <a:lnTo>
                    <a:pt x="1984121" y="21462"/>
                  </a:lnTo>
                  <a:lnTo>
                    <a:pt x="1935734" y="20065"/>
                  </a:lnTo>
                  <a:lnTo>
                    <a:pt x="1884934" y="18923"/>
                  </a:lnTo>
                  <a:lnTo>
                    <a:pt x="1831721" y="18414"/>
                  </a:lnTo>
                  <a:lnTo>
                    <a:pt x="1775968" y="18668"/>
                  </a:lnTo>
                  <a:lnTo>
                    <a:pt x="1717802" y="19812"/>
                  </a:lnTo>
                  <a:lnTo>
                    <a:pt x="1657223" y="21843"/>
                  </a:lnTo>
                  <a:lnTo>
                    <a:pt x="1594231" y="25145"/>
                  </a:lnTo>
                  <a:lnTo>
                    <a:pt x="1528826" y="29717"/>
                  </a:lnTo>
                  <a:lnTo>
                    <a:pt x="1463802" y="34543"/>
                  </a:lnTo>
                  <a:lnTo>
                    <a:pt x="1401826" y="38353"/>
                  </a:lnTo>
                  <a:lnTo>
                    <a:pt x="1342771" y="41401"/>
                  </a:lnTo>
                  <a:lnTo>
                    <a:pt x="1286256" y="43434"/>
                  </a:lnTo>
                  <a:lnTo>
                    <a:pt x="1232408" y="44830"/>
                  </a:lnTo>
                  <a:lnTo>
                    <a:pt x="1180719" y="45338"/>
                  </a:lnTo>
                  <a:lnTo>
                    <a:pt x="1131189" y="45085"/>
                  </a:lnTo>
                  <a:lnTo>
                    <a:pt x="1083691" y="44068"/>
                  </a:lnTo>
                  <a:lnTo>
                    <a:pt x="1037844" y="42417"/>
                  </a:lnTo>
                  <a:lnTo>
                    <a:pt x="993648" y="40131"/>
                  </a:lnTo>
                  <a:lnTo>
                    <a:pt x="950849" y="37211"/>
                  </a:lnTo>
                  <a:lnTo>
                    <a:pt x="909193" y="33781"/>
                  </a:lnTo>
                  <a:lnTo>
                    <a:pt x="868680" y="29717"/>
                  </a:lnTo>
                  <a:lnTo>
                    <a:pt x="835151" y="27050"/>
                  </a:lnTo>
                  <a:lnTo>
                    <a:pt x="796290" y="25526"/>
                  </a:lnTo>
                  <a:lnTo>
                    <a:pt x="752601" y="25018"/>
                  </a:lnTo>
                  <a:lnTo>
                    <a:pt x="704976" y="25273"/>
                  </a:lnTo>
                  <a:lnTo>
                    <a:pt x="653796" y="26288"/>
                  </a:lnTo>
                  <a:lnTo>
                    <a:pt x="599821" y="27812"/>
                  </a:lnTo>
                  <a:lnTo>
                    <a:pt x="543687" y="29590"/>
                  </a:lnTo>
                  <a:lnTo>
                    <a:pt x="485901" y="31495"/>
                  </a:lnTo>
                  <a:lnTo>
                    <a:pt x="427228" y="33527"/>
                  </a:lnTo>
                  <a:lnTo>
                    <a:pt x="368300" y="35305"/>
                  </a:lnTo>
                  <a:lnTo>
                    <a:pt x="309625" y="36829"/>
                  </a:lnTo>
                  <a:lnTo>
                    <a:pt x="251968" y="37845"/>
                  </a:lnTo>
                  <a:lnTo>
                    <a:pt x="195834" y="38100"/>
                  </a:lnTo>
                  <a:lnTo>
                    <a:pt x="141986" y="37718"/>
                  </a:lnTo>
                  <a:lnTo>
                    <a:pt x="90932" y="36194"/>
                  </a:lnTo>
                  <a:lnTo>
                    <a:pt x="43434" y="33654"/>
                  </a:lnTo>
                  <a:lnTo>
                    <a:pt x="0" y="29717"/>
                  </a:lnTo>
                  <a:lnTo>
                    <a:pt x="0" y="23240"/>
                  </a:lnTo>
                  <a:lnTo>
                    <a:pt x="0" y="15366"/>
                  </a:lnTo>
                  <a:lnTo>
                    <a:pt x="0" y="11684"/>
                  </a:lnTo>
                  <a:close/>
                </a:path>
              </a:pathLst>
            </a:custGeom>
            <a:ln w="44450">
              <a:solidFill>
                <a:srgbClr val="EB7B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0724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905000"/>
            <a:ext cx="6343351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3" name="object 3"/>
          <p:cNvSpPr txBox="1"/>
          <p:nvPr/>
        </p:nvSpPr>
        <p:spPr>
          <a:xfrm>
            <a:off x="1295400" y="1255222"/>
            <a:ext cx="9448800" cy="5396990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237490" indent="-224790">
              <a:lnSpc>
                <a:spcPct val="100000"/>
              </a:lnSpc>
              <a:spcBef>
                <a:spcPts val="1185"/>
              </a:spcBef>
              <a:buFont typeface="Calibri"/>
              <a:buAutoNum type="arabicPeriod"/>
              <a:tabLst>
                <a:tab pos="237490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всегда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стремлюсь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делать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работу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до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конца,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но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часто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не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успеваю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вынужден(а)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наверстывать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упущенное.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5"/>
              </a:spcBef>
              <a:buAutoNum type="arabicPeriod" startAt="2"/>
              <a:tabLst>
                <a:tab pos="236854" algn="l"/>
              </a:tabLst>
            </a:pP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Когда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смотрю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на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себя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зеркало,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5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замечаю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следы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усталости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 переутомления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 на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своем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лице.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0"/>
              </a:spcBef>
              <a:buAutoNum type="arabicPeriod" startAt="3"/>
              <a:tabLst>
                <a:tab pos="236854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На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работе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дома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—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сплошные</a:t>
            </a:r>
            <a:r>
              <a:rPr sz="2000" spc="-5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неприятности.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5"/>
              </a:spcBef>
              <a:buAutoNum type="arabicPeriod" startAt="3"/>
              <a:tabLst>
                <a:tab pos="236854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упорно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борюсь</a:t>
            </a:r>
            <a:r>
              <a:rPr sz="2000" spc="-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со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своими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привычками,</a:t>
            </a:r>
            <a:r>
              <a:rPr sz="20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но</a:t>
            </a:r>
            <a:r>
              <a:rPr sz="2000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у</a:t>
            </a:r>
            <a:r>
              <a:rPr sz="20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меня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не</a:t>
            </a:r>
            <a:r>
              <a:rPr sz="2000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получается.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7490" indent="-224790">
              <a:lnSpc>
                <a:spcPct val="100000"/>
              </a:lnSpc>
              <a:spcBef>
                <a:spcPts val="1080"/>
              </a:spcBef>
              <a:buAutoNum type="arabicPeriod" startAt="3"/>
              <a:tabLst>
                <a:tab pos="237490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Меня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беспокоит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будущее.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0"/>
              </a:spcBef>
              <a:buAutoNum type="arabicPeriod" startAt="3"/>
              <a:tabLst>
                <a:tab pos="236854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Мне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часто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необходим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алкоголь,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сигареты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или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снотворное,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чтобы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расслабиться</a:t>
            </a:r>
            <a:r>
              <a:rPr sz="2000" spc="-7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после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напряженного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рабочего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дня.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5"/>
              </a:spcBef>
              <a:buAutoNum type="arabicPeriod" startAt="7"/>
              <a:tabLst>
                <a:tab pos="236854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Вокруг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происходят</a:t>
            </a:r>
            <a:r>
              <a:rPr sz="2000" spc="-7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такие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перемены,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что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голова</a:t>
            </a:r>
            <a:r>
              <a:rPr sz="2000" spc="-7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идет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кругом.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6854" indent="-224154">
              <a:lnSpc>
                <a:spcPct val="100000"/>
              </a:lnSpc>
              <a:spcBef>
                <a:spcPts val="1080"/>
              </a:spcBef>
              <a:buAutoNum type="arabicPeriod" startAt="7"/>
              <a:tabLst>
                <a:tab pos="236854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люблю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свою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семью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друзей,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но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часто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вместе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ними</a:t>
            </a:r>
            <a:r>
              <a:rPr sz="20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испытываю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скуку</a:t>
            </a:r>
            <a:r>
              <a:rPr sz="20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пустоту.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237490" indent="-224790">
              <a:lnSpc>
                <a:spcPct val="100000"/>
              </a:lnSpc>
              <a:spcBef>
                <a:spcPts val="1080"/>
              </a:spcBef>
              <a:buAutoNum type="arabicPeriod" startAt="7"/>
              <a:tabLst>
                <a:tab pos="237490" algn="l"/>
              </a:tabLst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</a:t>
            </a:r>
            <a:r>
              <a:rPr sz="20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жизни</a:t>
            </a:r>
            <a:r>
              <a:rPr sz="20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я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ничего</a:t>
            </a:r>
            <a:r>
              <a:rPr sz="2000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не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 достиг(ла)</a:t>
            </a:r>
            <a:r>
              <a:rPr sz="2000" spc="-4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20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часто</a:t>
            </a:r>
            <a:r>
              <a:rPr sz="2000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испытываю</a:t>
            </a:r>
            <a:r>
              <a:rPr sz="2000" spc="-3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разочарование</a:t>
            </a:r>
            <a:r>
              <a:rPr sz="2000" spc="-3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в</a:t>
            </a:r>
            <a:r>
              <a:rPr sz="20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самом(ой)</a:t>
            </a:r>
            <a:r>
              <a:rPr sz="20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2060"/>
                </a:solidFill>
                <a:latin typeface="Calibri"/>
                <a:cs typeface="Calibri"/>
              </a:rPr>
              <a:t>себе.</a:t>
            </a:r>
            <a:endParaRPr sz="20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334000" y="228600"/>
            <a:ext cx="205803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solidFill>
                  <a:srgbClr val="002060"/>
                </a:solidFill>
              </a:rPr>
              <a:t>Вопросы</a:t>
            </a:r>
            <a:r>
              <a:rPr spc="-10" dirty="0"/>
              <a:t>:</a:t>
            </a: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400" y="1676400"/>
            <a:ext cx="2895600" cy="2661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7222" y="867834"/>
            <a:ext cx="2374954" cy="378032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62200" y="381000"/>
            <a:ext cx="982980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Обработка</a:t>
            </a:r>
            <a:r>
              <a:rPr spc="-1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r>
              <a:rPr spc="-1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интерпретация.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28600" y="1085215"/>
            <a:ext cx="10363200" cy="58810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Подсчитывается количество положительных ответов.</a:t>
            </a:r>
          </a:p>
          <a:p>
            <a:pPr marL="12700" algn="ctr">
              <a:lnSpc>
                <a:spcPts val="2150"/>
              </a:lnSpc>
              <a:spcBef>
                <a:spcPts val="20"/>
              </a:spcBef>
            </a:pP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Каждому ответу ≪да≫ </a:t>
            </a:r>
            <a:r>
              <a:rPr sz="2000" dirty="0" smtClean="0">
                <a:solidFill>
                  <a:srgbClr val="002060"/>
                </a:solidFill>
                <a:latin typeface="Calibri"/>
                <a:cs typeface="Calibri"/>
              </a:rPr>
              <a:t>присваивается1 </a:t>
            </a:r>
            <a:r>
              <a:rPr sz="2000" dirty="0">
                <a:solidFill>
                  <a:srgbClr val="002060"/>
                </a:solidFill>
                <a:latin typeface="Calibri"/>
                <a:cs typeface="Calibri"/>
              </a:rPr>
              <a:t>балл.</a:t>
            </a:r>
          </a:p>
          <a:p>
            <a:pPr marL="12700" marR="944244">
              <a:lnSpc>
                <a:spcPct val="100000"/>
              </a:lnSpc>
              <a:spcBef>
                <a:spcPts val="2165"/>
              </a:spcBef>
            </a:pPr>
            <a:r>
              <a:rPr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0-4 балла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Вы ведете себя в стрессовой ситуации довольно сдержанно и умеете регулировать свои эмоции.</a:t>
            </a:r>
          </a:p>
          <a:p>
            <a:pPr marL="12700">
              <a:lnSpc>
                <a:spcPct val="100000"/>
              </a:lnSpc>
              <a:spcBef>
                <a:spcPts val="2160"/>
              </a:spcBef>
            </a:pPr>
            <a:r>
              <a:rPr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5-7 баллов.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всегда правильно ведете себя в стрессовой ситуации.</a:t>
            </a: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Иногда вы умеете сохранять самообладание, но бывают такие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случаи, когда вы заводитесь из-за пустяка и потом об этом жалеете.</a:t>
            </a: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необходимо заняться выработкой индивидуальных приемов самоконтроля</a:t>
            </a: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стрессе.</a:t>
            </a:r>
          </a:p>
          <a:p>
            <a:pPr marL="12700">
              <a:lnSpc>
                <a:spcPct val="100000"/>
              </a:lnSpc>
              <a:spcBef>
                <a:spcPts val="2160"/>
              </a:spcBef>
            </a:pPr>
            <a:r>
              <a:rPr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8-9 баллов.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переутомлены и истощены. Вы часто теряете самоконтроль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стрессовой ситуации и не умеете владеть собой. Вследствие</a:t>
            </a: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такого поведения страдаете и вы, и окружающие вас люди. Развитие</a:t>
            </a:r>
          </a:p>
          <a:p>
            <a:pPr marL="12700" marR="1671955">
              <a:lnSpc>
                <a:spcPct val="100000"/>
              </a:lnSpc>
            </a:pP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себя умений саморегуляции в стрессе — сейчас ваша главная жизненная задача.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194818"/>
            <a:ext cx="10744200" cy="270843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Термин «стресс» произошел от французского слова «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estresse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что означает «угнетенность», «подавленность». </a:t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Стресс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 состояние повышенного физического или психического напряжения, возникающее под влиянием того или иного фактора.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33600" y="2514600"/>
            <a:ext cx="6781800" cy="3361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90"/>
            <a:ext cx="12192000" cy="686339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66EB279-A7FD-456D-83C8-7A37C94B5386}"/>
              </a:ext>
            </a:extLst>
          </p:cNvPr>
          <p:cNvSpPr txBox="1"/>
          <p:nvPr/>
        </p:nvSpPr>
        <p:spPr>
          <a:xfrm>
            <a:off x="228600" y="1371600"/>
            <a:ext cx="117348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sz="2800" b="1" i="0" dirty="0">
                <a:solidFill>
                  <a:srgbClr val="002060"/>
                </a:solidFill>
                <a:effectLst/>
                <a:latin typeface="Open Sans"/>
              </a:rPr>
              <a:t>Физиологический стресс</a:t>
            </a:r>
            <a:r>
              <a:rPr lang="ru-RU" sz="2800" b="0" i="0" dirty="0">
                <a:solidFill>
                  <a:srgbClr val="002060"/>
                </a:solidFill>
                <a:effectLst/>
                <a:latin typeface="Open Sans"/>
              </a:rPr>
              <a:t> возникает в результате чрезмерных физических нагрузок, боли, повышенной или пониженной температуре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Open Sans"/>
              </a:rPr>
              <a:t>.</a:t>
            </a:r>
            <a:endParaRPr lang="ru-RU" sz="2800" b="0" i="0" dirty="0">
              <a:solidFill>
                <a:srgbClr val="002060"/>
              </a:solidFill>
              <a:effectLst/>
              <a:latin typeface="Open Sans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Open Sans"/>
              </a:rPr>
              <a:t>Психологический стресс </a:t>
            </a:r>
            <a:r>
              <a:rPr lang="ru-RU" sz="2800" dirty="0">
                <a:solidFill>
                  <a:srgbClr val="002060"/>
                </a:solidFill>
                <a:latin typeface="Open Sans"/>
              </a:rPr>
              <a:t> возникает из-за длительных и сильных внутренних переживаний: тревога за успешность, карьеру, благополучие; беспокойство за здоровье, жизнь себя или близких людей; чувство вины.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  <a:latin typeface="Open Sans"/>
              </a:rPr>
              <a:t>Эмоциональный стресс провоцируется ощущением угрозы, обидой, страхом, гневом и 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Open Sans"/>
              </a:rPr>
              <a:t>другими негативными эмоциями.   </a:t>
            </a:r>
            <a:endParaRPr lang="ru-RU" sz="2800" b="0" i="0" dirty="0">
              <a:solidFill>
                <a:srgbClr val="002060"/>
              </a:solidFill>
              <a:effectLst/>
              <a:latin typeface="Open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i="0" dirty="0">
                <a:solidFill>
                  <a:srgbClr val="002060"/>
                </a:solidFill>
                <a:effectLst/>
                <a:latin typeface="Open Sans"/>
              </a:rPr>
              <a:t>Информационный стресс</a:t>
            </a:r>
            <a:r>
              <a:rPr lang="ru-RU" sz="2800" b="0" i="0" dirty="0">
                <a:solidFill>
                  <a:srgbClr val="002060"/>
                </a:solidFill>
                <a:effectLst/>
                <a:latin typeface="Open Sans"/>
              </a:rPr>
              <a:t> возникает при информационных перегрузках, когда человек сталкивается с необходимостью перерабатывать большой объем информации за короткое время.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62400" y="304800"/>
            <a:ext cx="419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00"/>
                </a:solidFill>
                <a:latin typeface="Open Sans"/>
              </a:rPr>
              <a:t> Виды стресса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3328648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43600" y="838200"/>
            <a:ext cx="6248400" cy="2215991"/>
          </a:xfrm>
        </p:spPr>
        <p:txBody>
          <a:bodyPr/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Вы считаете стресс полезен человеку?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4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76" name="Picture 8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905000"/>
            <a:ext cx="434340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90"/>
            <a:ext cx="12192000" cy="686339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29200" y="838200"/>
            <a:ext cx="6306184" cy="492443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837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4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66800" y="838200"/>
            <a:ext cx="11125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Стресс необходим в жизни человека. Он помогает приспособиться к новым условиям, влияет на работоспособность творчество, учит нас преодолевать препятствия на жизненном пути, мобилизовать собственные силы и становиться уверенными в себе. Но в то же время стресс, если он действует долго, может стать разрушительным для человека, от него страдают самые слабые органы.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464898"/>
            <a:ext cx="5181600" cy="3393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638800" y="228600"/>
            <a:ext cx="6306184" cy="553998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Чем опасен длительный  стресс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4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8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80" name="AutoShape 1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6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990600"/>
            <a:ext cx="7707958" cy="563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grpSp>
        <p:nvGrpSpPr>
          <p:cNvPr id="2" name="object 2"/>
          <p:cNvGrpSpPr/>
          <p:nvPr/>
        </p:nvGrpSpPr>
        <p:grpSpPr>
          <a:xfrm>
            <a:off x="64007" y="76200"/>
            <a:ext cx="9394825" cy="1735455"/>
            <a:chOff x="64007" y="76200"/>
            <a:chExt cx="9394825" cy="1735455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905" y="390603"/>
              <a:ext cx="305706" cy="3645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7303" y="76200"/>
              <a:ext cx="1942338" cy="11254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14143" y="76200"/>
              <a:ext cx="7544561" cy="11254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007" y="685800"/>
              <a:ext cx="4484370" cy="1125474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68300" y="194818"/>
            <a:ext cx="8643620" cy="12465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Селье</a:t>
            </a:r>
            <a:r>
              <a:rPr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выделяет</a:t>
            </a:r>
            <a:r>
              <a:rPr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</a:t>
            </a:r>
            <a:r>
              <a:rPr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стадии </a:t>
            </a:r>
            <a:r>
              <a:rPr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развития</a:t>
            </a:r>
            <a:r>
              <a:rPr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стресса: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28600" y="1882404"/>
            <a:ext cx="6248400" cy="269561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420"/>
              </a:spcBef>
              <a:buFont typeface="Wingdings"/>
              <a:buChar char=""/>
              <a:tabLst>
                <a:tab pos="356870" algn="l"/>
              </a:tabLst>
            </a:pP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первая</a:t>
            </a:r>
            <a:r>
              <a:rPr sz="2400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r>
              <a:rPr sz="2400" spc="-8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sz="2400" spc="-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аларм-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стадия,</a:t>
            </a:r>
            <a:r>
              <a:rPr sz="2400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2400" spc="-8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endParaRPr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6870">
              <a:lnSpc>
                <a:spcPct val="100000"/>
              </a:lnSpc>
              <a:spcBef>
                <a:spcPts val="1320"/>
              </a:spcBef>
            </a:pPr>
            <a:r>
              <a:rPr sz="2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тревоги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6235" indent="-343535">
              <a:lnSpc>
                <a:spcPct val="100000"/>
              </a:lnSpc>
              <a:spcBef>
                <a:spcPts val="1320"/>
              </a:spcBef>
              <a:buFont typeface="Wingdings"/>
              <a:buChar char=""/>
              <a:tabLst>
                <a:tab pos="356235" algn="l"/>
              </a:tabLst>
            </a:pPr>
            <a:r>
              <a:rPr sz="2400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вторая</a:t>
            </a:r>
            <a:r>
              <a:rPr sz="2400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r>
              <a:rPr sz="2400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sz="2400" spc="-8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r>
              <a:rPr sz="2400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резистентности,</a:t>
            </a:r>
            <a:r>
              <a:rPr sz="2400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endParaRPr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6870">
              <a:lnSpc>
                <a:spcPct val="100000"/>
              </a:lnSpc>
              <a:spcBef>
                <a:spcPts val="1325"/>
              </a:spcBef>
            </a:pPr>
            <a:r>
              <a:rPr sz="2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сопротивления;</a:t>
            </a:r>
            <a:endParaRPr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6235" indent="-343535">
              <a:lnSpc>
                <a:spcPct val="100000"/>
              </a:lnSpc>
              <a:spcBef>
                <a:spcPts val="1320"/>
              </a:spcBef>
              <a:buFont typeface="Wingdings"/>
              <a:buChar char=""/>
              <a:tabLst>
                <a:tab pos="356235" algn="l"/>
              </a:tabLst>
            </a:pPr>
            <a:r>
              <a:rPr sz="2400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третья</a:t>
            </a:r>
            <a:r>
              <a:rPr sz="2400" spc="-8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r>
              <a:rPr sz="2400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sz="2400" spc="-9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</a:t>
            </a:r>
            <a:r>
              <a:rPr sz="2400" spc="-7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истощения.</a:t>
            </a:r>
            <a:endParaRPr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02552" y="1155191"/>
            <a:ext cx="4822698" cy="3661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38200" y="2057400"/>
            <a:ext cx="10058400" cy="4571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1" y="2209800"/>
            <a:ext cx="5943600" cy="3810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76600" y="914400"/>
            <a:ext cx="891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Знакомство с многомерной моделью BASIC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1518900" cy="307776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 теории  израильского ученого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Лааду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 каждого человека существует 6 основных каналов, каждый из который «помогает» выйти из кризисной ситуации. Вот эти каналы: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743200"/>
            <a:ext cx="11734800" cy="4308872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  </a:t>
            </a:r>
            <a:r>
              <a:rPr lang="en-US" sz="3600" b="1" dirty="0" smtClean="0">
                <a:solidFill>
                  <a:srgbClr val="002060"/>
                </a:solidFill>
              </a:rPr>
              <a:t>I.         </a:t>
            </a:r>
            <a:r>
              <a:rPr lang="ru-RU" sz="3600" dirty="0" smtClean="0">
                <a:solidFill>
                  <a:srgbClr val="002060"/>
                </a:solidFill>
              </a:rPr>
              <a:t>Вера                             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sz="3600" b="1" dirty="0" smtClean="0">
                <a:solidFill>
                  <a:srgbClr val="002060"/>
                </a:solidFill>
              </a:rPr>
              <a:t>  II.        </a:t>
            </a:r>
            <a:r>
              <a:rPr lang="ru-RU" sz="3600" dirty="0" smtClean="0">
                <a:solidFill>
                  <a:srgbClr val="002060"/>
                </a:solidFill>
              </a:rPr>
              <a:t>Эмоции</a:t>
            </a:r>
            <a:r>
              <a:rPr lang="ru-RU" sz="3600" b="1" dirty="0" smtClean="0">
                <a:solidFill>
                  <a:srgbClr val="002060"/>
                </a:solidFill>
              </a:rPr>
              <a:t>  (эмоциональные аспекты)                          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sz="3600" b="1" dirty="0" smtClean="0">
                <a:solidFill>
                  <a:srgbClr val="002060"/>
                </a:solidFill>
              </a:rPr>
              <a:t> III.       </a:t>
            </a:r>
            <a:r>
              <a:rPr lang="ru-RU" sz="3600" dirty="0" smtClean="0">
                <a:solidFill>
                  <a:srgbClr val="002060"/>
                </a:solidFill>
              </a:rPr>
              <a:t>Общение</a:t>
            </a:r>
            <a:r>
              <a:rPr lang="ru-RU" sz="3600" b="1" dirty="0" smtClean="0">
                <a:solidFill>
                  <a:srgbClr val="002060"/>
                </a:solidFill>
              </a:rPr>
              <a:t>  (социальные аспекты)                         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sz="3600" b="1" dirty="0" smtClean="0">
                <a:solidFill>
                  <a:srgbClr val="002060"/>
                </a:solidFill>
              </a:rPr>
              <a:t> IV.       </a:t>
            </a:r>
            <a:r>
              <a:rPr lang="ru-RU" sz="3600" dirty="0" smtClean="0">
                <a:solidFill>
                  <a:srgbClr val="002060"/>
                </a:solidFill>
              </a:rPr>
              <a:t>Воображение</a:t>
            </a:r>
            <a:r>
              <a:rPr lang="ru-RU" sz="3600" b="1" dirty="0" smtClean="0">
                <a:solidFill>
                  <a:srgbClr val="002060"/>
                </a:solidFill>
              </a:rPr>
              <a:t> (творческие аспекты)                  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sz="3600" b="1" dirty="0" smtClean="0">
                <a:solidFill>
                  <a:srgbClr val="002060"/>
                </a:solidFill>
              </a:rPr>
              <a:t>  V.       </a:t>
            </a:r>
            <a:r>
              <a:rPr lang="ru-RU" sz="3600" dirty="0" smtClean="0">
                <a:solidFill>
                  <a:srgbClr val="002060"/>
                </a:solidFill>
              </a:rPr>
              <a:t>Рассудительность</a:t>
            </a:r>
            <a:r>
              <a:rPr lang="ru-RU" sz="3600" b="1" dirty="0" smtClean="0">
                <a:solidFill>
                  <a:srgbClr val="002060"/>
                </a:solidFill>
              </a:rPr>
              <a:t>  (интеллектуальные аспекты)         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sz="3600" b="1" dirty="0" smtClean="0">
                <a:solidFill>
                  <a:srgbClr val="002060"/>
                </a:solidFill>
              </a:rPr>
              <a:t> VI.      </a:t>
            </a:r>
            <a:r>
              <a:rPr lang="ru-RU" sz="3600" dirty="0" smtClean="0">
                <a:solidFill>
                  <a:srgbClr val="002060"/>
                </a:solidFill>
              </a:rPr>
              <a:t>Физическая активность  </a:t>
            </a:r>
            <a:endParaRPr lang="en-US" sz="3600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1046440"/>
          </a:xfrm>
        </p:spPr>
        <p:txBody>
          <a:bodyPr/>
          <a:lstStyle/>
          <a:p>
            <a:pPr algn="ctr"/>
            <a:r>
              <a:rPr lang="ru-RU" sz="2400" dirty="0" smtClean="0"/>
              <a:t> </a:t>
            </a:r>
            <a:r>
              <a:rPr lang="ru-RU" sz="4400" b="1" dirty="0" smtClean="0"/>
              <a:t>Вера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11506200" cy="4493538"/>
          </a:xfrm>
        </p:spPr>
        <p:txBody>
          <a:bodyPr/>
          <a:lstStyle/>
          <a:p>
            <a:endParaRPr lang="ru-RU" sz="24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ли в Вашей жизни традиции, ритуалы, которых Вы любите придерживаться?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нравится чувствовать принадлежность к какой-то компании, как будто это «большая семья» или «клан»?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часто вы испытываете чувство общности в той организации, в которой находитесь?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Насколько сильно Вы цените партнёров, с которыми у Вас есть общее дело?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 с доминирующим каналом 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найдет опору в вере и духовных ценностях, которые помогут ему пережить тяжелые времена напряжения и перелома. Здесь может быть как религиозная вера, так и политические убеждения, чувство миссии (предназначения), стремление к самоосуществлению и самовыражению.</a:t>
            </a:r>
          </a:p>
          <a:p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nna\Desktop\95994af2d5cb6d17807ec1136ece516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399" y="0"/>
            <a:ext cx="2844545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1231106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Эмоции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2209800"/>
            <a:ext cx="11734800" cy="4924425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Вас важно иметь возможность 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делиться мыслями и тревогами с теми, кто рядом?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ли у Вас творческие увлечения, хобби?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часто ощущаете на себе заботу близких?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тип адаптации, с которым человек использует аффективные или эмоциональные методы: плач, смех, устное изложение своих переживаний в разговоре с кем-нибудь, а также возможно рисование, чтение или письмо.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0"/>
            <a:ext cx="2773362" cy="2773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1231106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Социальность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(общение).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" y="1933575"/>
            <a:ext cx="11506200" cy="4924425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для Вас в жизни значит взаимная помощь и поддержка?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Вы считаете, насколько важно делить обязанности в семье?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нравится быть лидером, вести за собой других?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нравится помогать тем, кто оказался в более трудном положении, чем Вы сами?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 с таким типом адаптации найдет поддержку в принадлежности к группе, в выполнении задания, в том, чтобы играть какую-то роль и быть частью организации.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0"/>
            <a:ext cx="250993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123110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Воображение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" y="1441132"/>
            <a:ext cx="11400154" cy="5416868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нравится создавать что-то новое? 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Насколько Вы новатор?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Импровизация – Ваша стихия?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больше нравится заниматься одним делом или переключаться на разные виды деятельности?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Здесь человек воспользуется своим воображением, чтобы замаскировать грубые факты реальности, он может грезить наяву, предаваться сладким мечтам. Он может представить себе дополнительные решения проблем — решения, выходящие за переделы реалистических импровизаций.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228600"/>
            <a:ext cx="2902740" cy="2125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4818"/>
            <a:ext cx="11277600" cy="123110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Рассудительность  (интеллектуальные аспекты)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" y="1441132"/>
            <a:ext cx="11323954" cy="5416868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важно точно оценить ситуацию, 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собрать всю информацию?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Вас удобнее импровизировать или иметь при себе рабочую стратегию?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своей жизни как часто Вы тренируете себя, </a:t>
            </a:r>
            <a:r>
              <a:rPr lang="ru-RU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самодисциплинируете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Вам важно иметь реалистический сценарий будущего?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Когнитивные стратегии включают сбор информации, решение проблем,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самоориентацию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внутренний разговор или составление списков действий и предпочтений.</a:t>
            </a:r>
          </a:p>
          <a:p>
            <a:endParaRPr lang="ru-RU" dirty="0"/>
          </a:p>
        </p:txBody>
      </p:sp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762000"/>
            <a:ext cx="3144267" cy="1767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9156700" cy="1231106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Физическая активность.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752600"/>
            <a:ext cx="11323954" cy="4924425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Вы чередуете свою активность и периоды отдыха?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можете увлечься работой, несмотря на физический дискомфорт (голод, холод, сырость)?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виды отдыха Вам больше нравятся?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Пользуетесь ли Вы техниками релаксации?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Такие люди используют физические, телесные методы борьбы со стрессом. Эти методы включают релаксацию,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десенситизацию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физические упражнения и физическую деятельность вообще.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0"/>
            <a:ext cx="3886200" cy="1805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194818"/>
            <a:ext cx="10569244" cy="61555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Упражнение Путь Героя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" y="1676400"/>
            <a:ext cx="11582400" cy="4924425"/>
          </a:xfrm>
        </p:spPr>
        <p:txBody>
          <a:bodyPr/>
          <a:lstStyle/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Разделите страницу  на шесть частей 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Б. Возьмите главное действующее лицо — героя или героиню из какого-либо рассказа, легенды, фильма или придумайте героя сами. Решите, где герой живет — это и будет первой частью вашей истории.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B.На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второй картинке будет представлена миссия или задача, выполняемая персонажем. В каждой сказке или легенде герой выполняет какую-то задачу. Какова задача вашего героя/героини?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Третья картинка описывает  кто или что помогает герою, если помогает?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 Четвертая — какое препятствие стоит на пути героя?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Е. Пятая — как герой преодолевает препятствие?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Ж. Шестая — что происходит вслед за этим? Закончена ли цепь событий, продолжается ли она?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0"/>
            <a:ext cx="1989138" cy="198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88"/>
            <a:ext cx="12192000" cy="6863390"/>
          </a:xfrm>
          <a:prstGeom prst="rect">
            <a:avLst/>
          </a:prstGeom>
          <a:noFill/>
        </p:spPr>
      </p:pic>
      <p:sp>
        <p:nvSpPr>
          <p:cNvPr id="2" name="object 2"/>
          <p:cNvSpPr txBox="1"/>
          <p:nvPr/>
        </p:nvSpPr>
        <p:spPr>
          <a:xfrm>
            <a:off x="7090918" y="1213180"/>
            <a:ext cx="4643882" cy="30899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5000" spc="-10" dirty="0">
                <a:solidFill>
                  <a:srgbClr val="C00000"/>
                </a:solidFill>
                <a:latin typeface="Calibri"/>
                <a:cs typeface="Calibri"/>
              </a:rPr>
              <a:t>Стрессоров </a:t>
            </a:r>
            <a:r>
              <a:rPr sz="5000" dirty="0">
                <a:solidFill>
                  <a:srgbClr val="C00000"/>
                </a:solidFill>
                <a:latin typeface="Calibri"/>
                <a:cs typeface="Calibri"/>
              </a:rPr>
              <a:t>нам</a:t>
            </a:r>
            <a:r>
              <a:rPr sz="5000" spc="-17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5000" spc="-25" dirty="0">
                <a:solidFill>
                  <a:srgbClr val="C00000"/>
                </a:solidFill>
                <a:latin typeface="Calibri"/>
                <a:cs typeface="Calibri"/>
              </a:rPr>
              <a:t>не </a:t>
            </a:r>
            <a:r>
              <a:rPr sz="5000" spc="-45" dirty="0">
                <a:solidFill>
                  <a:srgbClr val="C00000"/>
                </a:solidFill>
                <a:latin typeface="Calibri"/>
                <a:cs typeface="Calibri"/>
              </a:rPr>
              <a:t>избежать,</a:t>
            </a:r>
            <a:r>
              <a:rPr sz="5000" spc="-204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5000" spc="-25" dirty="0">
                <a:solidFill>
                  <a:srgbClr val="C00000"/>
                </a:solidFill>
                <a:latin typeface="Calibri"/>
                <a:cs typeface="Calibri"/>
              </a:rPr>
              <a:t>но </a:t>
            </a:r>
            <a:r>
              <a:rPr sz="5000" dirty="0">
                <a:solidFill>
                  <a:srgbClr val="C00000"/>
                </a:solidFill>
                <a:latin typeface="Calibri"/>
                <a:cs typeface="Calibri"/>
              </a:rPr>
              <a:t>ими</a:t>
            </a:r>
            <a:r>
              <a:rPr sz="5000" spc="-1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5000" spc="-20" dirty="0">
                <a:solidFill>
                  <a:srgbClr val="C00000"/>
                </a:solidFill>
                <a:latin typeface="Calibri"/>
                <a:cs typeface="Calibri"/>
              </a:rPr>
              <a:t>можно </a:t>
            </a:r>
            <a:r>
              <a:rPr sz="5000" spc="-10" dirty="0">
                <a:solidFill>
                  <a:srgbClr val="C00000"/>
                </a:solidFill>
                <a:latin typeface="Calibri"/>
                <a:cs typeface="Calibri"/>
              </a:rPr>
              <a:t>управлять!</a:t>
            </a:r>
            <a:endParaRPr sz="50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800" y="1752600"/>
            <a:ext cx="6212587" cy="388086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842</Words>
  <Application>Microsoft Office PowerPoint</Application>
  <PresentationFormat>Произвольный</PresentationFormat>
  <Paragraphs>103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Слайд 1</vt:lpstr>
      <vt:lpstr>Диагностика состояния</vt:lpstr>
      <vt:lpstr>Вопросы:</vt:lpstr>
      <vt:lpstr>Обработка результатов и интерпретация.</vt:lpstr>
      <vt:lpstr>Термин «стресс» произошел от французского слова «estresse», что означает «угнетенность», «подавленность».  Стресс – это состояние повышенного физического или психического напряжения, возникающее под влиянием того или иного фактора. </vt:lpstr>
      <vt:lpstr>Слайд 6</vt:lpstr>
      <vt:lpstr>Слайд 7</vt:lpstr>
      <vt:lpstr>Слайд 8</vt:lpstr>
      <vt:lpstr>Слайд 9</vt:lpstr>
      <vt:lpstr>Г. Селье выделяет три основные стадии развития стресса:</vt:lpstr>
      <vt:lpstr>Слайд 11</vt:lpstr>
      <vt:lpstr>Согласно  теории  израильского ученого М. Лааду, у каждого человека существует 6 основных каналов, каждый из который «помогает» выйти из кризисной ситуации. Вот эти каналы: </vt:lpstr>
      <vt:lpstr> Вера </vt:lpstr>
      <vt:lpstr>Эмоции </vt:lpstr>
      <vt:lpstr>Социальность (общение). </vt:lpstr>
      <vt:lpstr>Воображение </vt:lpstr>
      <vt:lpstr>Рассудительность  (интеллектуальные аспекты)  </vt:lpstr>
      <vt:lpstr>Физическая активность. </vt:lpstr>
      <vt:lpstr>Упражнение Путь Героя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arina.bekareva@outlook.com</dc:creator>
  <cp:lastModifiedBy>Anna Queen</cp:lastModifiedBy>
  <cp:revision>9</cp:revision>
  <dcterms:created xsi:type="dcterms:W3CDTF">2025-11-04T04:03:36Z</dcterms:created>
  <dcterms:modified xsi:type="dcterms:W3CDTF">2025-11-12T12:50:50Z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2023-03-21T00:00:00Z</vt:filetime>
  </property>
  <property fmtid="{D5CDD505-2E9C-101B-9397-08002B2CF9AE}" pid="3" name="Creator">
    <vt:lpwstr>Microsoft® PowerPoint® для Microsoft 365</vt:lpwstr>
  </property>
  <property fmtid="{D5CDD505-2E9C-101B-9397-08002B2CF9AE}" pid="4" name="LastSaved">
    <vt:filetime>2025-11-04T00:00:00Z</vt:filetime>
  </property>
  <property fmtid="{D5CDD505-2E9C-101B-9397-08002B2CF9AE}" pid="5" name="Producer">
    <vt:lpwstr>Microsoft® PowerPoint® для Microsoft 365</vt:lpwstr>
  </property>
</Properties>
</file>