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9" r:id="rId3"/>
    <p:sldId id="261" r:id="rId4"/>
    <p:sldId id="260" r:id="rId5"/>
    <p:sldId id="258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C64C6-BFDC-49E4-9039-EA2813F5ACDF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C3556C-DF04-4A6A-A69A-6233335ECF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1461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3556C-DF04-4A6A-A69A-6233335ECFE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3261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C3556C-DF04-4A6A-A69A-6233335ECFE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1927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0961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5418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9007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1069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5824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057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362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925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287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2830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7696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B398A-3912-452A-A356-E725FF57E155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4519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996952"/>
            <a:ext cx="8798224" cy="2585323"/>
          </a:xfrm>
          <a:prstGeom prst="rect">
            <a:avLst/>
          </a:prstGeom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ВЕЛИКАЯ</a:t>
            </a:r>
          </a:p>
          <a:p>
            <a:pPr algn="ctr"/>
            <a:r>
              <a:rPr lang="ru-RU" sz="54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ОТЕЧЕСТВЕННАЯ ВОЙНА </a:t>
            </a:r>
          </a:p>
          <a:p>
            <a:pPr algn="ctr"/>
            <a:r>
              <a:rPr lang="ru-RU" sz="54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на Ставрополье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332058" y="1700808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54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Классный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4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ea typeface="+mn-ea"/>
                <a:cs typeface="+mn-cs"/>
              </a:rPr>
              <a:t>час</a:t>
            </a:r>
          </a:p>
        </p:txBody>
      </p:sp>
    </p:spTree>
    <p:extLst>
      <p:ext uri="{BB962C8B-B14F-4D97-AF65-F5344CB8AC3E}">
        <p14:creationId xmlns:p14="http://schemas.microsoft.com/office/powerpoint/2010/main" xmlns="" val="34088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268760"/>
            <a:ext cx="3744416" cy="54006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69396" y="188640"/>
            <a:ext cx="5256584" cy="6785992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мая 2016 </a:t>
            </a:r>
            <a:r>
              <a:rPr lang="ru-RU" sz="1700" dirty="0" smtClean="0">
                <a:solidFill>
                  <a:prstClr val="black"/>
                </a:solidFill>
              </a:rPr>
              <a:t>года </a:t>
            </a:r>
            <a:r>
              <a:rPr lang="ru-RU" sz="1700" dirty="0">
                <a:solidFill>
                  <a:prstClr val="black"/>
                </a:solidFill>
              </a:rPr>
              <a:t>годовщина победы в этой кровопролитной войне. Прошел уже 71 год с тех пор, как фашистская Германия подписала акт о полной и безоговорочной капитуляции. Солдат, которые лично участвовали в сражении, в живых осталось совсем немного. И чем дальше в историю уходят годы войны, тем полнее и ярче проявляется величие героического подвига фронтового поколения, одержавшего всемирно-историческую победу над фашизмом. 1418 дней и ночей длилась Великая Отечественная война. Она была тяжелейшей из всех войн мировой истории. СССР потерял в ней около 27 млн. человек. Оккупанты полностью или частично разрушили свыше 1700 городов и посёлков, свыше 70 000 сёл и деревень. За подвиги на фронтах войны свыше 11 000 советских воинов были удостоены звания Героя Советского Союза. Орденами и медалями было награждено свыше 7 миллионов человек. В этой войне принимали участие все народы нашей страны, которые рука об руку, плечом к плечу выступили против общего врага, по сей день восхищая потомков сплочённостью, самоотверженностью, мужеством, смелостью, стойкостью и преданностью своей Родине</a:t>
            </a:r>
            <a:endParaRPr lang="ru-RU" sz="17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9160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907704" y="116632"/>
            <a:ext cx="7236296" cy="1368152"/>
          </a:xfrm>
        </p:spPr>
        <p:txBody>
          <a:bodyPr>
            <a:normAutofit/>
          </a:bodyPr>
          <a:lstStyle/>
          <a:p>
            <a:r>
              <a:rPr lang="ru-RU" sz="1800" b="1" i="1" u="sng" dirty="0">
                <a:solidFill>
                  <a:srgbClr val="FF0000"/>
                </a:solidFill>
              </a:rPr>
              <a:t>Великая Отечественная война оставила свой горький след в душах миллионов людей на многие десятилетия вперед. В каждой семье есть свои печальные воспоминания, связанные с этими тяжелыми для страны и ее граждан событиями.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9991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99" y="1268760"/>
            <a:ext cx="8968897" cy="5400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 smtClean="0"/>
              <a:t>История Ставрополья </a:t>
            </a:r>
            <a:r>
              <a:rPr lang="ru-RU" sz="2000" dirty="0" smtClean="0"/>
              <a:t>в годы Великой Отечественной войны является составной частью истории нашего Отечества. Вместе со всей страной военными дорогами прошли и наши земляки. </a:t>
            </a:r>
            <a:r>
              <a:rPr lang="ru-RU" sz="2000" dirty="0" err="1" smtClean="0"/>
              <a:t>Ставропольчане</a:t>
            </a:r>
            <a:r>
              <a:rPr lang="ru-RU" sz="2000" dirty="0" smtClean="0"/>
              <a:t> сразу же откликнулись на призыв подняться на защиту своего Отечества. Например, уже в первые дни войны в военкомат Пятигорска поступило 806 заявлений с просьбой направить на фронт. Всего за 2 недели в военкоматы края было подано 5909 заявлений добровольцев. Одновременно с мобилизацией </a:t>
            </a:r>
          </a:p>
          <a:p>
            <a:pPr marL="0" indent="0">
              <a:buNone/>
            </a:pPr>
            <a:r>
              <a:rPr lang="ru-RU" sz="2000" dirty="0" smtClean="0"/>
              <a:t>развернулась подготовка боевых резервов для</a:t>
            </a:r>
          </a:p>
          <a:p>
            <a:pPr marL="0" indent="0">
              <a:buNone/>
            </a:pPr>
            <a:r>
              <a:rPr lang="ru-RU" sz="2000" dirty="0" smtClean="0"/>
              <a:t> действующей армии, куда вовлекалось всё </a:t>
            </a:r>
          </a:p>
          <a:p>
            <a:pPr marL="0" indent="0">
              <a:buNone/>
            </a:pPr>
            <a:r>
              <a:rPr lang="ru-RU" sz="2000" dirty="0" smtClean="0"/>
              <a:t>мужское население призывного возраста. </a:t>
            </a:r>
          </a:p>
          <a:p>
            <a:pPr marL="0" indent="0">
              <a:buNone/>
            </a:pPr>
            <a:r>
              <a:rPr lang="ru-RU" sz="2000" dirty="0" smtClean="0"/>
              <a:t>В подразделениях военного всеобуча наравне </a:t>
            </a:r>
          </a:p>
          <a:p>
            <a:pPr marL="0" indent="0">
              <a:buNone/>
            </a:pPr>
            <a:r>
              <a:rPr lang="ru-RU" sz="2000" dirty="0" smtClean="0"/>
              <a:t>с мужчинами осваивали военное дело и </a:t>
            </a:r>
          </a:p>
          <a:p>
            <a:pPr marL="0" indent="0">
              <a:buNone/>
            </a:pPr>
            <a:r>
              <a:rPr lang="ru-RU" sz="2000" dirty="0" smtClean="0"/>
              <a:t>женщины. Их готовили не только для службы </a:t>
            </a:r>
          </a:p>
          <a:p>
            <a:pPr marL="0" indent="0">
              <a:buNone/>
            </a:pPr>
            <a:r>
              <a:rPr lang="ru-RU" sz="2000" dirty="0" smtClean="0"/>
              <a:t>в войсковых частях, но и для борьбы с врагом </a:t>
            </a:r>
          </a:p>
          <a:p>
            <a:pPr marL="0" indent="0">
              <a:buNone/>
            </a:pPr>
            <a:r>
              <a:rPr lang="ru-RU" sz="2000" dirty="0" smtClean="0"/>
              <a:t>в партизанских отрядах. Среди первых добровольцев были 142 комсомолки.</a:t>
            </a:r>
            <a:endParaRPr lang="ru-RU" sz="2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116632"/>
            <a:ext cx="7380312" cy="936104"/>
          </a:xfrm>
        </p:spPr>
        <p:txBody>
          <a:bodyPr>
            <a:noAutofit/>
          </a:bodyPr>
          <a:lstStyle/>
          <a:p>
            <a:pPr algn="r"/>
            <a:r>
              <a:rPr lang="ru-RU" sz="40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n-lt"/>
                <a:ea typeface="+mn-ea"/>
                <a:cs typeface="+mn-cs"/>
              </a:rPr>
              <a:t>Ставрополье в годы Великой Отечественной войны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28910" y="3212976"/>
            <a:ext cx="3593634" cy="28083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8812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772" y="116632"/>
            <a:ext cx="8229600" cy="1143000"/>
          </a:xfrm>
        </p:spPr>
        <p:txBody>
          <a:bodyPr>
            <a:noAutofit/>
          </a:bodyPr>
          <a:lstStyle/>
          <a:p>
            <a:pPr algn="r"/>
            <a:r>
              <a:rPr lang="ru-RU" sz="32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Ставрополье в годы Великой Отечественной войны</a:t>
            </a:r>
            <a:endParaRPr lang="ru-RU" sz="3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657"/>
          <a:stretch/>
        </p:blipFill>
        <p:spPr>
          <a:xfrm>
            <a:off x="4355976" y="1628800"/>
            <a:ext cx="4685592" cy="3876675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1409" y="920932"/>
            <a:ext cx="4546848" cy="582043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/>
              <a:t>Девушек обучали также по программам радисток- операторов, телеграфисток и телефонисток, снайперов. Из числа прошедших военную подготовку более 300 женщин стали бойцами 485-го зенитно-артиллерийского полка ПВО, который охранял южные города</a:t>
            </a:r>
            <a:r>
              <a:rPr lang="ru-RU" sz="1800" dirty="0" smtClean="0"/>
              <a:t>. В </a:t>
            </a:r>
            <a:r>
              <a:rPr lang="ru-RU" sz="1800" dirty="0"/>
              <a:t>сражениях, которые вела Красная Армия, принимали участие соединения, сформированные на Ставрополье. 5-ая Ставропольская кавалерийская дивизия им. </a:t>
            </a:r>
            <a:r>
              <a:rPr lang="ru-RU" sz="1800" dirty="0" err="1"/>
              <a:t>Блинова</a:t>
            </a:r>
            <a:r>
              <a:rPr lang="ru-RU" sz="1800" dirty="0"/>
              <a:t> принимала участие в боях на р. Буг. С начала июля под Смоленском, затем под Ельней сражалась 103-я мотострелковая дивизия, которая пред войной дислоцировалась в Ставрополе и т. д. Две кавалерийские дивизии, в которых воевали </a:t>
            </a:r>
            <a:r>
              <a:rPr lang="ru-RU" sz="1800" dirty="0" err="1"/>
              <a:t>ставропольцы</a:t>
            </a:r>
            <a:r>
              <a:rPr lang="ru-RU" sz="1800" dirty="0"/>
              <a:t> - 5-я и 53-я, за беспримерные подвиги при защите Москвы одними их первых в Красной Армии были удостоены гвардейских званий.</a:t>
            </a:r>
          </a:p>
        </p:txBody>
      </p:sp>
    </p:spTree>
    <p:extLst>
      <p:ext uri="{BB962C8B-B14F-4D97-AF65-F5344CB8AC3E}">
        <p14:creationId xmlns:p14="http://schemas.microsoft.com/office/powerpoint/2010/main" xmlns="" val="245040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1600" y="116632"/>
            <a:ext cx="8075240" cy="418058"/>
          </a:xfrm>
        </p:spPr>
        <p:txBody>
          <a:bodyPr>
            <a:noAutofit/>
          </a:bodyPr>
          <a:lstStyle/>
          <a:p>
            <a:pPr algn="r"/>
            <a:r>
              <a:rPr lang="ru-RU" sz="24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Ставрополье в годы Великой Отечественной войны</a:t>
            </a:r>
            <a:endParaRPr lang="ru-RU" sz="24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0" y="620688"/>
            <a:ext cx="4759061" cy="604867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1600" dirty="0" smtClean="0"/>
          </a:p>
          <a:p>
            <a:pPr marL="0" indent="0">
              <a:buNone/>
            </a:pPr>
            <a:r>
              <a:rPr lang="ru-RU" sz="1600" dirty="0" smtClean="0"/>
              <a:t>В целом, </a:t>
            </a:r>
            <a:r>
              <a:rPr lang="ru-RU" sz="1600" dirty="0" err="1" smtClean="0"/>
              <a:t>ставропольцы</a:t>
            </a:r>
            <a:r>
              <a:rPr lang="ru-RU" sz="1600" dirty="0" smtClean="0"/>
              <a:t> вписали много ярких страниц в летопись Великой Отечественной войны, приумножили боевые традиции нашего степного края. Наши земляки стояли насмерть под Брестом – в числе защитников легендарной крепости было 20 </a:t>
            </a:r>
            <a:r>
              <a:rPr lang="ru-RU" sz="1600" dirty="0" err="1" smtClean="0"/>
              <a:t>ставропольцев,на</a:t>
            </a:r>
            <a:r>
              <a:rPr lang="ru-RU" sz="1600" dirty="0" smtClean="0"/>
              <a:t> Северо-Западном фронте под Мурманском воевали более 30 солдат из Карачаево-</a:t>
            </a:r>
            <a:r>
              <a:rPr lang="ru-RU" sz="1600" dirty="0" err="1" smtClean="0"/>
              <a:t>Черкесии.Героизм</a:t>
            </a:r>
            <a:r>
              <a:rPr lang="ru-RU" sz="1600" dirty="0" smtClean="0"/>
              <a:t> жителей Ставрополья особо проявился при защите родного края. Вот лишь один небольшой пример. В конце августа - начале сентября 1942 г. немецкие пехотные и танковые части повели наступление на Кизляр, Моздок, Нальчик, предприняли попытку форсировать Терек. В середине августа 1942 г. 49-й горно-стрелковый корпус фашистов был направлен к перевалам центральной части Кавказского хребта. Необходимо было не только сорвать планы противника, но и остановить крупные силы врага, чтобы не допустить возможности переброски немецких частей под Сталинград в самый ответственный момент битвы на Волге. Четыре месяца продолжались кровопролитные бои с врагом под Моздоком и Нальчиком. Задача была выполнена.</a:t>
            </a:r>
            <a:endParaRPr lang="ru-RU" sz="16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577516"/>
            <a:ext cx="4388296" cy="61638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/>
              <a:t>Участием в военных действиях не ограничивался вклад наших земляков в Великую Победу, которая также самоотверженно ковалась и в тылу. С началом войны предприятия Ставрополя, Пятигорска, Минеральных Вод, Черкесска и Карачаевска стали производить некоторые виды оружия, боеприпасы и снаряжения для нужд фронта. В первые месяцы войны на производство продукции для фронта были перепрофилированы Ставропольский кожевенный и Георгиевский шиноремонтный заводы, лесозаводы Карачаево-Черкессии и др. На боевую, вахту вступили также железнодорожники, т. к. движение поездов осуществлялось по особому военному графику. Настоящим подвигом стало ускоренное строительство новой железнодорожной линии Кизляр-Астрахань протяженностью 348 км. Несмотря на беспрерывные налеты вражеской авиации, </a:t>
            </a:r>
            <a:r>
              <a:rPr lang="ru-RU" sz="1600" dirty="0" err="1"/>
              <a:t>ставропольцы</a:t>
            </a:r>
            <a:r>
              <a:rPr lang="ru-RU" sz="1600" dirty="0"/>
              <a:t> вместе с военными строителями к августу 1942 г. сдали в эксплуатацию новую железную дорогу.</a:t>
            </a:r>
          </a:p>
        </p:txBody>
      </p:sp>
    </p:spTree>
    <p:extLst>
      <p:ext uri="{BB962C8B-B14F-4D97-AF65-F5344CB8AC3E}">
        <p14:creationId xmlns:p14="http://schemas.microsoft.com/office/powerpoint/2010/main" xmlns="" val="77324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4400" y="28503"/>
            <a:ext cx="8229600" cy="792088"/>
          </a:xfrm>
        </p:spPr>
        <p:txBody>
          <a:bodyPr>
            <a:noAutofit/>
          </a:bodyPr>
          <a:lstStyle/>
          <a:p>
            <a:pPr algn="r"/>
            <a:r>
              <a:rPr lang="ru-RU" sz="24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Ставрополье в годы Великой Отечественной войны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2" y="3933056"/>
            <a:ext cx="3499113" cy="242844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7504" y="1115150"/>
            <a:ext cx="4176464" cy="57408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/>
              <a:t>Огромную заботу проявили </a:t>
            </a:r>
            <a:r>
              <a:rPr lang="ru-RU" sz="1800" dirty="0" err="1"/>
              <a:t>ставропольцы</a:t>
            </a:r>
            <a:r>
              <a:rPr lang="ru-RU" sz="1800" dirty="0"/>
              <a:t> об эвакуированных в 1941-1942 гг. из Ленинграда, Одесской, Запорожской и Киевской областей. Около 150 тыс. человек встретили здесь радушный прием. В крае был создан фонд помощи населению блокадного Ленинграда</a:t>
            </a:r>
            <a:r>
              <a:rPr lang="ru-RU" sz="1800" dirty="0" smtClean="0"/>
              <a:t>. На </a:t>
            </a:r>
            <a:r>
              <a:rPr lang="ru-RU" sz="1800" dirty="0"/>
              <a:t>территории края во время войны действовали 47 партизанских отрядов, которые насчитывали свыше 2000 человек. Сотни партизан Западной группы </a:t>
            </a:r>
            <a:r>
              <a:rPr lang="ru-RU" sz="1800" dirty="0" smtClean="0"/>
              <a:t>(действовавшей </a:t>
            </a:r>
            <a:r>
              <a:rPr lang="ru-RU" sz="1800" dirty="0"/>
              <a:t>на </a:t>
            </a:r>
            <a:r>
              <a:rPr lang="ru-RU" sz="1800" dirty="0" smtClean="0"/>
              <a:t>территории </a:t>
            </a:r>
            <a:r>
              <a:rPr lang="ru-RU" sz="1800" dirty="0" err="1"/>
              <a:t>Черкесии</a:t>
            </a:r>
            <a:r>
              <a:rPr lang="ru-RU" sz="1800" dirty="0"/>
              <a:t> </a:t>
            </a:r>
            <a:r>
              <a:rPr lang="ru-RU" sz="1800" dirty="0" smtClean="0"/>
              <a:t>и Карачая)участвовали</a:t>
            </a:r>
          </a:p>
          <a:p>
            <a:pPr marL="0" indent="0">
              <a:buNone/>
            </a:pPr>
            <a:r>
              <a:rPr lang="ru-RU" sz="1800" dirty="0" smtClean="0"/>
              <a:t>в </a:t>
            </a:r>
            <a:r>
              <a:rPr lang="ru-RU" sz="1800" dirty="0"/>
              <a:t>боях за </a:t>
            </a:r>
            <a:r>
              <a:rPr lang="ru-RU" sz="1800" dirty="0" smtClean="0"/>
              <a:t>перевалы Кавказского хребта.</a:t>
            </a:r>
            <a:endParaRPr lang="ru-RU" sz="18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852603" y="915470"/>
            <a:ext cx="4193701" cy="33056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800" dirty="0" smtClean="0"/>
              <a:t>Победа </a:t>
            </a:r>
            <a:r>
              <a:rPr lang="ru-RU" sz="1800" dirty="0"/>
              <a:t>над врагом на территории Северного Кавказа далась нелегко, стоила немалых усилий и крови. За время оккупации края погибли и были замучены десятки тысяч наших земляков: в Ставрополе убито 8 тыс. человек, в Минеральных водах – 10 тыс. человек, в Пятигорске - 3 тыс. человек, в Черкесске - 2350 тыс. человек. Всего по Ставропольскому краю от рук фашистов погибло 31645 мирных жителей и 277 военнослужащих.</a:t>
            </a:r>
          </a:p>
        </p:txBody>
      </p:sp>
    </p:spTree>
    <p:extLst>
      <p:ext uri="{BB962C8B-B14F-4D97-AF65-F5344CB8AC3E}">
        <p14:creationId xmlns:p14="http://schemas.microsoft.com/office/powerpoint/2010/main" xmlns="" val="10479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187624" y="908720"/>
            <a:ext cx="7885148" cy="280831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Годы Великой Отечественной войны оказались тяжелыми в истории Ставропольского края. Во время войны более 320 тыс. </a:t>
            </a:r>
            <a:r>
              <a:rPr lang="ru-RU" dirty="0" err="1"/>
              <a:t>ставропольцев</a:t>
            </a:r>
            <a:r>
              <a:rPr lang="ru-RU" dirty="0"/>
              <a:t> сражались на фронте, более половины из них не вернулись с полей сражений. Свыше 220 тыс. наших земляков были награждены орденами и медалями за мужество и героизм, проявленные на фронтах войны. Подвиг поколения победителей навсегда останется одной из ярких и дорогих сердцу каждого человека страниц отечественной истории, примером массового героизма на благо и во имя нашей Родины. Жители нашего края могут гордиться тем, что в трудную минуту смогли оказаться нужными стране и оказать достойную помощь в завоевании Победы.</a:t>
            </a: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634082"/>
          </a:xfrm>
        </p:spPr>
        <p:txBody>
          <a:bodyPr>
            <a:noAutofit/>
          </a:bodyPr>
          <a:lstStyle/>
          <a:p>
            <a:pPr algn="r"/>
            <a:r>
              <a:rPr lang="ru-RU" sz="24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Ставрополье в годы Великой Отечественной войны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421" y="3717032"/>
            <a:ext cx="4620538" cy="31142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08" b="17584"/>
          <a:stretch/>
        </p:blipFill>
        <p:spPr>
          <a:xfrm>
            <a:off x="4745959" y="3717032"/>
            <a:ext cx="4272722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82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3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188640"/>
            <a:ext cx="5652120" cy="4968552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ru-RU" sz="24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События </a:t>
            </a:r>
            <a:r>
              <a:rPr lang="ru-RU" sz="24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Великой Отечественной войны остались в далёком прошлом, и тех, кто погиб на её фронтах уже не вернуть. Однако память об их подвиге продолжает жить в названиях улиц, мемориалов и памятников архитектуры любого населённого пункта нашей страны, в том числе родного Ставрополья. И наша важнейшая задача сегодня – свято беречь эту память, передавать её потомкам и гордиться историческим прошлым своей Родины.</a:t>
            </a:r>
          </a:p>
        </p:txBody>
      </p:sp>
    </p:spTree>
    <p:extLst>
      <p:ext uri="{BB962C8B-B14F-4D97-AF65-F5344CB8AC3E}">
        <p14:creationId xmlns:p14="http://schemas.microsoft.com/office/powerpoint/2010/main" xmlns="" val="345565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244827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/>
              <a:t>В начале 1941 г. Пятигорск насчитывал около 60 тысяч жителей. Около 23 тысяч </a:t>
            </a:r>
            <a:r>
              <a:rPr lang="ru-RU" dirty="0" err="1"/>
              <a:t>пятигорчан</a:t>
            </a:r>
            <a:r>
              <a:rPr lang="ru-RU" dirty="0"/>
              <a:t> добровольно отправились на фронт, из них более 12 тысяч человек погибли за годы Великой Отечественной войны. За время оккупации г. Пятигорска с 9 августа 1942 г. по 11 января 1943 г. нацисты уничтожили более 3 тысяч мирных жителей и около 800 человек насильственно были угнаны в Германию. В Пятигорске фашистами было уничтожено около 350 зданий и сооружений. Ущерб, причинённый городу, превысил 800 миллионов рублей. Среди </a:t>
            </a:r>
            <a:r>
              <a:rPr lang="ru-RU" dirty="0" err="1"/>
              <a:t>пятигорчан</a:t>
            </a:r>
            <a:r>
              <a:rPr lang="ru-RU" dirty="0"/>
              <a:t> 33 жителя были удостоены высокого звания Героя Советского Союза, а 6 человек стали кавалерами Ордена Славы.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066130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Город Пятигорск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3573016"/>
            <a:ext cx="3980688" cy="29565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3573016"/>
            <a:ext cx="4295768" cy="2782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942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Мемориал</a:t>
            </a:r>
            <a:r>
              <a:rPr lang="ru-RU" b="1" dirty="0"/>
              <a:t> </a:t>
            </a:r>
            <a:r>
              <a:rPr lang="ru-RU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«Огонь Вечной Славы»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548" y="1124744"/>
            <a:ext cx="8136904" cy="5085566"/>
          </a:xfrm>
        </p:spPr>
      </p:pic>
    </p:spTree>
    <p:extLst>
      <p:ext uri="{BB962C8B-B14F-4D97-AF65-F5344CB8AC3E}">
        <p14:creationId xmlns:p14="http://schemas.microsoft.com/office/powerpoint/2010/main" xmlns="" val="98337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16632"/>
            <a:ext cx="7211144" cy="352839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/>
              <a:t>Мемориал находится в самом центре города, на естественной возвышенности. Его открытие состоялось в 1965 году. Стена из серого гранита увенчана барельефом воина Советской армии, возле ее стоит 18-метровый шпиль, на подножии которого выполнена надпись: «Вам, отдавшим пламень жизни, ради жизни на земле». Период реконструкции центра Пятигорска считается вторым рождением мемориала, когда его облик немного изменился. Здесь был установлен памятник Ленину, две гранитные плиты и чаша для Вечного огня. Рядом расположены Центр военно-патриотического воспитания и Пост № 1. К монументу в праздничные дни и дни печальных дат приходят с цветами и венками. Здесь в свое время принимали в октябрята, пионеры, комсомол. С этого места выходили поисковые отряды на кавказские перевалы – места сражения советских воинов в годы Великой Отечественной войны.</a:t>
            </a:r>
            <a:endParaRPr lang="ru-RU" b="1" i="1" dirty="0">
              <a:ln w="17780" cmpd="sng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957" r="1677" b="20413"/>
          <a:stretch/>
        </p:blipFill>
        <p:spPr>
          <a:xfrm>
            <a:off x="107503" y="3284984"/>
            <a:ext cx="6958171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687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049" b="20269"/>
          <a:stretch/>
        </p:blipFill>
        <p:spPr>
          <a:xfrm>
            <a:off x="107504" y="2492896"/>
            <a:ext cx="8928992" cy="38759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1879" y="332656"/>
            <a:ext cx="7279996" cy="2016224"/>
          </a:xfrm>
        </p:spPr>
        <p:txBody>
          <a:bodyPr>
            <a:normAutofit/>
          </a:bodyPr>
          <a:lstStyle/>
          <a:p>
            <a:pPr algn="just"/>
            <a:r>
              <a:rPr lang="ru-RU" sz="2200" dirty="0"/>
              <a:t>Если встать у мемориала в Пятигорске лицом к Вечному огню, то камни, что слева, заговорят о героях Великой Отечественной. Один из них – летчик Дегтярев. А напротив мемориала, возле плакучей ивы, - черная мраморная Чаша материнских слез.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0435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Чаша материнских слез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412776"/>
            <a:ext cx="5112568" cy="4248472"/>
          </a:xfrm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148064" y="1340768"/>
            <a:ext cx="4038600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u="sng" dirty="0"/>
              <a:t>Неотъемлемой частью мемориала стала и раскидистая ива, печально опустившая свои ветви в чашу слез, олицетворяя собой слова Н. А. Некрасова:</a:t>
            </a:r>
          </a:p>
          <a:p>
            <a:pPr marL="0" indent="0">
              <a:buNone/>
            </a:pPr>
            <a:endParaRPr lang="ru-RU" u="sng" dirty="0"/>
          </a:p>
          <a:p>
            <a:pPr marL="0" indent="0" algn="ctr">
              <a:buNone/>
            </a:pPr>
            <a:r>
              <a:rPr lang="ru-RU" i="1" dirty="0"/>
              <a:t>Одни я в мире подсмотрел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Святые, искренние слёзы – 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То слёзы бедных матерей!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Им не забыть своих детей,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Погибших на кровавой ниве,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Как не поднять плакучей иве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 algn="ctr">
              <a:buNone/>
            </a:pPr>
            <a:r>
              <a:rPr lang="ru-RU" i="1" dirty="0"/>
              <a:t>Своих поникнувших ветвей…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56176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5601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7564" y="980728"/>
            <a:ext cx="7848872" cy="5382598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27584" y="44624"/>
            <a:ext cx="8229600" cy="1143000"/>
          </a:xfrm>
        </p:spPr>
        <p:txBody>
          <a:bodyPr>
            <a:normAutofit/>
          </a:bodyPr>
          <a:lstStyle/>
          <a:p>
            <a:r>
              <a:rPr lang="ru-RU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n-lt"/>
                <a:ea typeface="+mn-ea"/>
                <a:cs typeface="+mn-cs"/>
              </a:rPr>
              <a:t>Воинский мемориал</a:t>
            </a:r>
          </a:p>
        </p:txBody>
      </p:sp>
    </p:spTree>
    <p:extLst>
      <p:ext uri="{BB962C8B-B14F-4D97-AF65-F5344CB8AC3E}">
        <p14:creationId xmlns:p14="http://schemas.microsoft.com/office/powerpoint/2010/main" xmlns="" val="76407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7524" y="111728"/>
            <a:ext cx="7092280" cy="3893336"/>
          </a:xfrm>
        </p:spPr>
        <p:txBody>
          <a:bodyPr>
            <a:noAutofit/>
          </a:bodyPr>
          <a:lstStyle/>
          <a:p>
            <a:pPr algn="r"/>
            <a:r>
              <a:rPr lang="ru-RU" sz="1400" dirty="0"/>
              <a:t>Воинский мемориал возник в 1941 году. Здесь хоронили бойцов и офицеров, погибших от ран в госпиталях</a:t>
            </a:r>
            <a:r>
              <a:rPr lang="ru-RU" sz="1400" dirty="0" smtClean="0"/>
              <a:t>. В </a:t>
            </a:r>
            <a:r>
              <a:rPr lang="ru-RU" sz="1400" dirty="0"/>
              <a:t>верхней части мемориала - фигура скорбящего воина. К 30-летию Победы кладбище было перепланировано и благоустроено. В центре - стилизованное изображение дота, в крыше которого вырезана пятиконечная звезда - символ воинской доблести. Звезда разорвана, что означает гибель воинов</a:t>
            </a:r>
            <a:r>
              <a:rPr lang="ru-RU" sz="1400" dirty="0" smtClean="0"/>
              <a:t>. Левее </a:t>
            </a:r>
            <a:r>
              <a:rPr lang="ru-RU" sz="1400" dirty="0"/>
              <a:t>скульптуры скорбящего солдата находится урна с надписью: «Здесь хранится калужская земля с братской могилы воинов-</a:t>
            </a:r>
            <a:r>
              <a:rPr lang="ru-RU" sz="1400" dirty="0" err="1"/>
              <a:t>ставропольцев</a:t>
            </a:r>
            <a:r>
              <a:rPr lang="ru-RU" sz="1400" dirty="0"/>
              <a:t> 511-гo добровольческого, 8-го гвардейского кавалерийского полка, погибших в боях в 1942 году. Вечная слава землякам-добровольцам, отдавшим жизнь за Отчизну</a:t>
            </a:r>
            <a:r>
              <a:rPr lang="ru-RU" sz="1400" dirty="0" smtClean="0"/>
              <a:t>». Почти </a:t>
            </a:r>
            <a:r>
              <a:rPr lang="ru-RU" sz="1400" dirty="0"/>
              <a:t>у самой ограды братская могила 24-х воинов Советской Армии, погибших в период фашистской оккупации Пятигорска. Это были раненые, которых не могли эвакуировать из госпиталей, и они остались без всякой медицинской помощи. Среди похороненных есть могилы солдат, оставшихся неизвестными</a:t>
            </a:r>
            <a:r>
              <a:rPr lang="ru-RU" sz="1400" dirty="0" smtClean="0"/>
              <a:t>. При </a:t>
            </a:r>
            <a:r>
              <a:rPr lang="ru-RU" sz="1400" dirty="0"/>
              <a:t>входе со старого кладбища в первой аллее похоронены курсанты и командиры Полтавского танкового училища. В грозном 1942-м это училище находилось в Пятигорске</a:t>
            </a:r>
            <a:r>
              <a:rPr lang="ru-RU" sz="1400" dirty="0" smtClean="0"/>
              <a:t>. Воинское </a:t>
            </a:r>
            <a:r>
              <a:rPr lang="ru-RU" sz="1400" dirty="0"/>
              <a:t>кладбище обрамляет с восточной стороны подпорная стена, на которой в виде барельефа изображены солдаты Советской Армии всех родов войск</a:t>
            </a:r>
            <a:r>
              <a:rPr lang="ru-RU" sz="1400" dirty="0" smtClean="0"/>
              <a:t>. При </a:t>
            </a:r>
            <a:r>
              <a:rPr lang="ru-RU" sz="1400" dirty="0"/>
              <a:t>входе в мемориал установлена пушка-гаубица калибра 122 и танк Т-34. Всего на этом кладбище захоронено 670 известных и неизвестных солдат.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82" t="384" r="-1282" b="15430"/>
          <a:stretch/>
        </p:blipFill>
        <p:spPr>
          <a:xfrm>
            <a:off x="107504" y="3789040"/>
            <a:ext cx="5384800" cy="3024336"/>
          </a:xfrm>
        </p:spPr>
      </p:pic>
    </p:spTree>
    <p:extLst>
      <p:ext uri="{BB962C8B-B14F-4D97-AF65-F5344CB8AC3E}">
        <p14:creationId xmlns:p14="http://schemas.microsoft.com/office/powerpoint/2010/main" xmlns="" val="15082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8229600" cy="1143000"/>
          </a:xfrm>
        </p:spPr>
        <p:txBody>
          <a:bodyPr>
            <a:normAutofit/>
          </a:bodyPr>
          <a:lstStyle/>
          <a:p>
            <a:pPr algn="r"/>
            <a:r>
              <a:rPr lang="ru-RU" sz="48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+mn-lt"/>
                <a:ea typeface="+mn-ea"/>
                <a:cs typeface="+mn-cs"/>
              </a:rPr>
              <a:t>Памятник Нине Попцовой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1268760"/>
            <a:ext cx="5256584" cy="5256584"/>
          </a:xfrm>
        </p:spPr>
      </p:pic>
    </p:spTree>
    <p:extLst>
      <p:ext uri="{BB962C8B-B14F-4D97-AF65-F5344CB8AC3E}">
        <p14:creationId xmlns:p14="http://schemas.microsoft.com/office/powerpoint/2010/main" xmlns="" val="280052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507288" cy="5184576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4000" b="1" dirty="0"/>
              <a:t>Памятник Нине Попцовой </a:t>
            </a:r>
            <a:r>
              <a:rPr lang="ru-RU" dirty="0"/>
              <a:t>– это важнейшая достопримечательность Пятигорска, а также один из интереснейших памятников Великой Отечественной войны. Он был установлен перед фасадом Дворца пионеров и школьников в 1962 году, его автором стал скульптор М. Г. Минкин. В центре Пятигорска высится памятник: скованная цепями, но не покоренная, с развевающимися на ветру волосами, словно живая Нина Попцова - гордость города, образец мужества и благородства, пример беззаветной преданности Родине. О Нине Попцовой довелось узнать достаточно много: Нина Попцова родилась 16 августа 1922 года в селе </a:t>
            </a:r>
            <a:r>
              <a:rPr lang="ru-RU" dirty="0" err="1"/>
              <a:t>Ункосово</a:t>
            </a:r>
            <a:r>
              <a:rPr lang="ru-RU" dirty="0"/>
              <a:t> Московской области. В 1936 году Попцовы переехали в станицу </a:t>
            </a:r>
            <a:r>
              <a:rPr lang="ru-RU" dirty="0" err="1"/>
              <a:t>Горячеводскую</a:t>
            </a:r>
            <a:r>
              <a:rPr lang="ru-RU" dirty="0"/>
              <a:t> Ставропольского края. У родителей Нины было семеро детей. Отец Павел </a:t>
            </a:r>
            <a:r>
              <a:rPr lang="ru-RU" dirty="0" err="1"/>
              <a:t>Ермалаевич</a:t>
            </a:r>
            <a:r>
              <a:rPr lang="ru-RU" dirty="0"/>
              <a:t> в мирное время работал портным-закройщиком. Мать Екатерина Матвеевна занималась детьми. Окончив школу, Нина работала ткачихой на ковровой фабрике им. Ильича. Без отрыва от производства Нина окончила курсы медсестер, состояла в санитарной дружине, затем вступила в истребительный батальон, научилась прыгать с парашютом и стрелять. С последним полком Красной Армии, отступавшим из Пятигорска, хотела уйти и 19-летняя комсомолка Нина Попцова. Но решила задержаться в горах, где проходил рубеж обороны. Девушка активно принимала участие в военных операциях советского командования, осуществляемых на территории, занятой противником. Ей поручили навести советских ночных бомбардировщиков на цель – гостиницу «Бристоль», где было совещание высшего немецкого командования Северного Кавказа. Нина с горы Машук пускала ракеты в сторону гостиницы, и по этим ракетам авиация разбомбила здание. Под его руинами нашли себе могилу многие оккупанты. Вскоре после успешно проведенной операции девушка получила задание создать в Пятигорске подпольную молодежную группу для агитационной и диверсионной работы в тылу врага. Нина взялась за дело, но не смогла довести его до конца. Она была рассекречена предателем. Патруль арестовал ее ночью на улице и доставил в гестапо. В застенках пятигорской тюрьмы девушку пытали, но ничего от нее не узнали, не смогли сломить ее волю. В ночь с 6 на 7 января Нину Попцову расстреляли, а 11 января 1943 года советские войска вошли в Пятигорск. Фашисты зверски расправились с Ниной Попцовой за три дня до своего бегства из Пятигорска. После освобождения города Нина и другие казненные были похоронены в братской могиле, у которой пылает теперь Вечный огонь.</a:t>
            </a:r>
          </a:p>
        </p:txBody>
      </p:sp>
    </p:spTree>
    <p:extLst>
      <p:ext uri="{BB962C8B-B14F-4D97-AF65-F5344CB8AC3E}">
        <p14:creationId xmlns:p14="http://schemas.microsoft.com/office/powerpoint/2010/main" xmlns="" val="393747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8229600" cy="1143000"/>
          </a:xfrm>
        </p:spPr>
        <p:txBody>
          <a:bodyPr>
            <a:noAutofit/>
          </a:bodyPr>
          <a:lstStyle/>
          <a:p>
            <a:pPr algn="r"/>
            <a:r>
              <a:rPr lang="ru-RU" sz="36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Мемориал воинской Славы героев </a:t>
            </a:r>
            <a:r>
              <a:rPr lang="ru-RU" sz="36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Великой </a:t>
            </a:r>
            <a:r>
              <a:rPr lang="ru-RU" sz="36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Отечественной войны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982"/>
          <a:stretch/>
        </p:blipFill>
        <p:spPr>
          <a:xfrm>
            <a:off x="424863" y="1772816"/>
            <a:ext cx="8294275" cy="3744416"/>
          </a:xfrm>
        </p:spPr>
      </p:pic>
    </p:spTree>
    <p:extLst>
      <p:ext uri="{BB962C8B-B14F-4D97-AF65-F5344CB8AC3E}">
        <p14:creationId xmlns:p14="http://schemas.microsoft.com/office/powerpoint/2010/main" xmlns="" val="297208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8568952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/>
              <a:t>Мемориал воинской Славы героев Великой Отечественной войны или Мемориал Славы </a:t>
            </a:r>
            <a:r>
              <a:rPr lang="ru-RU" sz="1600" dirty="0"/>
              <a:t>— расположен центре Аллеи Славы Комсомольского парка. На стелах из красного гранита бронзовыми буквами были обозначены имена </a:t>
            </a:r>
            <a:r>
              <a:rPr lang="ru-RU" sz="1600" dirty="0" err="1"/>
              <a:t>пятигорчан</a:t>
            </a:r>
            <a:r>
              <a:rPr lang="ru-RU" sz="1600" dirty="0"/>
              <a:t> – 24 Героев Советского Союза и 6 полных кавалеров Ордена Солдатской Славы - участников Великой Отечественной войны. Стройка Мемориала была объявлена народной. Украшение Мемориала пять орудийных стволов - заслуга ветерана ВОВ, полковника в отставке Е.М. </a:t>
            </a:r>
            <a:r>
              <a:rPr lang="ru-RU" sz="1600" dirty="0" err="1"/>
              <a:t>Белавенцева</a:t>
            </a:r>
            <a:r>
              <a:rPr lang="ru-RU" sz="1600" dirty="0"/>
              <a:t>, которому, чтобы добыть орудия, пришлось объехать несколько городов и использовать старые армейские связи. 5 ноября 1985 года в Мемориальном комплексе Славы открылся филиал Пятигорского краеведческого музея с экспозицией «</a:t>
            </a:r>
            <a:r>
              <a:rPr lang="ru-RU" sz="1600" dirty="0" err="1"/>
              <a:t>Пятигорчане</a:t>
            </a:r>
            <a:r>
              <a:rPr lang="ru-RU" sz="1600" dirty="0"/>
              <a:t> в Великой Отечественной войне». Круговая панорама в центре зала воссоздает героический эпизод обороны города, описанный в "Балладе о пятнадцати". Проработал музей несколько лет и закрылся по техническим причинам: в спешке строители забыли устроить вентиляцию, к тому же вовремя ливней вода просачивалась под фундамент и затапливала помещение. В начале 90-х годов из-за отсутствия надзора все металлические буквы на стелах были украдены, что вызвало справедливый гнев горожан. Мемориал восстановлен в 2010 году, теперь имена героев высечены на камне, а в помещении открыта новая экспозиция, подготовленная сотрудниками муниципального учреждения дополнительного образования «Центр военно-патриотического воспитания молодёжи города Пятигорска». На сей раз музей проработал всего несколько дней, после чего снова был закрыт в связи затоплением грунтовыми водами.</a:t>
            </a:r>
          </a:p>
        </p:txBody>
      </p:sp>
    </p:spTree>
    <p:extLst>
      <p:ext uri="{BB962C8B-B14F-4D97-AF65-F5344CB8AC3E}">
        <p14:creationId xmlns:p14="http://schemas.microsoft.com/office/powerpoint/2010/main" xmlns="" val="170134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4624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ru-RU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Мемориальное </a:t>
            </a:r>
            <a:r>
              <a:rPr lang="ru-RU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панно </a:t>
            </a:r>
            <a:r>
              <a:rPr lang="ru-RU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/>
            </a:r>
            <a:br>
              <a:rPr lang="ru-RU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</a:br>
            <a:r>
              <a:rPr lang="ru-RU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«</a:t>
            </a:r>
            <a:r>
              <a:rPr lang="ru-RU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Мы победили»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631" b="6553"/>
          <a:stretch/>
        </p:blipFill>
        <p:spPr>
          <a:xfrm>
            <a:off x="441906" y="1332222"/>
            <a:ext cx="8329319" cy="45365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49311" y="5868726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Мемориал в честь празднования 70-летия Великой Победы создан на основе 824 фотографий горожан, воевавших на фронтах Великой Отечественной и ковавших Победу в тылу.</a:t>
            </a:r>
          </a:p>
        </p:txBody>
      </p:sp>
    </p:spTree>
    <p:extLst>
      <p:ext uri="{BB962C8B-B14F-4D97-AF65-F5344CB8AC3E}">
        <p14:creationId xmlns:p14="http://schemas.microsoft.com/office/powerpoint/2010/main" xmlns="" val="13575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3140968"/>
            <a:ext cx="4885348" cy="345638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16633"/>
            <a:ext cx="7128792" cy="302433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2900" dirty="0"/>
              <a:t>Стена </a:t>
            </a:r>
            <a:r>
              <a:rPr lang="ru-RU" sz="2900" dirty="0" smtClean="0"/>
              <a:t>Памяти вместила </a:t>
            </a:r>
            <a:r>
              <a:rPr lang="ru-RU" sz="2900" dirty="0"/>
              <a:t>824 фотографии горожан, воевавших на фронтах Великой Отечественной и ковавших Победу в тылу. «Вечная слава и вечная память героям-</a:t>
            </a:r>
            <a:r>
              <a:rPr lang="ru-RU" sz="2900" dirty="0" err="1"/>
              <a:t>пятигорчанам</a:t>
            </a:r>
            <a:r>
              <a:rPr lang="ru-RU" sz="2900" dirty="0"/>
              <a:t>», - гласят латунные буквы. Панно выполнено из гранита и травертина - долговечных и прочных природных материалов. Длина </a:t>
            </a:r>
            <a:r>
              <a:rPr lang="ru-RU" sz="2900" dirty="0" smtClean="0"/>
              <a:t>мемориала </a:t>
            </a:r>
            <a:r>
              <a:rPr lang="ru-RU" sz="2900" dirty="0"/>
              <a:t>- более 23 метров, высота – 3,5 метра</a:t>
            </a:r>
            <a:r>
              <a:rPr lang="ru-RU" sz="2900" dirty="0" smtClean="0"/>
              <a:t>.</a:t>
            </a:r>
          </a:p>
          <a:p>
            <a:pPr marL="0" indent="0">
              <a:buNone/>
            </a:pPr>
            <a:r>
              <a:rPr lang="ru-RU" sz="2900" dirty="0" smtClean="0"/>
              <a:t> </a:t>
            </a:r>
            <a:r>
              <a:rPr lang="ru-RU" sz="29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Здесь </a:t>
            </a:r>
            <a:r>
              <a:rPr lang="ru-RU" sz="29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лица тех, кто родился, жил, воевал, защищал, умирал за нашу страну, наш </a:t>
            </a:r>
            <a:r>
              <a:rPr lang="ru-RU" sz="29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город. Это – наши родственники, знакомые, друзья, наши отцы и деды</a:t>
            </a:r>
            <a:r>
              <a:rPr lang="ru-RU" sz="2900" dirty="0"/>
              <a:t>. Убежден, сюда всегда будут приходить дети и молодежь, здесь всегда будет много цветов, - отметил, торжественно открывая новый мемориал на Воинском кладбище Глава Пятигорска Лев </a:t>
            </a:r>
            <a:r>
              <a:rPr lang="ru-RU" sz="2900" dirty="0" err="1" smtClean="0"/>
              <a:t>Травнев</a:t>
            </a:r>
            <a:r>
              <a:rPr lang="ru-RU" sz="2900" dirty="0" smtClean="0"/>
              <a:t>.</a:t>
            </a:r>
            <a:endParaRPr lang="ru-RU" sz="2900" dirty="0"/>
          </a:p>
          <a:p>
            <a:pPr marL="0" indent="0">
              <a:buNone/>
            </a:pPr>
            <a:endParaRPr lang="ru-RU" sz="2900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064860" y="3173646"/>
            <a:ext cx="39604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</a:t>
            </a:r>
            <a:r>
              <a:rPr lang="ru-RU" dirty="0"/>
              <a:t>течение года для создания панно </a:t>
            </a:r>
            <a:r>
              <a:rPr lang="ru-RU" dirty="0" err="1"/>
              <a:t>пятигорчане</a:t>
            </a:r>
            <a:r>
              <a:rPr lang="ru-RU" dirty="0"/>
              <a:t> приносили фотографии </a:t>
            </a:r>
            <a:r>
              <a:rPr lang="ru-RU" dirty="0" smtClean="0"/>
              <a:t>своих близких </a:t>
            </a:r>
            <a:r>
              <a:rPr lang="ru-RU" dirty="0"/>
              <a:t>в городской Совет ветеранов. Сотни лиц, сотни судеб, сотни подвигов и Победа - одна на всех</a:t>
            </a:r>
            <a:r>
              <a:rPr lang="ru-RU" dirty="0" smtClean="0"/>
              <a:t>.</a:t>
            </a:r>
          </a:p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Наш долг – знать, помнить и рассказывать всем: русский солдат подарил мир не только России, он подарил мир миру!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7038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ru-RU" sz="40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Стела в честь 25-летия </a:t>
            </a:r>
            <a:r>
              <a:rPr lang="ru-RU" sz="40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освобождения </a:t>
            </a:r>
            <a:r>
              <a:rPr lang="ru-RU" sz="40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Пятигорска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556792"/>
            <a:ext cx="3570481" cy="4525963"/>
          </a:xfrm>
        </p:spPr>
      </p:pic>
      <p:sp>
        <p:nvSpPr>
          <p:cNvPr id="8" name="TextBox 7"/>
          <p:cNvSpPr txBox="1"/>
          <p:nvPr/>
        </p:nvSpPr>
        <p:spPr>
          <a:xfrm>
            <a:off x="4499992" y="1556792"/>
            <a:ext cx="40324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Между проспектом имени Кирова и городским парком культуры и отдыха высится обелиск в память 25-летия освобождения Пятигорска от фашистских захватчиков. 11 января 1943 г. город был очищен от оккупантов соединениями 37-й армии под командованием генерал-майора II.М. Козлова.</a:t>
            </a:r>
          </a:p>
        </p:txBody>
      </p:sp>
    </p:spTree>
    <p:extLst>
      <p:ext uri="{BB962C8B-B14F-4D97-AF65-F5344CB8AC3E}">
        <p14:creationId xmlns:p14="http://schemas.microsoft.com/office/powerpoint/2010/main" xmlns="" val="298112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067944" y="116632"/>
            <a:ext cx="4968552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i="1" dirty="0"/>
              <a:t>Помните! Через века, через года,- помните!</a:t>
            </a:r>
          </a:p>
          <a:p>
            <a:r>
              <a:rPr lang="ru-RU" sz="1400" b="1" i="1" dirty="0"/>
              <a:t>О тех, кто уже не придет никогда,- помните!</a:t>
            </a:r>
          </a:p>
          <a:p>
            <a:r>
              <a:rPr lang="ru-RU" sz="1400" b="1" i="1" dirty="0"/>
              <a:t>Не плачьте! В горле сдержите стоны, горькие стоны.</a:t>
            </a:r>
          </a:p>
          <a:p>
            <a:r>
              <a:rPr lang="ru-RU" sz="1400" b="1" i="1" dirty="0"/>
              <a:t>Памяти павших будьте достойны! Вечно достойны!</a:t>
            </a:r>
          </a:p>
          <a:p>
            <a:r>
              <a:rPr lang="ru-RU" sz="1400" b="1" i="1" dirty="0"/>
              <a:t>Хлебом и песней, мечтой и стихами, жизнью просторной,</a:t>
            </a:r>
          </a:p>
          <a:p>
            <a:r>
              <a:rPr lang="ru-RU" sz="1400" b="1" i="1" dirty="0"/>
              <a:t>Каждой секундой, каждым дыханьем будьте достойны! </a:t>
            </a:r>
          </a:p>
          <a:p>
            <a:endParaRPr lang="ru-RU" sz="1400" b="1" i="1" dirty="0"/>
          </a:p>
          <a:p>
            <a:r>
              <a:rPr lang="ru-RU" sz="1400" b="1" i="1" dirty="0"/>
              <a:t>Люди! Покуда сердца стучатся,- помните!</a:t>
            </a:r>
          </a:p>
          <a:p>
            <a:r>
              <a:rPr lang="ru-RU" sz="1400" b="1" i="1" dirty="0"/>
              <a:t>Какою ценой завоевано счастье,- пожалуйста, помните!</a:t>
            </a:r>
          </a:p>
          <a:p>
            <a:r>
              <a:rPr lang="ru-RU" sz="1400" b="1" i="1" dirty="0"/>
              <a:t>Песню свою отправляя в полет,- помните!</a:t>
            </a:r>
          </a:p>
          <a:p>
            <a:r>
              <a:rPr lang="ru-RU" sz="1400" b="1" i="1" dirty="0"/>
              <a:t>О тех, кто уже никогда не споет,- помните!</a:t>
            </a:r>
          </a:p>
          <a:p>
            <a:r>
              <a:rPr lang="ru-RU" sz="1400" b="1" i="1" dirty="0"/>
              <a:t>Детям своим расскажите о них, чтоб запомнили!</a:t>
            </a:r>
          </a:p>
          <a:p>
            <a:r>
              <a:rPr lang="ru-RU" sz="1400" b="1" i="1" dirty="0"/>
              <a:t>Детям детей расскажите о них, чтобы тоже запомнили!</a:t>
            </a:r>
          </a:p>
          <a:p>
            <a:endParaRPr lang="ru-RU" sz="1400" b="1" i="1" dirty="0"/>
          </a:p>
          <a:p>
            <a:r>
              <a:rPr lang="ru-RU" sz="1400" b="1" i="1" dirty="0"/>
              <a:t>Во все времена бессмертной Земли помните!</a:t>
            </a:r>
          </a:p>
          <a:p>
            <a:r>
              <a:rPr lang="ru-RU" sz="1400" b="1" i="1" dirty="0"/>
              <a:t>К мерцающим звездам ведя корабли,- о погибших помните!</a:t>
            </a:r>
          </a:p>
          <a:p>
            <a:r>
              <a:rPr lang="ru-RU" sz="1400" b="1" i="1" dirty="0"/>
              <a:t>Встречайте трепетную весну, люди Земли.</a:t>
            </a:r>
          </a:p>
          <a:p>
            <a:r>
              <a:rPr lang="ru-RU" sz="1400" b="1" i="1" dirty="0"/>
              <a:t>Убейте войну, прокляните войну, люди Земли!</a:t>
            </a:r>
          </a:p>
          <a:p>
            <a:r>
              <a:rPr lang="ru-RU" sz="1400" b="1" i="1" dirty="0"/>
              <a:t>Мечту пронесите через года и жизнью наполните!..</a:t>
            </a:r>
          </a:p>
          <a:p>
            <a:r>
              <a:rPr lang="ru-RU" sz="1400" b="1" i="1" dirty="0"/>
              <a:t>Но о тех, кто уже не придет никогда,- заклинаю,- помните!</a:t>
            </a:r>
          </a:p>
          <a:p>
            <a:endParaRPr lang="ru-RU" sz="1200" dirty="0"/>
          </a:p>
          <a:p>
            <a:r>
              <a:rPr lang="ru-RU" sz="1200" dirty="0"/>
              <a:t>(</a:t>
            </a:r>
            <a:r>
              <a:rPr lang="ru-RU" sz="1200" dirty="0" err="1"/>
              <a:t>Р.Рождественский</a:t>
            </a:r>
            <a:r>
              <a:rPr lang="ru-RU" sz="1200" dirty="0"/>
              <a:t>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988" y="2564903"/>
            <a:ext cx="4020684" cy="4199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784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2635</Words>
  <Application>Microsoft Office PowerPoint</Application>
  <PresentationFormat>Экран (4:3)</PresentationFormat>
  <Paragraphs>88</Paragraphs>
  <Slides>24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Слайд 2</vt:lpstr>
      <vt:lpstr>Великая Отечественная война оставила свой горький след в душах миллионов людей на многие десятилетия вперед. В каждой семье есть свои печальные воспоминания, связанные с этими тяжелыми для страны и ее граждан событиями. </vt:lpstr>
      <vt:lpstr>Ставрополье в годы Великой Отечественной войны</vt:lpstr>
      <vt:lpstr>Ставрополье в годы Великой Отечественной войны</vt:lpstr>
      <vt:lpstr>Ставрополье в годы Великой Отечественной войны</vt:lpstr>
      <vt:lpstr>Ставрополье в годы Великой Отечественной войны</vt:lpstr>
      <vt:lpstr>Ставрополье в годы Великой Отечественной войны</vt:lpstr>
      <vt:lpstr>События Великой Отечественной войны остались в далёком прошлом, и тех, кто погиб на её фронтах уже не вернуть. Однако память об их подвиге продолжает жить в названиях улиц, мемориалов и памятников архитектуры любого населённого пункта нашей страны, в том числе родного Ставрополья. И наша важнейшая задача сегодня – свято беречь эту память, передавать её потомкам и гордиться историческим прошлым своей Родины.</vt:lpstr>
      <vt:lpstr>Город Пятигорск</vt:lpstr>
      <vt:lpstr>Мемориал «Огонь Вечной Славы»</vt:lpstr>
      <vt:lpstr>Слайд 12</vt:lpstr>
      <vt:lpstr>Если встать у мемориала в Пятигорске лицом к Вечному огню, то камни, что слева, заговорят о героях Великой Отечественной. Один из них – летчик Дегтярев. А напротив мемориала, возле плакучей ивы, - черная мраморная Чаша материнских слез. </vt:lpstr>
      <vt:lpstr>Чаша материнских слез</vt:lpstr>
      <vt:lpstr>Воинский мемориал</vt:lpstr>
      <vt:lpstr>Воинский мемориал возник в 1941 году. Здесь хоронили бойцов и офицеров, погибших от ран в госпиталях. В верхней части мемориала - фигура скорбящего воина. К 30-летию Победы кладбище было перепланировано и благоустроено. В центре - стилизованное изображение дота, в крыше которого вырезана пятиконечная звезда - символ воинской доблести. Звезда разорвана, что означает гибель воинов. Левее скульптуры скорбящего солдата находится урна с надписью: «Здесь хранится калужская земля с братской могилы воинов-ставропольцев 511-гo добровольческого, 8-го гвардейского кавалерийского полка, погибших в боях в 1942 году. Вечная слава землякам-добровольцам, отдавшим жизнь за Отчизну». Почти у самой ограды братская могила 24-х воинов Советской Армии, погибших в период фашистской оккупации Пятигорска. Это были раненые, которых не могли эвакуировать из госпиталей, и они остались без всякой медицинской помощи. Среди похороненных есть могилы солдат, оставшихся неизвестными. При входе со старого кладбища в первой аллее похоронены курсанты и командиры Полтавского танкового училища. В грозном 1942-м это училище находилось в Пятигорске. Воинское кладбище обрамляет с восточной стороны подпорная стена, на которой в виде барельефа изображены солдаты Советской Армии всех родов войск. При входе в мемориал установлена пушка-гаубица калибра 122 и танк Т-34. Всего на этом кладбище захоронено 670 известных и неизвестных солдат.</vt:lpstr>
      <vt:lpstr>Памятник Нине Попцовой</vt:lpstr>
      <vt:lpstr>Слайд 18</vt:lpstr>
      <vt:lpstr>Мемориал воинской Славы героев Великой Отечественной войны</vt:lpstr>
      <vt:lpstr>Слайд 20</vt:lpstr>
      <vt:lpstr>Мемориальное панно  «Мы победили»</vt:lpstr>
      <vt:lpstr>Слайд 22</vt:lpstr>
      <vt:lpstr>Стела в честь 25-летия освобождения Пятигорска</vt:lpstr>
      <vt:lpstr>Слайд 24</vt:lpstr>
    </vt:vector>
  </TitlesOfParts>
  <Company>Интернат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Пользователь</cp:lastModifiedBy>
  <cp:revision>22</cp:revision>
  <dcterms:created xsi:type="dcterms:W3CDTF">2015-02-17T08:35:42Z</dcterms:created>
  <dcterms:modified xsi:type="dcterms:W3CDTF">2021-10-07T15:01:49Z</dcterms:modified>
</cp:coreProperties>
</file>