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handoutMasterIdLst>
    <p:handoutMasterId r:id="rId15"/>
  </p:handoutMasterIdLst>
  <p:sldIdLst>
    <p:sldId id="256" r:id="rId2"/>
    <p:sldId id="259" r:id="rId3"/>
    <p:sldId id="257" r:id="rId4"/>
    <p:sldId id="258" r:id="rId5"/>
    <p:sldId id="268" r:id="rId6"/>
    <p:sldId id="269" r:id="rId7"/>
    <p:sldId id="265" r:id="rId8"/>
    <p:sldId id="266" r:id="rId9"/>
    <p:sldId id="260" r:id="rId10"/>
    <p:sldId id="261" r:id="rId11"/>
    <p:sldId id="262" r:id="rId12"/>
    <p:sldId id="263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1" d="100"/>
          <a:sy n="51" d="100"/>
        </p:scale>
        <p:origin x="297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4534C66-8D0A-A06B-A8EC-5D730DB0006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05EC79A-EBCC-95FA-2007-FBF364FA9DB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ED7C1F-873D-47A1-A5C6-B29BC8D54C03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404DC5-68EE-C87C-3425-60C390BE29B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CB0BE6-3E56-65A6-7D52-22658A3BB8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6C1EC-44F0-4443-863C-686E582C2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3353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33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143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241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757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667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03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656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638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594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616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13764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708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0374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76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569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529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F6301-EE59-4C24-8E28-7E2AF93D5B11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ABE97E1-03A3-41EE-A4A1-195E6D4F4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81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AEFDB7-1068-A2DF-FB67-06CABDA103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1858" y="436098"/>
            <a:ext cx="8904850" cy="2349305"/>
          </a:xfrm>
        </p:spPr>
        <p:txBody>
          <a:bodyPr>
            <a:normAutofit/>
          </a:bodyPr>
          <a:lstStyle/>
          <a:p>
            <a:pPr algn="ctr"/>
            <a:r>
              <a:rPr lang="ru-RU" sz="3500" b="1" dirty="0"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ОРГАНИЗАЦИЯ РАБОТЫ С РОДИТЕЛЯМИ ПО ПОВЫШЕНИЮ МОТИВАЦИИ ОБУЧАЮЩИХСЯ К ОБУЧЕНИЮ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53DB9DF-99DF-6C53-7F06-433F2A4790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179298"/>
            <a:ext cx="11085342" cy="3450101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ЖИЗНЬ ДЕТЕЙ ДОЛЖНА БЫТЬ ЗАПОЛНЕНА 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РАДОСТНОЙ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ДЕЯТЕЛЬНОСТЬЮ, И ТОГДА ОНА ВОСПИТЫВАЕТ ЛЮДЕЙ С СИЛЬНО РАЗВИТЫМ ОБЩЕСТВЕННЫМ ИНСТИНКТОМ. 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Крупская Н.К.</a:t>
            </a:r>
          </a:p>
          <a:p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</a:t>
            </a:r>
            <a:r>
              <a:rPr lang="ru-RU" sz="1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физической культуры, классный руководитель 5 класса Б</a:t>
            </a:r>
          </a:p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БОУ г. Омска «Средняя общеобразовательная школа № 83»</a:t>
            </a:r>
          </a:p>
        </p:txBody>
      </p:sp>
    </p:spTree>
    <p:extLst>
      <p:ext uri="{BB962C8B-B14F-4D97-AF65-F5344CB8AC3E}">
        <p14:creationId xmlns:p14="http://schemas.microsoft.com/office/powerpoint/2010/main" val="349073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E149B2-A7B8-496A-99DC-E2F6565FE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МОТИВАЦИЯ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0D24B9-5670-94A0-D029-4DDAB8A3B1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02191"/>
            <a:ext cx="8480734" cy="4339171"/>
          </a:xfrm>
        </p:spPr>
        <p:txBody>
          <a:bodyPr/>
          <a:lstStyle/>
          <a:p>
            <a:pPr algn="just" fontAlgn="base">
              <a:spcAft>
                <a:spcPts val="15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Мотивация – это желание и готовность что-либо делать.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Мотивированный человек может ставить перед собой долгосрочные цели, например, стать профессиональным писателем, или краткосрочные, например, выучить одно иностранное слово.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722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6EDD0FD-A81C-23EF-6A52-9317CF3BF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252025"/>
            <a:ext cx="9507675" cy="4789337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того чтобы повысить мотивацию родителям – необходимо отучиться манипулировать детьми, как «пешками». А дети должны почувствовать себя «источником», они должны научиться принимать на себя ответственность за свое поведение.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361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55CDE0F-515D-3C24-C237-3A252A7BC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928" y="1161783"/>
            <a:ext cx="9423269" cy="5042069"/>
          </a:xfrm>
        </p:spPr>
        <p:txBody>
          <a:bodyPr/>
          <a:lstStyle/>
          <a:p>
            <a:pPr algn="just" fontAlgn="base">
              <a:spcAft>
                <a:spcPts val="15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Родителям следует иметь в виду то, что мотивация ребенка на обучение должна быть связана не только с учёбой. Важно знать, что некоторые дети также высоко мотивированы на достижение своих целей, не связанных с учебой в школе.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Помните, что достижение – это еще не мотивация. Поэтому необходимо знать, что пока вы будете заставлять ваше чадо делать домашние задания, это не значит, что он мотивированно выполняет их.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150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Не следует наказывать ребенка за оценки, необходимо тщательно разобраться с возникшей проблемой и найти способ для мотивации к учебе.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3750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8AFBF7-48FE-1BD5-B951-2E74FA04D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790140" cy="1320800"/>
          </a:xfrm>
        </p:spPr>
        <p:txBody>
          <a:bodyPr>
            <a:noAutofit/>
          </a:bodyPr>
          <a:lstStyle/>
          <a:p>
            <a:pPr algn="ctr" fontAlgn="base">
              <a:spcAft>
                <a:spcPts val="1500"/>
              </a:spcAft>
            </a:pPr>
            <a:r>
              <a:rPr lang="ru-RU" sz="3000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принципы: на которые должны строиться продуктивное сотрудничество педагога и родителей:</a:t>
            </a:r>
            <a:br>
              <a:rPr lang="ru-RU" sz="3000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000" b="1" dirty="0">
              <a:solidFill>
                <a:srgbClr val="92D05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D42A56-8881-0A63-688F-062F1AF2D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77716"/>
            <a:ext cx="9645762" cy="3863646"/>
          </a:xfrm>
        </p:spPr>
        <p:txBody>
          <a:bodyPr/>
          <a:lstStyle/>
          <a:p>
            <a:pPr fontAlgn="base"/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РАВЕНСТВО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педагоги и родители несут одинаковую ответственность за воспитание детей. Поэтому никто из них не вправе предъявлять требования и отдавать распоряжения друг другу.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ЭТИЧНОСТЬ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отношения должны строиться на основе взаимного уважения. Причем следует стремится к тому, чтобы уважение было не поверхностным, демонстрируемым в присутствии детей, а искренним присущим в душе у каждого участника общения.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ВЗАИМОПОЩЬ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воспитании детей. Она оказывается продуктивной, когда её организаторы хорошо представляют себе, чем заняты школьники и  к чему они стремятся.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382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FB3BA9C-CC13-6286-C7F1-6F233E4DEA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979" y="342900"/>
            <a:ext cx="11454063" cy="6286499"/>
          </a:xfrm>
        </p:spPr>
        <p:txBody>
          <a:bodyPr>
            <a:normAutofit fontScale="25000" lnSpcReduction="20000"/>
          </a:bodyPr>
          <a:lstStyle/>
          <a:p>
            <a:pPr marL="0" indent="0" fontAlgn="base">
              <a:lnSpc>
                <a:spcPct val="120000"/>
              </a:lnSpc>
              <a:spcBef>
                <a:spcPts val="0"/>
              </a:spcBef>
              <a:spcAft>
                <a:spcPts val="1500"/>
              </a:spcAft>
              <a:buNone/>
            </a:pP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Какие формы взаимодействия с родителями используются в школе?</a:t>
            </a:r>
            <a:r>
              <a:rPr lang="ru-RU" sz="4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spcAft>
                <a:spcPts val="1500"/>
              </a:spcAft>
              <a:buNone/>
            </a:pPr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ним относят </a:t>
            </a:r>
            <a:r>
              <a:rPr lang="ru-RU" sz="4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беседу, посещение на дому, консультацию-размышление, выполнение индивидуальных поручений, совместный поиск решения проблемы, переписку.</a:t>
            </a:r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Индивидуальная работа с родителями требует от педагогов больше усилий и изобретательности, но ее эффективность по сравнению с работой в большой группе значительно выше.</a:t>
            </a:r>
            <a:endParaRPr lang="ru-RU" sz="4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spcAft>
                <a:spcPts val="1500"/>
              </a:spcAft>
              <a:buNone/>
            </a:pPr>
            <a:r>
              <a:rPr lang="ru-RU" sz="4800" b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привлечь родителей к школе?</a:t>
            </a:r>
            <a:endParaRPr lang="ru-RU" sz="4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spcAft>
                <a:spcPts val="1500"/>
              </a:spcAft>
              <a:buNone/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Привлекать родителей к учебному процессу можно двумя способами. Во-первых, на микроуровне, когда </a:t>
            </a:r>
            <a:r>
              <a:rPr lang="ru-RU" sz="4800" u="sng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 лично общается с родителями каждого школьника</a:t>
            </a: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Во-вторых, на макроуровне, когда коммуникацию с семьями налаживает школа или образовательный комплекс.</a:t>
            </a:r>
            <a:endParaRPr lang="ru-RU" sz="4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4800" b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должен делать педагог по работе с родителями?</a:t>
            </a:r>
            <a:endParaRPr lang="ru-RU" sz="4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педагога заинтересовать родителей жизнью школы и создать условия для передачи им знаний в области воспитания и образования, социализации и укрепления здоровья ребенка. </a:t>
            </a:r>
            <a:r>
              <a:rPr lang="ru-RU" sz="4800" u="sng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 должен использовать любую возможность для общения с родителями, донесения своих рекомендаций и требований</a:t>
            </a: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4800" b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должен вести себя учитель с родителями?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оммуникативные умения и навыки: устанавливать контакт с </a:t>
            </a:r>
            <a:r>
              <a:rPr lang="ru-RU" sz="4800" u="sng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родителями</a:t>
            </a:r>
            <a:r>
              <a:rPr lang="ru-RU" sz="4800" u="sng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понимать их, сопереживать им; предвидеть результаты общения; управлять своим поведением; проявлять гибкость в общении с </a:t>
            </a:r>
            <a:r>
              <a:rPr lang="ru-RU" sz="4800" u="sng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родителями</a:t>
            </a: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владеть этикетными нормами речи и поведения.</a:t>
            </a:r>
            <a:endParaRPr lang="ru-RU" sz="4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4800" b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поднять мотивацию на учёбу?</a:t>
            </a:r>
            <a:endParaRPr lang="ru-RU" sz="4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Признайте, что </a:t>
            </a:r>
            <a:r>
              <a:rPr lang="ru-RU" sz="4800" b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мотивация</a:t>
            </a: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приходит и уходит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Обратите внимание на ваши ограничения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Планируйте свой день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Ставьте достижимые краткосрочные цели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Ставьте перед собой долгосрочные цели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Исключите отвлекающие факторы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Поддерживайте мозг в активном состоянии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480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Выделяйте время для </a:t>
            </a:r>
            <a:r>
              <a:rPr lang="ru-RU" sz="4800" b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учебы</a:t>
            </a:r>
            <a:endParaRPr lang="ru-RU" sz="4800" dirty="0">
              <a:solidFill>
                <a:srgbClr val="1F1F1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3647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632DA5AB-15E3-2CCF-570F-5770A1F2B1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" y="1066800"/>
            <a:ext cx="10058400" cy="5013204"/>
          </a:xfrm>
        </p:spPr>
      </p:pic>
    </p:spTree>
    <p:extLst>
      <p:ext uri="{BB962C8B-B14F-4D97-AF65-F5344CB8AC3E}">
        <p14:creationId xmlns:p14="http://schemas.microsoft.com/office/powerpoint/2010/main" val="2945701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8EABC8-AD0E-34B0-BD72-388E79F73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16280"/>
          </a:xfrm>
        </p:spPr>
        <p:txBody>
          <a:bodyPr/>
          <a:lstStyle/>
          <a:p>
            <a:pPr algn="ctr"/>
            <a:r>
              <a:rPr lang="ru-RU" b="1" dirty="0"/>
              <a:t>СИСТЕМА РАБОТЫ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E3B6F39-A214-2AF0-A4CD-D5A51331B1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203960"/>
            <a:ext cx="10012679" cy="5044440"/>
          </a:xfrm>
        </p:spPr>
      </p:pic>
    </p:spTree>
    <p:extLst>
      <p:ext uri="{BB962C8B-B14F-4D97-AF65-F5344CB8AC3E}">
        <p14:creationId xmlns:p14="http://schemas.microsoft.com/office/powerpoint/2010/main" val="2963539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7F8CDA-9872-C5BE-857B-D6A69FB97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444500"/>
            <a:ext cx="8596668" cy="685800"/>
          </a:xfrm>
        </p:spPr>
        <p:txBody>
          <a:bodyPr/>
          <a:lstStyle/>
          <a:p>
            <a:r>
              <a:rPr lang="ru-RU" dirty="0"/>
              <a:t>Памятка для родителей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45FB80-23E1-7F98-748F-35FD9CFA7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900" y="1130300"/>
            <a:ext cx="8813800" cy="6172201"/>
          </a:xfrm>
        </p:spPr>
        <p:txBody>
          <a:bodyPr>
            <a:normAutofit/>
          </a:bodyPr>
          <a:lstStyle/>
          <a:p>
            <a:pPr algn="just" fontAlgn="base">
              <a:spcAft>
                <a:spcPts val="1500"/>
              </a:spcAf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Способствуйте зарождению новых идей у вашего ребенка, участвуя не только в школьных, но и в других всевозможных общественных мероприятиях.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– Часто хвалите своего ребенка пусть даже за самые незначительные успехи, говорите ему, как вы им гордитесь, какой он у вас умный и трудолюбивый. Для детей похвала и одобрение родителей очень важны, и не только в раннем возрасте. Ребенку важно знать, что он трудиться не зря, что его мама и папа ценят этот труд, радуются его успехам вместе с ним.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– Умейте поощрять ребенка за проделанную работу, за успехи в учебе, учите его достигать поставленных целей этап за этапом. Узнайте, чем он увлекается больше всего, о чем мечтает. Разговаривайте с ребенком об этом, разделяйте его увлечения. Так вы скорее увидите способности и склонности своего ребенка.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 – Никогда не принуждайте ребенка к учебе в приказном тоне, это не даст хорошего результата, а вы только проявите неуместный деспотизм, который ничего, кроме негатива и чувства протеста, в душе ребенка не вызовет. Лучше всего в спокойном дружеском тоне спросить, не нужна ли ему помощь в подготовке к урокам, не испытывает ли ваш ребенок трудностей в изучении тех или иных предметов. Старайтесь поддерживать со своим ребенком доверительные дружеские отношения.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0591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B62F2EB-2809-BA83-BE38-762294FDD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06400"/>
            <a:ext cx="8796866" cy="6019799"/>
          </a:xfrm>
        </p:spPr>
        <p:txBody>
          <a:bodyPr>
            <a:normAutofit lnSpcReduction="10000"/>
          </a:bodyPr>
          <a:lstStyle/>
          <a:p>
            <a:pPr algn="just" fontAlgn="base">
              <a:spcAft>
                <a:spcPts val="15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– Приучите ребенка к порядку. Распланируйте вместе с ним: «Как, когда именно он будет заниматься учебой, когда отдыхом, сколько будет времени проводить за компьютером и т.д.». Приучите его с детства быть организованным и уметь с пользой проводить свое время.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 – Никогда не позволяйте себе ругать или, еще хуже, оскорблять свое чадо за плохие оценки в школе. Напротив, если вы узнали, что он уже получил плохую оценку, вы должны в первую очередь стать ему поддержкой, подбодрить и убедить в том, что это только временная неудача, и если он только захочет, то сможет на следующий раз подготовиться лучше и поразить учителя своими знаниями.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 – Вдохновляйте собственным примером. Ведь, когда ребенок видит, что его родители эрудированы, образованны, много читают, имеют много увлечений, могут рассказать много всего интересного, это пробуждает в нем самом интерес к образованию, он начинает тянуться за родителями.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 – Воспитывайте интерес в вашем ребенке, предоставляя ему возможность узнавать о своих интересах и изучать их, будь то звезды, животные, цветы или многое другое.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 – Начиная с ранних лет, пробуйте обучать ребенка в игровой форме, выполняйте с ним упражнения на развитие логического мышления, на укрепление памяти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4678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CBF108A-A02C-6BBA-9EF5-A9AD7E346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81000"/>
            <a:ext cx="9838266" cy="6217919"/>
          </a:xfrm>
        </p:spPr>
        <p:txBody>
          <a:bodyPr>
            <a:normAutofit fontScale="55000" lnSpcReduction="20000"/>
          </a:bodyPr>
          <a:lstStyle/>
          <a:p>
            <a:pPr algn="just" fontAlgn="base">
              <a:spcAft>
                <a:spcPts val="1500"/>
              </a:spcAft>
            </a:pPr>
            <a:r>
              <a:rPr lang="ru-RU" sz="2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 – Попытайтесь ставить перед детьми краткосрочные задачи и цели, так как иногда дети перегружены сложными задачами. Это не значит, что данные задачи сложны для выполнения, просто дети могут нервничать из-за того, что на решение или понимание проблемы уходит много времени. Иногда дети сразу могут отказываться в решении задачи, поэтому целесообразно разделять такие задачи на несколько меньших частей.</a:t>
            </a:r>
            <a:endParaRPr lang="ru-RU" sz="2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2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11 – Хвалите вашего ребенка за проявленные усилия. Некоторые дети испытывают проблемы с переводом усилий в конечный результат. Для того, чтобы помочь ребенку добиться успеха, следует оценивать каждое его достижение. Вместо того, чтобы говорить «Ты мог бы сделать это лучше» стоит сказать «Ты очень старался и смог добиться хорошего результата на этом этапе».</a:t>
            </a:r>
            <a:endParaRPr lang="ru-RU" sz="2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2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 – Показывайте личным примером положительное отношение к школе, так как дети должны видеть, что родители высоко оценивают роль образования. Если даже в проблемах ученика виновата школа или учитель, вы должны быть осторожны в своих высказываниях в адрес педагогов.</a:t>
            </a:r>
            <a:endParaRPr lang="ru-RU" sz="2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2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 – Помогайте ребенку найти связь между учебой в школе и его интересами. Часто причиной отсутствия мотивации является то, что ребенок не находит никакой связи между учебой и своими интересами. Например, подросток, который хочет заниматься астрономией, должен знать, что для этого ему необходимо изучать математику и физику.</a:t>
            </a:r>
            <a:endParaRPr lang="ru-RU" sz="2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500"/>
              </a:spcAft>
            </a:pPr>
            <a:r>
              <a:rPr lang="ru-RU" sz="2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 – Одной из популярных мотиваций ребенка к учебе является материальное стимулирование. Часто родители говорят ребенку: «Если ты будешь хорошо учиться, то получишь желанную вещь (телефон, компьютер и т.д.)». Этот способ работает только до тех пор, когда ребенок получит или не получит подарок. Все следующие усилия ребенка родителям придется стимулировать материально, и, его успеваемость в дальнейшем будет напрямую зависеть от материальных возможностей родителей. Придумайте другой стимул для своего ребенка, отталкиваясь от его и Ваших интересов.</a:t>
            </a:r>
            <a:endParaRPr lang="ru-RU" sz="2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5884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ECBB5FE-C6CB-AC2B-3CCA-8D3206593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82600"/>
            <a:ext cx="8596668" cy="5979159"/>
          </a:xfrm>
        </p:spPr>
        <p:txBody>
          <a:bodyPr>
            <a:normAutofit fontScale="92500" lnSpcReduction="10000"/>
          </a:bodyPr>
          <a:lstStyle/>
          <a:p>
            <a:pPr algn="just" fontAlgn="base">
              <a:spcAft>
                <a:spcPts val="1200"/>
              </a:spcAft>
            </a:pPr>
            <a:r>
              <a:rPr lang="ru-RU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15 – Для детей младшего и среднего школьного возраста великолепным стимулом к учебе могут стать занимательные задачники и увлекательные книги. Читайте их вместе с ребенком, проводите дома опыты, наблюдайте за природой. Так вы у ребенка пробудите интерес к естественным наукам, и обеспечите успешное освоение многих школьных предметов.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200"/>
              </a:spcAft>
            </a:pPr>
            <a:r>
              <a:rPr lang="ru-RU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16 – Формируйте у своего ребенка положительный стимул для получения новых знаний в школе. Гордитесь достижениями ребенка в любой деятельности.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200"/>
              </a:spcAft>
            </a:pPr>
            <a:r>
              <a:rPr lang="ru-RU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17 – Четко и своевременно отслеживайте результаты деятельности собственного ребёнка в процессе всей учебы.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200"/>
              </a:spcAft>
            </a:pPr>
            <a:r>
              <a:rPr lang="ru-RU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18 – Не сравнивайте результаты обучения вашего ребенка с ребятами из класса, это может привести к раздражению и снижению самооценки и мотивации.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200"/>
              </a:spcAft>
            </a:pPr>
            <a:r>
              <a:rPr lang="ru-RU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19 – Если у вашего ребенка проблемы в учебе, ему необходима дополнительная помощь учителя, домашнего репетитора и психолога.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1200"/>
              </a:spcAft>
            </a:pPr>
            <a:r>
              <a:rPr lang="ru-RU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 – Любите ребенка.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 fontAlgn="base">
              <a:spcAft>
                <a:spcPts val="1200"/>
              </a:spcAft>
              <a:buNone/>
            </a:pPr>
            <a:r>
              <a:rPr lang="ru-RU" sz="19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у Вас всё получится!</a:t>
            </a:r>
            <a:endParaRPr lang="ru-RU" sz="19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4603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405DE7-1DE9-BD38-1310-291D1332F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095" y="5690937"/>
            <a:ext cx="8398042" cy="505326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0CB2CF-12A2-39E2-C8C0-B60662355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8872">
            <a:off x="1057338" y="942258"/>
            <a:ext cx="8961599" cy="473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9884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396</TotalTime>
  <Words>1506</Words>
  <Application>Microsoft Office PowerPoint</Application>
  <PresentationFormat>Широкоэкранный</PresentationFormat>
  <Paragraphs>59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Wingdings 3</vt:lpstr>
      <vt:lpstr>Аспект</vt:lpstr>
      <vt:lpstr>ОРГАНИЗАЦИЯ РАБОТЫ С РОДИТЕЛЯМИ ПО ПОВЫШЕНИЮ МОТИВАЦИИ ОБУЧАЮЩИХСЯ К ОБУЧЕНИЮ</vt:lpstr>
      <vt:lpstr>МОТИВАЦИЯ</vt:lpstr>
      <vt:lpstr>Презентация PowerPoint</vt:lpstr>
      <vt:lpstr>Презентация PowerPoint</vt:lpstr>
      <vt:lpstr>Основные принципы: на которые должны строиться продуктивное сотрудничество педагога и родителей: </vt:lpstr>
      <vt:lpstr>Презентация PowerPoint</vt:lpstr>
      <vt:lpstr>Презентация PowerPoint</vt:lpstr>
      <vt:lpstr>СИСТЕМА РАБОТЫ</vt:lpstr>
      <vt:lpstr>Памятка для родителей</vt:lpstr>
      <vt:lpstr>Презентация PowerPoint</vt:lpstr>
      <vt:lpstr>Презентация PowerPoint</vt:lpstr>
      <vt:lpstr>Презентация PowerPoint</vt:lpstr>
      <vt:lpstr>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 РОДИТЕЛЯМИ ПО ПОВЫШЕНИЮ МОТИВАЦИИ ОБУЧАЮЩИХСЯ К ОБУЧЕНИЮ</dc:title>
  <dc:creator>luziy_1987@mail.ru</dc:creator>
  <cp:lastModifiedBy>luziy_1987@mail.ru</cp:lastModifiedBy>
  <cp:revision>4</cp:revision>
  <dcterms:created xsi:type="dcterms:W3CDTF">2024-04-01T12:58:00Z</dcterms:created>
  <dcterms:modified xsi:type="dcterms:W3CDTF">2024-04-06T12:39:18Z</dcterms:modified>
</cp:coreProperties>
</file>