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4D2CBA65-3EE0-4DFD-AF58-4BEEEADE4F9A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Open Sans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366F7AD-C46E-4EF5-9827-6DB043FFE83A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5E8600CD-6425-41DE-82B3-58C024C9AEA6}" type="slidenum">
              <a:t>‹#›</a:t>
            </a:fld>
            <a:endParaRPr/>
          </a:p>
        </p:txBody>
      </p:sp>
      <p:sp>
        <p:nvSpPr>
          <p:cNvPr id="2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2D704F8-47AA-4CC1-B253-B119492463B8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74B76E95-099F-4847-ABE5-F00C26E8BAAE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solidFill>
                <a:srgbClr val="000000"/>
              </a:solidFill>
              <a:latin typeface="Open Sans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DC7CD7-6323-47B0-8842-3EB85AFD5816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6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0534FE-9673-49B4-9E3A-64B6C9523203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9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0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A566DF-B1DE-42FD-8E6E-6930424A7A53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3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4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500A89AF-83AC-44D1-AB0D-35D72A064F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F3A26C-D189-4103-BF33-7BE21672D36A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2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0AB99184-7B87-45FE-8CA8-6D85613AC18E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3740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3740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3740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7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3740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8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3740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9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3740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7C5D6BC-B7DB-495F-8FA1-0A916B6617A0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indent="0" algn="ctr" defTabSz="914400">
              <a:lnSpc>
                <a:spcPct val="100000"/>
              </a:lnSpc>
              <a:buNone/>
            </a:pPr>
            <a:r>
              <a:rPr lang="ru-RU" sz="4400" b="0" strike="noStrike" spc="-1">
                <a:solidFill>
                  <a:schemeClr val="dk1"/>
                </a:solidFill>
                <a:latin typeface="Calibri"/>
              </a:rPr>
              <a:t>Образец заголовка</a:t>
            </a:r>
          </a:p>
        </p:txBody>
      </p:sp>
      <p:sp>
        <p:nvSpPr>
          <p:cNvPr id="5" name="PlaceHolder 2"/>
          <p:cNvSpPr>
            <a:spLocks noGrp="1"/>
          </p:cNvSpPr>
          <p:nvPr>
            <p:ph type="dt" idx="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lang="ru-RU" sz="1200" b="0" strike="noStrike" spc="-1">
              <a:solidFill>
                <a:srgbClr val="000000"/>
              </a:solidFill>
              <a:latin typeface="Tempora LGC Uni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ru-RU" sz="1400" b="0" strike="noStrike" spc="-1">
                <a:solidFill>
                  <a:srgbClr val="000000"/>
                </a:solidFill>
                <a:latin typeface="Tempora LGC Uni"/>
              </a:defRPr>
            </a:lvl1pPr>
          </a:lstStyle>
          <a:p>
            <a:pPr indent="0" algn="ctr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empora LGC Uni"/>
              </a:rPr>
              <a:t>&lt;нижний колонтитул&gt;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896CEF8A-7AA9-4126-91A2-F67536710067}" type="slidenum">
              <a: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empora LGC Un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2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 b="14074"/>
          <a:stretch/>
        </p:blipFill>
        <p:spPr>
          <a:xfrm>
            <a:off x="0" y="-19440"/>
            <a:ext cx="9143640" cy="6877080"/>
          </a:xfrm>
          <a:prstGeom prst="rect">
            <a:avLst/>
          </a:prstGeom>
          <a:ln w="0">
            <a:noFill/>
          </a:ln>
        </p:spPr>
      </p:pic>
      <p:sp>
        <p:nvSpPr>
          <p:cNvPr id="41" name="Прямоугольник 1"/>
          <p:cNvSpPr/>
          <p:nvPr/>
        </p:nvSpPr>
        <p:spPr>
          <a:xfrm>
            <a:off x="899640" y="116640"/>
            <a:ext cx="7704360" cy="7143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50000"/>
              </a:lnSpc>
            </a:pPr>
            <a:r>
              <a:rPr lang="ru-RU" sz="1800" b="0" strike="noStrike" spc="-1">
                <a:solidFill>
                  <a:schemeClr val="dk2">
                    <a:lumMod val="75000"/>
                  </a:schemeClr>
                </a:solidFill>
                <a:latin typeface="Times New Roman"/>
                <a:ea typeface="Calibri"/>
              </a:rPr>
              <a:t>Муниципальное дошкольное образовательное учреждение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50000"/>
              </a:lnSpc>
            </a:pPr>
            <a:r>
              <a:rPr lang="ru-RU" sz="1800" b="0" strike="noStrike" spc="-1">
                <a:solidFill>
                  <a:schemeClr val="dk2">
                    <a:lumMod val="75000"/>
                  </a:schemeClr>
                </a:solidFill>
                <a:latin typeface="Times New Roman"/>
                <a:ea typeface="Calibri"/>
              </a:rPr>
              <a:t> «Детский сад общеразвивающего вида №55 «Северяночка»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</a:pPr>
            <a:r>
              <a:rPr lang="ru-RU" sz="2800" b="1" i="1" strike="noStrike" spc="-1">
                <a:solidFill>
                  <a:schemeClr val="dk2">
                    <a:lumMod val="75000"/>
                  </a:schemeClr>
                </a:solidFill>
                <a:latin typeface="Times New Roman"/>
                <a:ea typeface="Calibri"/>
              </a:rPr>
              <a:t> </a:t>
            </a:r>
            <a:endParaRPr lang="ru-RU" sz="28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</a:pPr>
            <a:endParaRPr lang="ru-RU" sz="28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</a:pPr>
            <a:r>
              <a:rPr lang="ru-RU" sz="2400" b="1" strike="noStrike" spc="-1">
                <a:solidFill>
                  <a:schemeClr val="dk2">
                    <a:lumMod val="75000"/>
                  </a:schemeClr>
                </a:solidFill>
                <a:latin typeface="Times New Roman"/>
                <a:ea typeface="Calibri"/>
              </a:rPr>
              <a:t>Исследовательский , </a:t>
            </a:r>
            <a:endParaRPr lang="ru-RU" sz="24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</a:pPr>
            <a:r>
              <a:rPr lang="ru-RU" sz="2400" b="1" strike="noStrike" spc="-1">
                <a:solidFill>
                  <a:schemeClr val="dk2">
                    <a:lumMod val="75000"/>
                  </a:schemeClr>
                </a:solidFill>
                <a:latin typeface="Times New Roman"/>
                <a:ea typeface="Calibri"/>
              </a:rPr>
              <a:t>познавательно-творческий  проект </a:t>
            </a:r>
            <a:endParaRPr lang="ru-RU" sz="24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</a:pPr>
            <a:r>
              <a:rPr lang="ru-RU" sz="2400" b="1" strike="noStrike" spc="-1">
                <a:solidFill>
                  <a:schemeClr val="dk2">
                    <a:lumMod val="75000"/>
                  </a:schemeClr>
                </a:solidFill>
                <a:latin typeface="Times New Roman"/>
                <a:ea typeface="Calibri"/>
              </a:rPr>
              <a:t>в старшей группе </a:t>
            </a:r>
            <a:endParaRPr lang="ru-RU" sz="24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</a:pPr>
            <a:r>
              <a:rPr lang="ru-RU" sz="2400" b="1" strike="noStrike" spc="-1">
                <a:solidFill>
                  <a:schemeClr val="dk2">
                    <a:lumMod val="75000"/>
                  </a:schemeClr>
                </a:solidFill>
                <a:latin typeface="Times New Roman"/>
                <a:ea typeface="Calibri"/>
              </a:rPr>
              <a:t>на тему:</a:t>
            </a:r>
            <a:endParaRPr lang="ru-RU" sz="24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</a:pPr>
            <a:r>
              <a:rPr lang="ru-RU" sz="2400" b="1" strike="noStrike" spc="-1">
                <a:solidFill>
                  <a:schemeClr val="dk2">
                    <a:lumMod val="75000"/>
                  </a:schemeClr>
                </a:solidFill>
                <a:latin typeface="Times New Roman"/>
                <a:ea typeface="Calibri"/>
              </a:rPr>
              <a:t> «Животные северного края»</a:t>
            </a:r>
            <a:endParaRPr lang="ru-RU" sz="24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</a:pPr>
            <a:endParaRPr lang="ru-RU" sz="2400" b="0" strike="noStrike" spc="-1">
              <a:solidFill>
                <a:srgbClr val="000000"/>
              </a:solidFill>
              <a:latin typeface="Open Sans"/>
            </a:endParaRPr>
          </a:p>
          <a:p>
            <a:pPr algn="r" defTabSz="914400">
              <a:lnSpc>
                <a:spcPct val="115000"/>
              </a:lnSpc>
            </a:pPr>
            <a:r>
              <a:rPr lang="ru-RU" sz="1600" b="0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 Выполнили:</a:t>
            </a:r>
            <a:endParaRPr lang="ru-RU" sz="1600" b="0" strike="noStrike" spc="-1">
              <a:solidFill>
                <a:srgbClr val="000000"/>
              </a:solidFill>
              <a:latin typeface="Open Sans"/>
            </a:endParaRPr>
          </a:p>
          <a:p>
            <a:pPr algn="r" defTabSz="914400">
              <a:lnSpc>
                <a:spcPct val="115000"/>
              </a:lnSpc>
            </a:pPr>
            <a:r>
              <a:rPr lang="ru-RU" sz="1600" b="0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Воронецкая Елена Александровна </a:t>
            </a:r>
            <a:endParaRPr lang="ru-RU" sz="1600" b="0" strike="noStrike" spc="-1">
              <a:solidFill>
                <a:srgbClr val="000000"/>
              </a:solidFill>
              <a:latin typeface="Open Sans"/>
            </a:endParaRPr>
          </a:p>
          <a:p>
            <a:pPr algn="r" defTabSz="914400">
              <a:lnSpc>
                <a:spcPct val="115000"/>
              </a:lnSpc>
            </a:pPr>
            <a:r>
              <a:rPr lang="ru-RU" sz="1600" b="0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 Бороухина Ирина Александровна</a:t>
            </a:r>
            <a:endParaRPr lang="ru-RU" sz="1600" b="0" strike="noStrike" spc="-1">
              <a:solidFill>
                <a:srgbClr val="000000"/>
              </a:solidFill>
              <a:latin typeface="Open Sans"/>
            </a:endParaRPr>
          </a:p>
          <a:p>
            <a:pPr algn="r" defTabSz="914400">
              <a:lnSpc>
                <a:spcPct val="115000"/>
              </a:lnSpc>
            </a:pPr>
            <a:endParaRPr lang="ru-RU" sz="1600" b="0" strike="noStrike" spc="-1">
              <a:solidFill>
                <a:srgbClr val="000000"/>
              </a:solidFill>
              <a:latin typeface="Open Sans"/>
            </a:endParaRPr>
          </a:p>
          <a:p>
            <a:pPr algn="r" defTabSz="914400">
              <a:lnSpc>
                <a:spcPct val="115000"/>
              </a:lnSpc>
            </a:pPr>
            <a:endParaRPr lang="ru-RU" sz="1600" b="0" strike="noStrike" spc="-1">
              <a:solidFill>
                <a:srgbClr val="000000"/>
              </a:solidFill>
              <a:latin typeface="Open Sans"/>
            </a:endParaRPr>
          </a:p>
          <a:p>
            <a:pPr algn="r" defTabSz="914400">
              <a:lnSpc>
                <a:spcPct val="115000"/>
              </a:lnSpc>
            </a:pPr>
            <a:endParaRPr lang="ru-RU" sz="1600" b="0" strike="noStrike" spc="-1">
              <a:solidFill>
                <a:srgbClr val="000000"/>
              </a:solidFill>
              <a:latin typeface="Open Sans"/>
            </a:endParaRPr>
          </a:p>
          <a:p>
            <a:pPr algn="r" defTabSz="914400">
              <a:lnSpc>
                <a:spcPct val="115000"/>
              </a:lnSpc>
            </a:pPr>
            <a:endParaRPr lang="ru-RU" sz="16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</a:pPr>
            <a:endParaRPr lang="ru-RU" sz="16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</a:pPr>
            <a:r>
              <a:rPr lang="ru-RU" sz="1600" b="0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      Вологда </a:t>
            </a:r>
            <a:endParaRPr lang="ru-RU" sz="16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</a:pPr>
            <a:r>
              <a:rPr lang="ru-RU" sz="1600" b="0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       2026г.</a:t>
            </a:r>
            <a:endParaRPr lang="ru-RU" sz="16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15000"/>
              </a:lnSpc>
              <a:spcAft>
                <a:spcPts val="1001"/>
              </a:spcAft>
            </a:pPr>
            <a:endParaRPr lang="ru-RU" sz="2800" b="0" strike="noStrike" spc="-1">
              <a:solidFill>
                <a:srgbClr val="000000"/>
              </a:solidFill>
              <a:latin typeface="Open San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3"/>
          <p:cNvPicPr/>
          <p:nvPr/>
        </p:nvPicPr>
        <p:blipFill>
          <a:blip r:embed="rId2"/>
          <a:stretch/>
        </p:blipFill>
        <p:spPr>
          <a:xfrm>
            <a:off x="0" y="1188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43" name="Прямоугольник 1"/>
          <p:cNvSpPr/>
          <p:nvPr/>
        </p:nvSpPr>
        <p:spPr>
          <a:xfrm>
            <a:off x="107640" y="44640"/>
            <a:ext cx="8928720" cy="912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</p:txBody>
      </p:sp>
      <p:sp>
        <p:nvSpPr>
          <p:cNvPr id="44" name="Прямоугольник 2"/>
          <p:cNvSpPr/>
          <p:nvPr/>
        </p:nvSpPr>
        <p:spPr>
          <a:xfrm>
            <a:off x="395640" y="908640"/>
            <a:ext cx="8352720" cy="4213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15000"/>
              </a:lnSpc>
              <a:spcAft>
                <a:spcPts val="1001"/>
              </a:spcAft>
            </a:pPr>
            <a:r>
              <a:rPr lang="ru-RU" sz="28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Содержание</a:t>
            </a:r>
            <a:endParaRPr lang="ru-RU" sz="2800" b="0" strike="noStrike" spc="-1">
              <a:solidFill>
                <a:srgbClr val="000000"/>
              </a:solidFill>
              <a:latin typeface="Open Sans"/>
            </a:endParaRPr>
          </a:p>
          <a:p>
            <a:pPr marL="343080" indent="-343080" defTabSz="914400">
              <a:lnSpc>
                <a:spcPct val="115000"/>
              </a:lnSpc>
              <a:buClr>
                <a:srgbClr val="376092"/>
              </a:buClr>
              <a:buFont typeface="Calibri"/>
              <a:buAutoNum type="arabicPeriod"/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Пояснительная записка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marL="343080" indent="-343080" defTabSz="914400">
              <a:lnSpc>
                <a:spcPct val="115000"/>
              </a:lnSpc>
              <a:buClr>
                <a:srgbClr val="376092"/>
              </a:buClr>
              <a:buFont typeface="Calibri"/>
              <a:buAutoNum type="arabicPeriod"/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Актуальность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marL="343080" indent="-343080" defTabSz="914400">
              <a:lnSpc>
                <a:spcPct val="115000"/>
              </a:lnSpc>
              <a:buClr>
                <a:srgbClr val="376092"/>
              </a:buClr>
              <a:buFont typeface="Calibri"/>
              <a:buAutoNum type="arabicPeriod"/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Адресация проекта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marL="343080" indent="-343080" defTabSz="914400">
              <a:lnSpc>
                <a:spcPct val="115000"/>
              </a:lnSpc>
              <a:buClr>
                <a:srgbClr val="376092"/>
              </a:buClr>
              <a:buFont typeface="Calibri"/>
              <a:buAutoNum type="arabicPeriod"/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Постановка проблемы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marL="343080" indent="-343080" defTabSz="914400">
              <a:lnSpc>
                <a:spcPct val="115000"/>
              </a:lnSpc>
              <a:buClr>
                <a:srgbClr val="376092"/>
              </a:buClr>
              <a:buFont typeface="Calibri"/>
              <a:buAutoNum type="arabicPeriod"/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Цели и задачи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marL="343080" indent="-343080" defTabSz="914400">
              <a:lnSpc>
                <a:spcPct val="115000"/>
              </a:lnSpc>
              <a:buClr>
                <a:srgbClr val="376092"/>
              </a:buClr>
              <a:buFont typeface="Calibri"/>
              <a:buAutoNum type="arabicPeriod"/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Ожидаемые результаты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marL="343080" indent="-343080" defTabSz="914400">
              <a:lnSpc>
                <a:spcPct val="115000"/>
              </a:lnSpc>
              <a:buClr>
                <a:srgbClr val="376092"/>
              </a:buClr>
              <a:buFont typeface="Calibri"/>
              <a:buAutoNum type="arabicPeriod"/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 Срок реализации проекта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marL="343080" indent="-343080" defTabSz="914400">
              <a:lnSpc>
                <a:spcPct val="115000"/>
              </a:lnSpc>
              <a:buClr>
                <a:srgbClr val="376092"/>
              </a:buClr>
              <a:buFont typeface="Calibri"/>
              <a:buAutoNum type="arabicPeriod"/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Формы проведения и материалы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marL="343080" indent="-343080" defTabSz="914400">
              <a:lnSpc>
                <a:spcPct val="115000"/>
              </a:lnSpc>
              <a:buClr>
                <a:srgbClr val="376092"/>
              </a:buClr>
              <a:buFont typeface="Calibri"/>
              <a:buAutoNum type="arabicPeriod"/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Этапы проведения проекта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marL="343080" indent="-343080" defTabSz="914400">
              <a:lnSpc>
                <a:spcPct val="115000"/>
              </a:lnSpc>
              <a:spcAft>
                <a:spcPts val="1001"/>
              </a:spcAft>
              <a:buClr>
                <a:srgbClr val="376092"/>
              </a:buClr>
              <a:buFont typeface="Calibri"/>
              <a:buAutoNum type="arabicPeriod"/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Проведение итогов проекта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"/>
          <p:cNvPicPr/>
          <p:nvPr/>
        </p:nvPicPr>
        <p:blipFill>
          <a:blip r:embed="rId2"/>
          <a:srcRect l="4159" t="5989" r="4219" b="6442"/>
          <a:stretch/>
        </p:blipFill>
        <p:spPr>
          <a:xfrm>
            <a:off x="0" y="108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46" name="Прямоугольник 1"/>
          <p:cNvSpPr/>
          <p:nvPr/>
        </p:nvSpPr>
        <p:spPr>
          <a:xfrm>
            <a:off x="539640" y="116640"/>
            <a:ext cx="8496720" cy="3824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50000"/>
              </a:lnSpc>
            </a:pP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50000"/>
              </a:lnSpc>
            </a:pP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</a:pPr>
            <a:r>
              <a:rPr lang="ru-RU" sz="20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ПОЯСНИТЕЛЬНАЯ ЗАПИСКА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Проект посвящен формированию у детей представлений о животных северного края. Дети имеют мало знаний о северных континентах и о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жизни животных в холодных условиях. Участие в проекте позволит обогатить знания детей, расширить кругозор об окружающем мире, позволит приобщить детей к </a:t>
            </a: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информационно - исследовательской, творческой</a:t>
            </a: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 деятельности, будет способствовать  развитию     любознательности детей и творческих способностей, позволит сформировать целостную картину о севере и его обитателях.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4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48" name="Прямоугольник 2"/>
          <p:cNvSpPr/>
          <p:nvPr/>
        </p:nvSpPr>
        <p:spPr>
          <a:xfrm>
            <a:off x="395640" y="908640"/>
            <a:ext cx="8352720" cy="2808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50000"/>
              </a:lnSpc>
              <a:spcAft>
                <a:spcPts val="1001"/>
              </a:spcAft>
            </a:pPr>
            <a:r>
              <a:rPr lang="ru-RU" sz="2000" b="1" strike="noStrike" spc="-1">
                <a:solidFill>
                  <a:schemeClr val="dk1"/>
                </a:solidFill>
                <a:latin typeface="Times New Roman"/>
                <a:ea typeface="Calibri"/>
              </a:rPr>
              <a:t> </a:t>
            </a:r>
            <a:r>
              <a:rPr lang="ru-RU" sz="20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АКТУАЛЬНОСТЬ </a:t>
            </a: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 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Экологическое образование дошкольников – это формирование у дошкольников  экологического сознания, экологической культуры, способности понимать и любить окружающий мир и  бережно относиться к нему. При ознакомлении детей с природой открываются возможности для эстетического, патриотического, нравственного воспитания. Общение с природой обогащает духовную сферу ребенка, способствует формированию положительных моральных качеств. 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2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50" name="Прямоугольник 1"/>
          <p:cNvSpPr/>
          <p:nvPr/>
        </p:nvSpPr>
        <p:spPr>
          <a:xfrm>
            <a:off x="395640" y="776880"/>
            <a:ext cx="8352720" cy="374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50000"/>
              </a:lnSpc>
              <a:spcAft>
                <a:spcPts val="1001"/>
              </a:spcAft>
            </a:pPr>
            <a:r>
              <a:rPr lang="ru-RU" sz="24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Паспорт</a:t>
            </a:r>
            <a:r>
              <a:rPr lang="ru-RU" sz="18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 ПРОЕКТА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algn="just" defTabSz="914400">
              <a:lnSpc>
                <a:spcPct val="150000"/>
              </a:lnSpc>
              <a:spcAft>
                <a:spcPts val="1001"/>
              </a:spcAft>
            </a:pPr>
            <a:r>
              <a:rPr lang="ru-RU" sz="1800" b="1" i="1" u="sng" strike="noStrike" spc="-1">
                <a:solidFill>
                  <a:schemeClr val="accent1">
                    <a:lumMod val="75000"/>
                  </a:schemeClr>
                </a:solidFill>
                <a:uFillTx/>
                <a:latin typeface="Times New Roman"/>
                <a:ea typeface="Calibri"/>
              </a:rPr>
              <a:t>Вид проекта:</a:t>
            </a:r>
            <a:r>
              <a:rPr lang="ru-RU" sz="1800" b="1" i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 </a:t>
            </a:r>
            <a:r>
              <a:rPr lang="ru-RU" sz="18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исследовательский, познавательно-творческий.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algn="just" defTabSz="914400">
              <a:lnSpc>
                <a:spcPct val="150000"/>
              </a:lnSpc>
              <a:spcAft>
                <a:spcPts val="1001"/>
              </a:spcAft>
            </a:pPr>
            <a:r>
              <a:rPr lang="ru-RU" sz="1800" b="1" i="1" u="sng" strike="noStrike" spc="-1">
                <a:solidFill>
                  <a:schemeClr val="accent1">
                    <a:lumMod val="75000"/>
                  </a:schemeClr>
                </a:solidFill>
                <a:uFillTx/>
                <a:latin typeface="Times New Roman"/>
                <a:ea typeface="Calibri"/>
              </a:rPr>
              <a:t>Участники:</a:t>
            </a:r>
            <a:r>
              <a:rPr lang="ru-RU" sz="18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 воспитанники, воспитатели, родители.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50000"/>
              </a:lnSpc>
              <a:spcAft>
                <a:spcPts val="1001"/>
              </a:spcAft>
            </a:pPr>
            <a:r>
              <a:rPr lang="ru-RU" sz="18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ПОСТАНОВКА ПРОБЛЕМЫ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algn="just" defTabSz="914400">
              <a:lnSpc>
                <a:spcPct val="150000"/>
              </a:lnSpc>
              <a:spcAft>
                <a:spcPts val="1001"/>
              </a:spcAft>
            </a:pPr>
            <a:r>
              <a:rPr lang="ru-RU" sz="18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Белый медведь потерялся у нас в городе, ему нужно помочь вернуться домой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algn="just" defTabSz="914400">
              <a:lnSpc>
                <a:spcPct val="150000"/>
              </a:lnSpc>
              <a:spcAft>
                <a:spcPts val="1001"/>
              </a:spcAft>
            </a:pPr>
            <a:r>
              <a:rPr lang="ru-RU" sz="1800" b="1" i="1" u="sng" strike="noStrike" spc="-1">
                <a:solidFill>
                  <a:schemeClr val="accent1">
                    <a:lumMod val="75000"/>
                  </a:schemeClr>
                </a:solidFill>
                <a:uFillTx/>
                <a:latin typeface="Times New Roman"/>
                <a:ea typeface="Calibri"/>
              </a:rPr>
              <a:t>Игровая мотивация:</a:t>
            </a:r>
            <a:r>
              <a:rPr lang="ru-RU" sz="18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  «Поможем белому медведю вернуться домой. Путешествие в Арктику»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2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52" name="Прямоугольник 1"/>
          <p:cNvSpPr/>
          <p:nvPr/>
        </p:nvSpPr>
        <p:spPr>
          <a:xfrm>
            <a:off x="611640" y="908640"/>
            <a:ext cx="8136720" cy="3097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50000"/>
              </a:lnSpc>
              <a:spcAft>
                <a:spcPts val="1001"/>
              </a:spcAft>
            </a:pPr>
            <a:r>
              <a:rPr lang="ru-RU" sz="18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ЦЕЛИ И ЗАДАЧИ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18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Цель проекта для детей:</a:t>
            </a:r>
            <a:r>
              <a:rPr lang="ru-RU" sz="18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 Знакомство с животными северного края , </a:t>
            </a:r>
            <a:r>
              <a:rPr lang="ru-RU" sz="1800" b="0" strike="noStrike" spc="-1">
                <a:solidFill>
                  <a:srgbClr val="376092"/>
                </a:solidFill>
                <a:latin typeface="Times New Roman"/>
                <a:ea typeface="Calibri"/>
              </a:rPr>
              <a:t>их внешнем виде, образе жизни и повадках</a:t>
            </a:r>
            <a:r>
              <a:rPr lang="ru-RU" sz="18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; 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18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с особенностями природных условий Арктического и Антарктического  края 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18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 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18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Цель для педагогов</a:t>
            </a:r>
            <a:r>
              <a:rPr lang="ru-RU" sz="18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: обновление и пополнение РРПС и методического сопровождения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18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Цель для родителей</a:t>
            </a:r>
            <a:r>
              <a:rPr lang="ru-RU" sz="18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 : вовлечение родителей в совместную познавательно-исследовательскую и творческую деятельность.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2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54" name="Прямоугольник 1"/>
          <p:cNvSpPr/>
          <p:nvPr/>
        </p:nvSpPr>
        <p:spPr>
          <a:xfrm>
            <a:off x="395640" y="-7455960"/>
            <a:ext cx="8352720" cy="1227883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2000" b="1" i="1" u="sng" strike="noStrike" spc="-1" dirty="0">
                <a:solidFill>
                  <a:schemeClr val="accent1">
                    <a:lumMod val="75000"/>
                  </a:schemeClr>
                </a:solidFill>
                <a:uFillTx/>
                <a:latin typeface="Times New Roman"/>
                <a:ea typeface="Calibri"/>
              </a:rPr>
              <a:t>Задачи:</a:t>
            </a:r>
            <a:endParaRPr lang="ru-RU" sz="20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2000" b="1" i="1" strike="noStrike" spc="-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Обучающие:</a:t>
            </a:r>
            <a:endParaRPr lang="ru-RU" sz="20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2000" b="0" strike="noStrike" spc="-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-  формировать у детей представление  об Арктике, ее обитателях;</a:t>
            </a:r>
            <a:endParaRPr lang="ru-RU" sz="20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2000" b="0" strike="noStrike" spc="-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- формировать обобщенные способы умственной деятельности и средства построения собственной познавательной деятельности.</a:t>
            </a:r>
            <a:endParaRPr lang="ru-RU" sz="20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2000" b="0" strike="noStrike" spc="-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- формировать умение при поддержке взрослого совместной деятельности: принимать общую цель, договариваться о  способах деятельности и материалах;</a:t>
            </a:r>
            <a:endParaRPr lang="ru-RU" sz="20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2000" b="0" strike="noStrike" spc="-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- освоить новые формы совместной деятельности и сотрудничества;</a:t>
            </a:r>
            <a:endParaRPr lang="ru-RU" sz="20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2000" b="0" strike="noStrike" spc="-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-  обогащать словарь детей за счет расширения представлений об Арктике и ее обитателях.</a:t>
            </a:r>
            <a:endParaRPr lang="ru-RU" sz="2000" b="0" strike="noStrike" spc="-1" dirty="0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400" b="0" strike="noStrike" spc="-1" dirty="0">
              <a:solidFill>
                <a:srgbClr val="000000"/>
              </a:solidFill>
              <a:latin typeface="Open San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Picture 2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56" name="Прямоугольник 1"/>
          <p:cNvSpPr/>
          <p:nvPr/>
        </p:nvSpPr>
        <p:spPr>
          <a:xfrm>
            <a:off x="395640" y="908640"/>
            <a:ext cx="8352720" cy="344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ru-RU" sz="2000" b="1" i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Развивающие: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- развивать умственные операции сравнения и обобщения;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- развивать монологическую форму речи, стимулируя речевое творчество у детей;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-  развивать познавательный интерес ко всему живому;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-  развивать желание получать   новые знания ; 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-  развивать любознательность, наблюдательность фантазию;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-  приобретать детьми опыт совместной творческой и исследовательской  деятельности;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- развивать творческие умения и навыки через оригами, аппликацию и лепку.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Picture 2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58" name="Прямоугольник 1"/>
          <p:cNvSpPr/>
          <p:nvPr/>
        </p:nvSpPr>
        <p:spPr>
          <a:xfrm>
            <a:off x="395640" y="908640"/>
            <a:ext cx="8352720" cy="2833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ru-RU" sz="2000" b="1" i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Воспитательные:  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- воспитывать желание проявлять инициативу в совместной творческой деятельности;  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- воспитывать интерес к природе, желание оберегать ее, охранять;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- формировать умение проявлять инициативу в игровой совместной деятельности;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- воспитывать дружеские взаимоотношения со сверстниками;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20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- воспитывать уверенность в себе, умение положительно оценивать себя и других.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Picture 2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60" name="Прямоугольник 1"/>
          <p:cNvSpPr/>
          <p:nvPr/>
        </p:nvSpPr>
        <p:spPr>
          <a:xfrm>
            <a:off x="467640" y="905400"/>
            <a:ext cx="8280720" cy="4664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18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ОЖИДАЕМЫЕ РЕЗУЛЬТАТЫ: 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</a:pPr>
            <a:r>
              <a:rPr lang="ru-RU" sz="16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Для детей</a:t>
            </a:r>
            <a:endParaRPr lang="ru-RU" sz="16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ru-RU" sz="14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-Ребёнок узнает: животных холодных стран, внешний вид, место обитания, образ жизни.</a:t>
            </a: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ru-RU" sz="14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-Ребёнок будет уметь: отгадывать загадки, собирать разрезные картинки.</a:t>
            </a: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ru-RU" sz="14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-Ребёнок будет воспитывать в себе: доброе, бережное отношение к животным севера, любознательность.</a:t>
            </a: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Для воспитателей</a:t>
            </a: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376092"/>
              </a:buClr>
              <a:buFont typeface="OpenSymbol"/>
              <a:buChar char="-"/>
              <a:tabLst>
                <a:tab pos="0" algn="l"/>
              </a:tabLst>
            </a:pPr>
            <a:r>
              <a:rPr lang="ru-RU" sz="14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Разработка методических и наглядных материалов для детей</a:t>
            </a: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376092"/>
              </a:buClr>
              <a:buFont typeface="OpenSymbol"/>
              <a:buChar char="-"/>
              <a:tabLst>
                <a:tab pos="0" algn="l"/>
              </a:tabLst>
            </a:pPr>
            <a:r>
              <a:rPr lang="ru-RU" sz="14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Создание дидактических игр по теме</a:t>
            </a: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ru-RU" sz="14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- Обобщение и распространение педагогического опыта (совместные проекты, консультации на педсовете)</a:t>
            </a: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ru-RU" sz="14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- Повышение уровня теоретической (предметной) подготовки; </a:t>
            </a: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ru-RU" sz="14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- Обогащение новыми педагогическими технологиями, формами, средствами и методами работы;</a:t>
            </a: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ru-RU" sz="14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 - Разработка сборника электронных презентаций </a:t>
            </a: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ru-RU" sz="14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«Животные северного края» и т. д.</a:t>
            </a: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ru-RU" sz="14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- Презентация педагогического опыта ,показательное занятие по познавательному развитию «Путешествие в Антарктиду»</a:t>
            </a: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ru-RU" sz="14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Для родителей: </a:t>
            </a: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ru-RU" sz="14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- Равноправные партнеры в деле воспитания детей, в выборе профессий в будущем; </a:t>
            </a: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ru-RU" sz="14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</a:rPr>
              <a:t>- Возможность участвовать в совместных проектах с детьми </a:t>
            </a: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2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62" name="Прямоугольник 1"/>
          <p:cNvSpPr/>
          <p:nvPr/>
        </p:nvSpPr>
        <p:spPr>
          <a:xfrm>
            <a:off x="467640" y="-628920"/>
            <a:ext cx="8280720" cy="5073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 defTabSz="914400">
              <a:lnSpc>
                <a:spcPct val="150000"/>
              </a:lnSpc>
              <a:spcAft>
                <a:spcPts val="1001"/>
              </a:spcAft>
            </a:pP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algn="just" defTabSz="914400">
              <a:lnSpc>
                <a:spcPct val="150000"/>
              </a:lnSpc>
              <a:spcAft>
                <a:spcPts val="1001"/>
              </a:spcAft>
            </a:pP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algn="just" defTabSz="914400">
              <a:lnSpc>
                <a:spcPct val="150000"/>
              </a:lnSpc>
              <a:spcAft>
                <a:spcPts val="1001"/>
              </a:spcAft>
            </a:pP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</a:pPr>
            <a:r>
              <a:rPr lang="ru-RU" sz="18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СРОК РЕАЛИЗАЦИИ ПРОЕКТА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</a:pPr>
            <a:r>
              <a:rPr lang="ru-RU" sz="18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краткосрочный проект (с 19 января по 30 января) .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1400" b="0" strike="noStrike" spc="-1">
                <a:solidFill>
                  <a:schemeClr val="accent1">
                    <a:lumMod val="75000"/>
                  </a:schemeClr>
                </a:solidFill>
                <a:latin typeface="Calibri"/>
                <a:ea typeface="Calibri"/>
              </a:rPr>
              <a:t> </a:t>
            </a: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</a:pPr>
            <a:r>
              <a:rPr lang="ru-RU" sz="18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ФОРМЫ  ПРОВЕДЕНИЯ И МАТЕРИАЛЫ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1800" b="1" i="1" u="sng" strike="noStrike" spc="-1">
                <a:solidFill>
                  <a:schemeClr val="accent1">
                    <a:lumMod val="75000"/>
                  </a:schemeClr>
                </a:solidFill>
                <a:uFillTx/>
                <a:latin typeface="Times New Roman"/>
                <a:ea typeface="Calibri"/>
              </a:rPr>
              <a:t>Формы проведения:</a:t>
            </a:r>
            <a:r>
              <a:rPr lang="ru-RU" sz="1800" b="1" i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 </a:t>
            </a:r>
            <a:r>
              <a:rPr lang="ru-RU" sz="18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 игровая мотивация, беседа, ООД, просмотр презентаций, видеороликов, чтение художественной литературы,  дидактические игры, продуктивная деятельность ( лепка, аппликация, конструирование ), творческая выставка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1800" b="1" i="1" u="sng" strike="noStrike" spc="-1">
                <a:solidFill>
                  <a:schemeClr val="accent1">
                    <a:lumMod val="75000"/>
                  </a:schemeClr>
                </a:solidFill>
                <a:uFillTx/>
                <a:latin typeface="Times New Roman"/>
                <a:ea typeface="Calibri"/>
              </a:rPr>
              <a:t>Материал:</a:t>
            </a:r>
            <a:r>
              <a:rPr lang="ru-RU" sz="18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 Карта мира, демонстрационные  материалы с изображением  Арктики, Антарктиды  и их обитателей, дидактические игры на тему « Животные севера», цветная бумага, ножницы, клей,  кисточка, гуашь, ИКТ оборудование.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18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 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2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64" name="Прямоугольник 1"/>
          <p:cNvSpPr/>
          <p:nvPr/>
        </p:nvSpPr>
        <p:spPr>
          <a:xfrm>
            <a:off x="395640" y="825480"/>
            <a:ext cx="8352720" cy="425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15000"/>
              </a:lnSpc>
              <a:spcAft>
                <a:spcPts val="1001"/>
              </a:spcAft>
            </a:pPr>
            <a:r>
              <a:rPr lang="ru-RU" sz="18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ЭТАПЫ ПРОВЕДЕНИЯ ПРОЕКТА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50000"/>
              </a:lnSpc>
              <a:spcAft>
                <a:spcPts val="1001"/>
              </a:spcAft>
            </a:pPr>
            <a:r>
              <a:rPr lang="ru-RU" sz="18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1. ЭТАП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algn="just" defTabSz="914400">
              <a:lnSpc>
                <a:spcPct val="100000"/>
              </a:lnSpc>
              <a:spcAft>
                <a:spcPts val="1001"/>
              </a:spcAft>
            </a:pPr>
            <a:r>
              <a:rPr lang="ru-RU" sz="1400" b="1" i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Цель:</a:t>
            </a:r>
            <a:r>
              <a:rPr lang="ru-RU" sz="14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 Формирование у детей представление об Арктике, Антарктиде об их обитателях</a:t>
            </a: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  <a:p>
            <a:pPr algn="just" defTabSz="914400">
              <a:lnSpc>
                <a:spcPct val="100000"/>
              </a:lnSpc>
              <a:spcAft>
                <a:spcPts val="1001"/>
              </a:spcAft>
            </a:pPr>
            <a:r>
              <a:rPr lang="ru-RU" sz="14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На данном этапе выполняется :</a:t>
            </a: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  <a:p>
            <a:pPr marL="343080" indent="-343080" algn="just" defTabSz="914400">
              <a:lnSpc>
                <a:spcPct val="100000"/>
              </a:lnSpc>
              <a:buClr>
                <a:srgbClr val="376092"/>
              </a:buClr>
              <a:buFont typeface="Calibri"/>
              <a:buAutoNum type="arabicPeriod"/>
            </a:pPr>
            <a:r>
              <a:rPr lang="ru-RU" sz="14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Игровая мотивация « Поможем белому медведю вернуться домой. Путешествие в Арктику»</a:t>
            </a: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  <a:p>
            <a:pPr marL="343080" indent="-343080" algn="just" defTabSz="914400">
              <a:lnSpc>
                <a:spcPct val="100000"/>
              </a:lnSpc>
              <a:buClr>
                <a:srgbClr val="376092"/>
              </a:buClr>
              <a:buFont typeface="Calibri"/>
              <a:buAutoNum type="arabicPeriod"/>
            </a:pPr>
            <a:r>
              <a:rPr lang="ru-RU" sz="14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Просмотр видеофильмов : «Полярное сияние», «Животные севера», демонстративный материал - карточки</a:t>
            </a: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  <a:p>
            <a:pPr marL="343080" indent="-343080" algn="just" defTabSz="914400">
              <a:lnSpc>
                <a:spcPct val="100000"/>
              </a:lnSpc>
              <a:spcAft>
                <a:spcPts val="1001"/>
              </a:spcAft>
              <a:buClr>
                <a:srgbClr val="376092"/>
              </a:buClr>
              <a:buFont typeface="Calibri"/>
              <a:buAutoNum type="arabicPeriod"/>
            </a:pPr>
            <a:r>
              <a:rPr lang="ru-RU" sz="14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Дидактические игры « Найди пару», «Кто первый», «Найди тень», , «Найди отличия», «Кто спрятался за снежным комом»</a:t>
            </a: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  <a:p>
            <a:pPr marL="343080" indent="-343080" algn="just" defTabSz="914400">
              <a:lnSpc>
                <a:spcPct val="100000"/>
              </a:lnSpc>
              <a:spcAft>
                <a:spcPts val="1001"/>
              </a:spcAft>
              <a:buClr>
                <a:srgbClr val="376092"/>
              </a:buClr>
              <a:buFont typeface="Calibri"/>
              <a:buAutoNum type="arabicPeriod"/>
            </a:pPr>
            <a:r>
              <a:rPr lang="ru-RU" sz="14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Пазлы, разрезные картинки по теме</a:t>
            </a: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  <a:p>
            <a:pPr marL="343080" indent="-343080" algn="just" defTabSz="914400">
              <a:lnSpc>
                <a:spcPct val="100000"/>
              </a:lnSpc>
              <a:spcAft>
                <a:spcPts val="1001"/>
              </a:spcAft>
              <a:buClr>
                <a:srgbClr val="376092"/>
              </a:buClr>
              <a:buFont typeface="Calibri"/>
              <a:buAutoNum type="arabicPeriod"/>
            </a:pPr>
            <a:r>
              <a:rPr lang="ru-RU" sz="14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Игры на формирование элементарных математических представлений :«Посчитай и назови», «Больше меньше или равно», «Нарисуй путь домой», «Математический пазл» </a:t>
            </a: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50000"/>
              </a:lnSpc>
              <a:spcAft>
                <a:spcPts val="1001"/>
              </a:spcAft>
            </a:pPr>
            <a:r>
              <a:rPr lang="ru-RU" sz="1800" b="1" strike="noStrike" spc="-1">
                <a:solidFill>
                  <a:schemeClr val="dk1"/>
                </a:solidFill>
                <a:latin typeface="Times New Roman"/>
                <a:ea typeface="Calibri"/>
              </a:rPr>
              <a:t> 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2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66" name="Прямоугольник 1"/>
          <p:cNvSpPr/>
          <p:nvPr/>
        </p:nvSpPr>
        <p:spPr>
          <a:xfrm>
            <a:off x="395640" y="-1587600"/>
            <a:ext cx="8352720" cy="7374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</a:pPr>
            <a:r>
              <a:rPr lang="ru-RU" sz="18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2 ЭТАП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1800" b="1" i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Цель: применение в творческой деятельности, освоенных знаний о животных Севера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r>
              <a:rPr lang="ru-RU" sz="18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На данном этапе выполняется: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marL="343080" indent="-343080" defTabSz="914400">
              <a:lnSpc>
                <a:spcPct val="100000"/>
              </a:lnSpc>
              <a:buClr>
                <a:srgbClr val="376092"/>
              </a:buClr>
              <a:buFont typeface="Calibri"/>
              <a:buAutoNum type="arabicPeriod"/>
            </a:pPr>
            <a:r>
              <a:rPr lang="ru-RU" sz="18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Просмотр презентации о животных Северного края, подготовленный для  детей. 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marL="343080" indent="-343080" defTabSz="914400">
              <a:lnSpc>
                <a:spcPct val="100000"/>
              </a:lnSpc>
              <a:buClr>
                <a:srgbClr val="376092"/>
              </a:buClr>
              <a:buFont typeface="Calibri"/>
              <a:buAutoNum type="arabicPeriod"/>
            </a:pPr>
            <a:r>
              <a:rPr lang="ru-RU" sz="18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Рассматривание и изучение энциклопедий об Арктике и ее обитателях.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marL="343080" indent="-343080" defTabSz="914400">
              <a:lnSpc>
                <a:spcPct val="100000"/>
              </a:lnSpc>
              <a:buClr>
                <a:srgbClr val="376092"/>
              </a:buClr>
              <a:buFont typeface="Calibri"/>
              <a:buAutoNum type="arabicPeriod"/>
            </a:pPr>
            <a:r>
              <a:rPr lang="ru-RU" sz="18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Рисование нетрадиционной техникой « Белый медведь полярной ночью».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marL="343080" indent="-343080" defTabSz="914400">
              <a:lnSpc>
                <a:spcPct val="100000"/>
              </a:lnSpc>
              <a:buClr>
                <a:srgbClr val="376092"/>
              </a:buClr>
              <a:buFont typeface="Calibri"/>
              <a:buAutoNum type="arabicPeriod"/>
            </a:pPr>
            <a:r>
              <a:rPr lang="ru-RU" sz="18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 Конструирование  в технике оригами« Косатка».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marL="343080" indent="-343080" defTabSz="914400">
              <a:lnSpc>
                <a:spcPct val="100000"/>
              </a:lnSpc>
              <a:buClr>
                <a:srgbClr val="376092"/>
              </a:buClr>
              <a:buFont typeface="Calibri"/>
              <a:buAutoNum type="arabicPeriod"/>
            </a:pPr>
            <a:r>
              <a:rPr lang="ru-RU" sz="18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Коллективная аппликация « Пингвины на льдине ».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marL="343080" indent="-343080" defTabSz="914400">
              <a:lnSpc>
                <a:spcPct val="100000"/>
              </a:lnSpc>
              <a:buClr>
                <a:srgbClr val="376092"/>
              </a:buClr>
              <a:buFont typeface="Calibri"/>
              <a:buAutoNum type="arabicPeriod"/>
            </a:pPr>
            <a:r>
              <a:rPr lang="ru-RU" sz="18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Опыты « Жир отталкивает воду», « Почему лед не тонет».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marL="343080" indent="-343080" defTabSz="914400">
              <a:lnSpc>
                <a:spcPct val="100000"/>
              </a:lnSpc>
              <a:buClr>
                <a:srgbClr val="376092"/>
              </a:buClr>
              <a:buFont typeface="Calibri"/>
              <a:buAutoNum type="arabicPeriod"/>
            </a:pPr>
            <a:r>
              <a:rPr lang="ru-RU" sz="18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Дидактические игры на тему «Животные Северного края».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marL="343080" indent="-343080" defTabSz="914400">
              <a:lnSpc>
                <a:spcPct val="100000"/>
              </a:lnSpc>
              <a:buClr>
                <a:srgbClr val="376092"/>
              </a:buClr>
              <a:buFont typeface="Calibri"/>
              <a:buAutoNum type="arabicPeriod"/>
            </a:pPr>
            <a:r>
              <a:rPr lang="ru-RU" sz="18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Пальчиковая гимнастика.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marL="457200" algn="ctr" defTabSz="914400">
              <a:lnSpc>
                <a:spcPct val="100000"/>
              </a:lnSpc>
            </a:pPr>
            <a:r>
              <a:rPr lang="ru-RU" sz="14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3 ЭТАП</a:t>
            </a: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  <a:p>
            <a:pPr marL="457200" algn="ctr" defTabSz="914400">
              <a:lnSpc>
                <a:spcPct val="100000"/>
              </a:lnSpc>
            </a:pPr>
            <a:r>
              <a:rPr lang="ru-RU" sz="14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 </a:t>
            </a:r>
            <a:r>
              <a:rPr lang="ru-RU" sz="1100" b="0" strike="noStrike" spc="-1">
                <a:solidFill>
                  <a:schemeClr val="accent1">
                    <a:lumMod val="75000"/>
                  </a:schemeClr>
                </a:solidFill>
                <a:latin typeface="Calibri"/>
                <a:ea typeface="Calibri"/>
              </a:rPr>
              <a:t>      </a:t>
            </a:r>
            <a:r>
              <a:rPr lang="ru-RU" sz="18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На данном этапе выполняется: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</a:pPr>
            <a:r>
              <a:rPr lang="ru-RU" sz="1800" b="0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1. Итоговая викторина « Там, где вечные снега»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marL="457200" algn="ctr" defTabSz="914400">
              <a:lnSpc>
                <a:spcPct val="100000"/>
              </a:lnSpc>
            </a:pPr>
            <a:r>
              <a:rPr lang="ru-RU" sz="1800" b="1" i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 </a:t>
            </a:r>
            <a:endParaRPr lang="ru-RU" sz="1800" b="0" strike="noStrike" spc="-1">
              <a:solidFill>
                <a:srgbClr val="000000"/>
              </a:solidFill>
              <a:latin typeface="Open Sans"/>
            </a:endParaRPr>
          </a:p>
          <a:p>
            <a:pPr defTabSz="914400">
              <a:lnSpc>
                <a:spcPct val="100000"/>
              </a:lnSpc>
            </a:pPr>
            <a:endParaRPr lang="ru-RU" sz="1400" b="0" strike="noStrike" spc="-1">
              <a:solidFill>
                <a:srgbClr val="000000"/>
              </a:solidFill>
              <a:latin typeface="Open San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Picture 2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68" name="Прямоугольник 1"/>
          <p:cNvSpPr/>
          <p:nvPr/>
        </p:nvSpPr>
        <p:spPr>
          <a:xfrm>
            <a:off x="395640" y="10080"/>
            <a:ext cx="8280720" cy="488193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 defTabSz="914400">
              <a:lnSpc>
                <a:spcPct val="150000"/>
              </a:lnSpc>
              <a:spcAft>
                <a:spcPts val="1001"/>
              </a:spcAft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algn="just" defTabSz="914400">
              <a:lnSpc>
                <a:spcPct val="150000"/>
              </a:lnSpc>
              <a:spcAft>
                <a:spcPts val="1001"/>
              </a:spcAft>
            </a:pPr>
            <a:endParaRPr lang="ru-RU" sz="1800" b="0" strike="noStrike" spc="-1" dirty="0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  <a:spcAft>
                <a:spcPts val="1001"/>
              </a:spcAft>
            </a:pPr>
            <a:r>
              <a:rPr lang="ru-RU" sz="1400" b="1" strike="noStrike" spc="-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ПОДВЕДЕНИЕ ИТОГОВ ПРОЕКТА:</a:t>
            </a:r>
            <a:endParaRPr lang="ru-RU" sz="1400" b="0" strike="noStrike" spc="-1" dirty="0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  <a:spcAft>
                <a:spcPts val="1001"/>
              </a:spcAft>
            </a:pPr>
            <a:r>
              <a:rPr lang="ru-RU" sz="1400" b="1" strike="noStrike" spc="-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ДЛЯ ДЕТЕЙ:</a:t>
            </a:r>
            <a:endParaRPr lang="ru-RU" sz="1400" b="0" strike="noStrike" spc="-1" dirty="0">
              <a:solidFill>
                <a:srgbClr val="000000"/>
              </a:solidFill>
              <a:latin typeface="Open Sans"/>
            </a:endParaRPr>
          </a:p>
          <a:p>
            <a:pPr algn="just" defTabSz="914400">
              <a:lnSpc>
                <a:spcPct val="100000"/>
              </a:lnSpc>
            </a:pPr>
            <a:r>
              <a:rPr lang="ru-RU" sz="1400" b="0" strike="noStrike" spc="-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-</a:t>
            </a:r>
            <a:r>
              <a:rPr lang="ru-RU" sz="1400" b="0" strike="noStrike" spc="-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дети заинтересованы  к объектам и явлениям природы ;</a:t>
            </a:r>
            <a:endParaRPr lang="ru-RU" sz="1400" b="0" strike="noStrike" spc="-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defTabSz="914400">
              <a:lnSpc>
                <a:spcPct val="100000"/>
              </a:lnSpc>
            </a:pPr>
            <a:r>
              <a:rPr lang="ru-RU" sz="1400" b="0" strike="noStrike" spc="-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-продолжается развитие умственных способностей детей, которые проявляются в умении экспериментировать, анализировать, делать выводы;</a:t>
            </a:r>
            <a:endParaRPr lang="ru-RU" sz="1400" b="0" strike="noStrike" spc="-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defTabSz="914400">
              <a:lnSpc>
                <a:spcPct val="100000"/>
              </a:lnSpc>
            </a:pPr>
            <a:r>
              <a:rPr lang="ru-RU" sz="1400" b="0" strike="noStrike" spc="-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 у детей появилось желание общаться с природой и отражать свои впечатления через различные виды деятельности;</a:t>
            </a:r>
            <a:endParaRPr lang="ru-RU" sz="1400" b="0" strike="noStrike" spc="-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defTabSz="914400">
              <a:lnSpc>
                <a:spcPct val="100000"/>
              </a:lnSpc>
            </a:pPr>
            <a:r>
              <a:rPr lang="ru-RU" sz="1400" b="0" strike="noStrike" spc="-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-приходит понимание н</a:t>
            </a:r>
            <a:r>
              <a:rPr lang="ru-RU" sz="1400" b="0" strike="noStrike" spc="-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еобходимости бережного и заботливого отношения к природе, основанное на ее нравственно - эстетическом и практическом значении для человека.</a:t>
            </a:r>
            <a:endParaRPr lang="ru-RU" sz="1400" b="0" strike="noStrike" spc="-1" dirty="0">
              <a:solidFill>
                <a:srgbClr val="000000"/>
              </a:solidFill>
              <a:latin typeface="Open Sans"/>
            </a:endParaRPr>
          </a:p>
          <a:p>
            <a:pPr algn="ctr" defTabSz="914400">
              <a:lnSpc>
                <a:spcPct val="100000"/>
              </a:lnSpc>
            </a:pPr>
            <a:r>
              <a:rPr lang="ru-RU" sz="1400" b="0" strike="noStrike" spc="-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   </a:t>
            </a:r>
            <a:r>
              <a:rPr lang="ru-RU" sz="1400" b="1" strike="noStrike" spc="-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ДЛЯ ВОСПИТАТЕЛЕЙ</a:t>
            </a:r>
            <a:endParaRPr lang="ru-RU" sz="1400" b="0" strike="noStrike" spc="-1" dirty="0">
              <a:solidFill>
                <a:srgbClr val="000000"/>
              </a:solidFill>
              <a:latin typeface="Open Sans"/>
            </a:endParaRPr>
          </a:p>
          <a:p>
            <a:r>
              <a:rPr lang="ru-RU" sz="1400" b="0" strike="noStrike" spc="-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400" spc="-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реализация </a:t>
            </a:r>
            <a:r>
              <a:rPr lang="ru-RU" sz="1400" spc="-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проекта помогает внедрять инновационные методы и создавать увлекательную образовательную среду, стимулирующую творческий и когнитивный рост детей. </a:t>
            </a:r>
            <a:r>
              <a:rPr lang="ru-RU" sz="1400" spc="-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Также проект может способствовать тому, что педагоги смогут сделать занятия более интересными, вовлечь детей в процесс обучения и повысить их интерес к природе.</a:t>
            </a:r>
            <a:endParaRPr lang="ru-RU" sz="1400" b="0" strike="noStrike" spc="-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>
              <a:lnSpc>
                <a:spcPct val="100000"/>
              </a:lnSpc>
            </a:pPr>
            <a:r>
              <a:rPr lang="ru-RU" sz="1400" b="1" strike="noStrike" spc="-1" dirty="0" smtClean="0">
                <a:solidFill>
                  <a:schemeClr val="accent1">
                    <a:lumMod val="75000"/>
                  </a:schemeClr>
                </a:solidFill>
                <a:latin typeface="Times New Roman"/>
                <a:ea typeface="Calibri"/>
              </a:rPr>
              <a:t>ДЛЯ РОДИТЕЛЕЙ</a:t>
            </a:r>
            <a:endParaRPr lang="en-US" sz="1400" b="1" strike="noStrike" spc="-1" dirty="0" smtClean="0">
              <a:solidFill>
                <a:schemeClr val="accent1">
                  <a:lumMod val="75000"/>
                </a:schemeClr>
              </a:solidFill>
              <a:latin typeface="Times New Roman"/>
              <a:ea typeface="Calibri"/>
            </a:endParaRPr>
          </a:p>
          <a:p>
            <a:r>
              <a:rPr lang="en-US" sz="1400" spc="-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400" spc="-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Приобретение опыта  </a:t>
            </a:r>
            <a:r>
              <a:rPr lang="ru-RU" sz="1400" spc="-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сотрудничества с педагогом и взаимодействия со своим ребёнком.</a:t>
            </a:r>
            <a:endParaRPr lang="ru-RU" sz="1400" b="0" strike="noStrike" spc="-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Picture 2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70" name="TextBox 1"/>
          <p:cNvSpPr/>
          <p:nvPr/>
        </p:nvSpPr>
        <p:spPr>
          <a:xfrm>
            <a:off x="899640" y="908640"/>
            <a:ext cx="7488360" cy="39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20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</a:rPr>
              <a:t>Картотеки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70221" y="899147"/>
            <a:ext cx="3384376" cy="1853309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908640"/>
            <a:ext cx="3431148" cy="1889174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68" y="2944846"/>
            <a:ext cx="3824499" cy="3572214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70220" y="2996952"/>
            <a:ext cx="38137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Картотека             Животный </a:t>
            </a:r>
          </a:p>
          <a:p>
            <a:r>
              <a:rPr lang="ru-RU" sz="1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                                мир </a:t>
            </a:r>
          </a:p>
        </p:txBody>
      </p:sp>
      <p:pic>
        <p:nvPicPr>
          <p:cNvPr id="8" name="Рисунок 7" descr="Picture background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7230" y="2944846"/>
            <a:ext cx="3902022" cy="3572214"/>
          </a:xfrm>
          <a:prstGeom prst="rect">
            <a:avLst/>
          </a:prstGeom>
          <a:noFill/>
          <a:ln w="38100">
            <a:solidFill>
              <a:schemeClr val="tx2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6804248" y="2944846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Загадки про животных севера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4256" y="3040368"/>
            <a:ext cx="7810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Picture 2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72" name="TextBox 1"/>
          <p:cNvSpPr/>
          <p:nvPr/>
        </p:nvSpPr>
        <p:spPr>
          <a:xfrm>
            <a:off x="395640" y="908640"/>
            <a:ext cx="8352720" cy="39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20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</a:rPr>
              <a:t>Дидактические игры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86" y="1289001"/>
            <a:ext cx="4544514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311" y="2204864"/>
            <a:ext cx="4487476" cy="3074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Picture 2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74" name="TextBox 1"/>
          <p:cNvSpPr/>
          <p:nvPr/>
        </p:nvSpPr>
        <p:spPr>
          <a:xfrm>
            <a:off x="467640" y="908640"/>
            <a:ext cx="8280720" cy="39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20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</a:rPr>
              <a:t>Открытое занятие для педагогов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7" y="1327134"/>
            <a:ext cx="2766012" cy="1915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338393"/>
            <a:ext cx="2952328" cy="1904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291677"/>
            <a:ext cx="4322531" cy="2585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2"/>
          <p:cNvPicPr/>
          <p:nvPr/>
        </p:nvPicPr>
        <p:blipFill>
          <a:blip r:embed="rId2"/>
          <a:stretch/>
        </p:blipFill>
        <p:spPr>
          <a:xfrm>
            <a:off x="0" y="20483"/>
            <a:ext cx="9165600" cy="6857640"/>
          </a:xfrm>
          <a:prstGeom prst="rect">
            <a:avLst/>
          </a:prstGeom>
          <a:ln w="0">
            <a:noFill/>
          </a:ln>
        </p:spPr>
      </p:pic>
      <p:sp>
        <p:nvSpPr>
          <p:cNvPr id="76" name="TextBox 1"/>
          <p:cNvSpPr/>
          <p:nvPr/>
        </p:nvSpPr>
        <p:spPr>
          <a:xfrm>
            <a:off x="431640" y="908640"/>
            <a:ext cx="8280720" cy="39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2000" b="1" strike="noStrike" spc="-1">
                <a:solidFill>
                  <a:schemeClr val="accent1">
                    <a:lumMod val="75000"/>
                  </a:schemeClr>
                </a:solidFill>
                <a:latin typeface="Times New Roman"/>
              </a:rPr>
              <a:t>Творческая деятельность детей</a:t>
            </a:r>
            <a:endParaRPr lang="ru-RU" sz="2000" b="0" strike="noStrike" spc="-1">
              <a:solidFill>
                <a:srgbClr val="000000"/>
              </a:solidFill>
              <a:latin typeface="Open Sans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38254"/>
            <a:ext cx="1585796" cy="2114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060" y="1358504"/>
            <a:ext cx="2231740" cy="2975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82" y="2996952"/>
            <a:ext cx="2339752" cy="2674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569"/>
          <a:stretch/>
        </p:blipFill>
        <p:spPr bwMode="auto">
          <a:xfrm>
            <a:off x="6516216" y="3316830"/>
            <a:ext cx="2441902" cy="2618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325"/>
          <a:stretch/>
        </p:blipFill>
        <p:spPr bwMode="auto">
          <a:xfrm>
            <a:off x="4788024" y="1310303"/>
            <a:ext cx="3024336" cy="2970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402427"/>
            <a:ext cx="2808312" cy="2100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Picture 2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78" name="TextBox 1"/>
          <p:cNvSpPr/>
          <p:nvPr/>
        </p:nvSpPr>
        <p:spPr>
          <a:xfrm>
            <a:off x="395640" y="908640"/>
            <a:ext cx="8352720" cy="70643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2000" b="1" strike="noStrike" spc="-1" dirty="0">
                <a:solidFill>
                  <a:schemeClr val="accent1">
                    <a:lumMod val="75000"/>
                  </a:schemeClr>
                </a:solidFill>
                <a:latin typeface="Times New Roman"/>
              </a:rPr>
              <a:t>Совместное творчество детей и </a:t>
            </a:r>
            <a:r>
              <a:rPr lang="ru-RU" sz="2000" b="1" strike="noStrike" spc="-1" dirty="0" smtClean="0">
                <a:solidFill>
                  <a:schemeClr val="accent1">
                    <a:lumMod val="75000"/>
                  </a:schemeClr>
                </a:solidFill>
                <a:latin typeface="Times New Roman"/>
              </a:rPr>
              <a:t>родителей</a:t>
            </a:r>
            <a:endParaRPr lang="en-US" sz="2000" b="1" strike="noStrike" spc="-1" dirty="0" smtClean="0">
              <a:solidFill>
                <a:schemeClr val="accent1">
                  <a:lumMod val="75000"/>
                </a:schemeClr>
              </a:solidFill>
              <a:latin typeface="Times New Roman"/>
            </a:endParaRPr>
          </a:p>
          <a:p>
            <a:pPr algn="ctr" defTabSz="914400">
              <a:lnSpc>
                <a:spcPct val="100000"/>
              </a:lnSpc>
            </a:pPr>
            <a:r>
              <a:rPr lang="ru-RU" sz="2000" b="1" spc="-1" dirty="0" smtClean="0">
                <a:solidFill>
                  <a:schemeClr val="accent1">
                    <a:lumMod val="75000"/>
                  </a:schemeClr>
                </a:solidFill>
                <a:latin typeface="Times New Roman"/>
              </a:rPr>
              <a:t>Книжка малышка по теме Животные Севера</a:t>
            </a:r>
            <a:endParaRPr lang="ru-RU" sz="2000" b="0" strike="noStrike" spc="-1" dirty="0">
              <a:solidFill>
                <a:srgbClr val="000000"/>
              </a:solidFill>
              <a:latin typeface="Open San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076465"/>
            <a:ext cx="3024336" cy="1884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076469"/>
            <a:ext cx="3384376" cy="190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0897" y="1916832"/>
            <a:ext cx="2321845" cy="1740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310</TotalTime>
  <Words>1013</Words>
  <Application>Microsoft Office PowerPoint</Application>
  <PresentationFormat>Экран (4:3)</PresentationFormat>
  <Paragraphs>188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Дарья Калининская</dc:creator>
  <cp:lastModifiedBy>Дарья Калининская</cp:lastModifiedBy>
  <cp:revision>25</cp:revision>
  <dcterms:created xsi:type="dcterms:W3CDTF">2026-02-08T09:49:39Z</dcterms:created>
  <dcterms:modified xsi:type="dcterms:W3CDTF">2026-03-11T18:57:10Z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19</vt:i4>
  </property>
</Properties>
</file>