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72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74" r:id="rId12"/>
    <p:sldId id="264" r:id="rId13"/>
    <p:sldId id="273" r:id="rId14"/>
    <p:sldId id="266" r:id="rId15"/>
    <p:sldId id="275" r:id="rId16"/>
    <p:sldId id="267" r:id="rId17"/>
    <p:sldId id="276" r:id="rId18"/>
    <p:sldId id="268" r:id="rId19"/>
    <p:sldId id="269" r:id="rId20"/>
    <p:sldId id="270" r:id="rId21"/>
    <p:sldId id="271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375AB039-B652-4592-826D-36F698D6C01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FB51E78-8946-49D4-8A1F-ED98D4B05D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9447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B039-B652-4592-826D-36F698D6C01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1E78-8946-49D4-8A1F-ED98D4B05D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2301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75AB039-B652-4592-826D-36F698D6C01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BFB51E78-8946-49D4-8A1F-ED98D4B05D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92654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B039-B652-4592-826D-36F698D6C01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1E78-8946-49D4-8A1F-ED98D4B05D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5034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B039-B652-4592-826D-36F698D6C01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1E78-8946-49D4-8A1F-ED98D4B05D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193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B039-B652-4592-826D-36F698D6C01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1E78-8946-49D4-8A1F-ED98D4B05D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0174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B039-B652-4592-826D-36F698D6C01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1E78-8946-49D4-8A1F-ED98D4B05D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691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B039-B652-4592-826D-36F698D6C01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FB51E78-8946-49D4-8A1F-ED98D4B05DF1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12222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75AB039-B652-4592-826D-36F698D6C01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FB51E78-8946-49D4-8A1F-ED98D4B05DF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57043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B039-B652-4592-826D-36F698D6C01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1E78-8946-49D4-8A1F-ED98D4B05D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008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B039-B652-4592-826D-36F698D6C01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1E78-8946-49D4-8A1F-ED98D4B05D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167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75AB039-B652-4592-826D-36F698D6C01D}" type="datetimeFigureOut">
              <a:rPr lang="ru-RU" smtClean="0"/>
              <a:t>30.01.2026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FB51E78-8946-49D4-8A1F-ED98D4B05D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9860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35AFC9-F0DA-9810-AA5A-E0158631C7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63874"/>
            <a:ext cx="9144000" cy="2387600"/>
          </a:xfrm>
        </p:spPr>
        <p:txBody>
          <a:bodyPr/>
          <a:lstStyle/>
          <a:p>
            <a:r>
              <a:rPr lang="ru-RU" sz="4800" dirty="0"/>
              <a:t>Медиана числового набора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5632797-F597-F850-5582-2EBC318319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2100" y="3547872"/>
            <a:ext cx="9070848" cy="1591391"/>
          </a:xfrm>
        </p:spPr>
        <p:txBody>
          <a:bodyPr>
            <a:normAutofit/>
          </a:bodyPr>
          <a:lstStyle/>
          <a:p>
            <a:pPr algn="r"/>
            <a:r>
              <a:rPr lang="ru-RU" dirty="0"/>
              <a:t>Авторы:</a:t>
            </a:r>
          </a:p>
          <a:p>
            <a:pPr algn="r"/>
            <a:r>
              <a:rPr lang="ru-RU" dirty="0"/>
              <a:t>Учителя математики</a:t>
            </a:r>
          </a:p>
          <a:p>
            <a:pPr algn="r"/>
            <a:r>
              <a:rPr lang="ru-RU" dirty="0"/>
              <a:t>МАОУ «Гимназия №1», г. </a:t>
            </a:r>
            <a:r>
              <a:rPr lang="ru-RU"/>
              <a:t>Новосибирска</a:t>
            </a:r>
            <a:endParaRPr lang="ru-RU" dirty="0"/>
          </a:p>
          <a:p>
            <a:pPr algn="r"/>
            <a:r>
              <a:rPr lang="ru-RU" dirty="0"/>
              <a:t>Митюкова А.С.</a:t>
            </a:r>
          </a:p>
          <a:p>
            <a:pPr algn="r"/>
            <a:r>
              <a:rPr lang="ru-RU" dirty="0"/>
              <a:t>Сизов Д.Б.</a:t>
            </a:r>
          </a:p>
        </p:txBody>
      </p:sp>
    </p:spTree>
    <p:extLst>
      <p:ext uri="{BB962C8B-B14F-4D97-AF65-F5344CB8AC3E}">
        <p14:creationId xmlns:p14="http://schemas.microsoft.com/office/powerpoint/2010/main" val="13462390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0C2E17-D28C-CC7B-4FE2-3FBCE84D0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670" y="160780"/>
            <a:ext cx="11698664" cy="1325563"/>
          </a:xfrm>
        </p:spPr>
        <p:txBody>
          <a:bodyPr/>
          <a:lstStyle/>
          <a:p>
            <a:pPr algn="ctr"/>
            <a:r>
              <a:rPr lang="ru-RU" dirty="0"/>
              <a:t>Актуализация знаний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60976516-64DF-B46C-5ABB-2D525B9875B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674053" y="1884492"/>
                <a:ext cx="10515600" cy="435133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ru-RU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Среднее арифметическое 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ru-RU" sz="32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ru-RU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– это …</a:t>
                </a:r>
              </a:p>
              <a:p>
                <a:pPr marL="0" indent="0">
                  <a:buNone/>
                </a:pPr>
                <a:r>
                  <a:rPr lang="ru-RU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Найдите среднее арифметическое чисел:</a:t>
                </a:r>
              </a:p>
              <a:p>
                <a:pPr marL="0" indent="0">
                  <a:buNone/>
                </a:pPr>
                <a:r>
                  <a:rPr lang="ru-RU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а) 1,5 и 2,3;</a:t>
                </a:r>
              </a:p>
              <a:p>
                <a:pPr marL="0" indent="0">
                  <a:buNone/>
                </a:pPr>
                <a:r>
                  <a:rPr lang="ru-RU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б) 2; 4; 6 и 0;</a:t>
                </a:r>
              </a:p>
              <a:p>
                <a:pPr marL="0" indent="0">
                  <a:buNone/>
                </a:pPr>
                <a:r>
                  <a:rPr lang="ru-RU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в) 4,9; 5,1; 3,8 и 6,2.</a:t>
                </a:r>
              </a:p>
              <a:p>
                <a:pPr marL="0" indent="0">
                  <a:buNone/>
                </a:pPr>
                <a:r>
                  <a:rPr lang="ru-RU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Ответы: а) 1,9; б) 3; в) 5.</a:t>
                </a:r>
                <a:endParaRPr 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60976516-64DF-B46C-5ABB-2D525B9875B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4053" y="1884492"/>
                <a:ext cx="10515600" cy="4351338"/>
              </a:xfrm>
              <a:blipFill>
                <a:blip r:embed="rId2"/>
                <a:stretch>
                  <a:fillRect l="-1507" t="-196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327B7B6-E8D5-40DE-F3D0-0C9F338E8A8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2603"/>
          <a:stretch>
            <a:fillRect/>
          </a:stretch>
        </p:blipFill>
        <p:spPr>
          <a:xfrm>
            <a:off x="610414" y="1486343"/>
            <a:ext cx="3717175" cy="5006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253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02225-CC62-41DC-8458-D79A56AE7A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" y="45085"/>
            <a:ext cx="11731752" cy="1325563"/>
          </a:xfrm>
        </p:spPr>
        <p:txBody>
          <a:bodyPr/>
          <a:lstStyle/>
          <a:p>
            <a:pPr algn="ctr"/>
            <a:r>
              <a:rPr lang="ru-RU" dirty="0"/>
              <a:t>Как называется отрезок ВМ?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5B2B51-82A6-9C0C-8371-1510CCDA7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032" y="3886044"/>
            <a:ext cx="11000232" cy="19487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Правильный ответ: Медиана.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Термин "медиана" применяется в разных областях математики, и его смысл различается в зависимости от контекста. Сегодня узнаем, что такое медиана числового набора в статистике.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E6E88B7-75EB-7DE6-B972-C3127289AD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0103" y="1023176"/>
            <a:ext cx="4424553" cy="2750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605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4C8C83-59D3-7209-6EC2-7EC48D750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" y="141675"/>
            <a:ext cx="11713464" cy="1325563"/>
          </a:xfrm>
        </p:spPr>
        <p:txBody>
          <a:bodyPr/>
          <a:lstStyle/>
          <a:p>
            <a:pPr algn="ctr"/>
            <a:r>
              <a:rPr lang="ru-RU" dirty="0"/>
              <a:t>Медиана числового набора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F17564A-313D-112A-8224-3674E76DE61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702205"/>
                <a:ext cx="5911735" cy="435133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Определение. Медиана числового набора (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𝑀𝑒</m:t>
                    </m:r>
                  </m:oMath>
                </a14:m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– число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такое, что хотя бы половина чисел набора не больше числа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и хотя бы половина чисел набора не меньше числа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EF17564A-313D-112A-8224-3674E76DE61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702205"/>
                <a:ext cx="5911735" cy="4351338"/>
              </a:xfrm>
              <a:blipFill>
                <a:blip r:embed="rId2"/>
                <a:stretch>
                  <a:fillRect l="-2167" t="-140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13B687D-77DE-EF51-7AFD-E8B6D12D23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9935" y="1320280"/>
            <a:ext cx="5019675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488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DE0C44-76E7-8B82-DFF6-5DDB90C04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312" y="222637"/>
            <a:ext cx="11795760" cy="1791557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Алгоритм нахождения медианы числового набора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4C707EF-E4F4-84BE-450F-27FD198448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8688" y="2194560"/>
            <a:ext cx="8135112" cy="39319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найти медиану числового ряда, нужно: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Упорядочить числа по возрастанию. Получится вариационный ряд.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Если в ряду нечётное количество чисел, то медианой является число, стоящее по середине вариационного ряда.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Если в ряду чётное количество чисел, то медианой считают среднее арифметическое двух чисел, стоящих посередине ряда.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B849C2A-3830-3636-014A-CF4A87120E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757" y="2014194"/>
            <a:ext cx="2286198" cy="4621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747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3A7048-3778-FC5D-1C8F-7FC658DFE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936" y="201168"/>
            <a:ext cx="11692128" cy="1371600"/>
          </a:xfrm>
        </p:spPr>
        <p:txBody>
          <a:bodyPr/>
          <a:lstStyle/>
          <a:p>
            <a:pPr algn="ctr"/>
            <a:r>
              <a:rPr lang="ru-RU" dirty="0"/>
              <a:t>Почему важна медиана?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867843-E041-84AC-1D35-426BC7299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62456"/>
            <a:ext cx="11484864" cy="52943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Устойчивость. Если в выборке присутствуют экстремальные значения, среднее арифметическое сильно зависит от них и искажается. Медиану же невозможно существенно изменить единичными аномалиями.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Представление центральной тенденции. Часто распределение данных является асимметричным (неравномерным): одна сторона длиннее другой. Медиана лучше характеризует центр множества.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Применение в практике. Практически везде, где важны объективные характеристики данных, используется медиана: экономика (оценка средних доходов), социология (анализ общественного мнения), медицина (оценка здоровья популяции), маркетинг (определение целевой аудитории). Благодаря устойчивости и наглядности, медиана помогает получать точные выводы даже в сложных условиях реальных данных.</a:t>
            </a:r>
          </a:p>
        </p:txBody>
      </p:sp>
    </p:spTree>
    <p:extLst>
      <p:ext uri="{BB962C8B-B14F-4D97-AF65-F5344CB8AC3E}">
        <p14:creationId xmlns:p14="http://schemas.microsoft.com/office/powerpoint/2010/main" val="1956247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0BA2CD-B976-1F51-0CF8-F51F708C1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9640" y="191019"/>
            <a:ext cx="10515600" cy="1325563"/>
          </a:xfrm>
        </p:spPr>
        <p:txBody>
          <a:bodyPr/>
          <a:lstStyle/>
          <a:p>
            <a:r>
              <a:rPr lang="ru-RU" dirty="0"/>
              <a:t>Пример 1. Доходы населения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8799342-349F-C6BA-F290-2A3766C264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760" y="121017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Допустим, мы хотим оценить средний доход жителей небольшого города:</a:t>
            </a:r>
          </a:p>
          <a:p>
            <a:pPr marL="0" indent="0">
              <a:buNone/>
            </a:pP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4" name="Таблица 3">
                <a:extLst>
                  <a:ext uri="{FF2B5EF4-FFF2-40B4-BE49-F238E27FC236}">
                    <a16:creationId xmlns:a16="http://schemas.microsoft.com/office/drawing/2014/main" id="{474E6F15-DEB4-D1E0-B3C0-B77FDB93BEB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61542116"/>
                  </p:ext>
                </p:extLst>
              </p:nvPr>
            </p:nvGraphicFramePr>
            <p:xfrm>
              <a:off x="2350378" y="1899177"/>
              <a:ext cx="8128000" cy="2903220"/>
            </p:xfrm>
            <a:graphic>
              <a:graphicData uri="http://schemas.openxmlformats.org/drawingml/2006/table">
                <a:tbl>
                  <a:tblPr firstRow="1" bandRow="1">
                    <a:tableStyleId>{BC89EF96-8CEA-46FF-86C4-4CE0E7609802}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val="2627644107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val="371816054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l" fontAlgn="b">
                            <a:buNone/>
                          </a:pPr>
                          <a:r>
                            <a:rPr lang="ru-RU" b="1" dirty="0">
                              <a:solidFill>
                                <a:srgbClr val="222222"/>
                              </a:solidFill>
                              <a:effectLst/>
                            </a:rPr>
                            <a:t>Заработок (</a:t>
                          </a:r>
                          <a14:m>
                            <m:oMath xmlns:m="http://schemas.openxmlformats.org/officeDocument/2006/math">
                              <m:r>
                                <m:rPr>
                                  <m:nor/>
                                </m:rPr>
                                <a:rPr lang="ru-RU" b="0" smtClean="0">
                                  <a:solidFill>
                                    <a:schemeClr val="tx1"/>
                                  </a:solidFill>
                                </a:rPr>
                                <m:t>₽</m:t>
                              </m:r>
                            </m:oMath>
                          </a14:m>
                          <a:r>
                            <a:rPr lang="ru-RU" b="1" dirty="0">
                              <a:solidFill>
                                <a:srgbClr val="222222"/>
                              </a:solidFill>
                              <a:effectLst/>
                            </a:rPr>
                            <a:t>)</a:t>
                          </a:r>
                          <a:endParaRPr lang="ru-RU" b="1" dirty="0">
                            <a:solidFill>
                              <a:srgbClr val="222222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R="133350" marT="104775" marB="104775" anchor="b"/>
                    </a:tc>
                    <a:tc>
                      <a:txBody>
                        <a:bodyPr/>
                        <a:lstStyle/>
                        <a:p>
                          <a:pPr algn="l" fontAlgn="b">
                            <a:buNone/>
                          </a:pPr>
                          <a:r>
                            <a:rPr lang="ru-RU" b="1">
                              <a:solidFill>
                                <a:srgbClr val="222222"/>
                              </a:solidFill>
                              <a:effectLst/>
                            </a:rPr>
                            <a:t>Количество жителей</a:t>
                          </a:r>
                          <a:endParaRPr lang="ru-RU" b="1">
                            <a:solidFill>
                              <a:srgbClr val="222222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T="104775" marB="104775" anchor="b"/>
                    </a:tc>
                    <a:extLst>
                      <a:ext uri="{0D108BD9-81ED-4DB2-BD59-A6C34878D82A}">
                        <a16:rowId xmlns:a16="http://schemas.microsoft.com/office/drawing/2014/main" val="1963896206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>
                              <a:solidFill>
                                <a:srgbClr val="555555"/>
                              </a:solidFill>
                              <a:effectLst/>
                            </a:rPr>
                            <a:t>15 тыс.</a:t>
                          </a:r>
                          <a:endParaRPr lang="ru-RU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R="133350" marT="104775" marB="104775"/>
                    </a:tc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>
                              <a:solidFill>
                                <a:srgbClr val="555555"/>
                              </a:solidFill>
                              <a:effectLst/>
                            </a:rPr>
                            <a:t>80</a:t>
                          </a:r>
                          <a:endParaRPr lang="ru-RU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T="104775" marB="104775"/>
                    </a:tc>
                    <a:extLst>
                      <a:ext uri="{0D108BD9-81ED-4DB2-BD59-A6C34878D82A}">
                        <a16:rowId xmlns:a16="http://schemas.microsoft.com/office/drawing/2014/main" val="178694516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 dirty="0">
                              <a:solidFill>
                                <a:srgbClr val="555555"/>
                              </a:solidFill>
                              <a:effectLst/>
                            </a:rPr>
                            <a:t>20 тыс.</a:t>
                          </a:r>
                          <a:endParaRPr lang="ru-RU" dirty="0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R="133350" marT="104775" marB="104775"/>
                    </a:tc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>
                              <a:solidFill>
                                <a:srgbClr val="555555"/>
                              </a:solidFill>
                              <a:effectLst/>
                            </a:rPr>
                            <a:t>60</a:t>
                          </a:r>
                          <a:endParaRPr lang="ru-RU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T="104775" marB="104775"/>
                    </a:tc>
                    <a:extLst>
                      <a:ext uri="{0D108BD9-81ED-4DB2-BD59-A6C34878D82A}">
                        <a16:rowId xmlns:a16="http://schemas.microsoft.com/office/drawing/2014/main" val="2332992625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 dirty="0">
                              <a:solidFill>
                                <a:srgbClr val="555555"/>
                              </a:solidFill>
                              <a:effectLst/>
                            </a:rPr>
                            <a:t>25 тыс.</a:t>
                          </a:r>
                          <a:endParaRPr lang="ru-RU" dirty="0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R="133350" marT="104775" marB="104775"/>
                    </a:tc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>
                              <a:solidFill>
                                <a:srgbClr val="555555"/>
                              </a:solidFill>
                              <a:effectLst/>
                            </a:rPr>
                            <a:t>40</a:t>
                          </a:r>
                          <a:endParaRPr lang="ru-RU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T="104775" marB="104775"/>
                    </a:tc>
                    <a:extLst>
                      <a:ext uri="{0D108BD9-81ED-4DB2-BD59-A6C34878D82A}">
                        <a16:rowId xmlns:a16="http://schemas.microsoft.com/office/drawing/2014/main" val="286304641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 dirty="0">
                              <a:solidFill>
                                <a:srgbClr val="555555"/>
                              </a:solidFill>
                              <a:effectLst/>
                            </a:rPr>
                            <a:t>30 тыс.</a:t>
                          </a:r>
                          <a:endParaRPr lang="ru-RU" dirty="0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R="133350" marT="104775" marB="104775"/>
                    </a:tc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 dirty="0">
                              <a:solidFill>
                                <a:srgbClr val="555555"/>
                              </a:solidFill>
                              <a:effectLst/>
                            </a:rPr>
                            <a:t>10</a:t>
                          </a:r>
                          <a:endParaRPr lang="ru-RU" dirty="0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T="104775" marB="104775"/>
                    </a:tc>
                    <a:extLst>
                      <a:ext uri="{0D108BD9-81ED-4DB2-BD59-A6C34878D82A}">
                        <a16:rowId xmlns:a16="http://schemas.microsoft.com/office/drawing/2014/main" val="408520879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 dirty="0">
                              <a:solidFill>
                                <a:srgbClr val="555555"/>
                              </a:solidFill>
                              <a:effectLst/>
                            </a:rPr>
                            <a:t>1 млн</a:t>
                          </a:r>
                          <a:endParaRPr lang="ru-RU" dirty="0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R="133350" marT="104775" marB="104775"/>
                    </a:tc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 dirty="0">
                              <a:solidFill>
                                <a:srgbClr val="555555"/>
                              </a:solidFill>
                              <a:effectLst/>
                            </a:rPr>
                            <a:t>1</a:t>
                          </a:r>
                          <a:endParaRPr lang="ru-RU" dirty="0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T="104775" marB="104775"/>
                    </a:tc>
                    <a:extLst>
                      <a:ext uri="{0D108BD9-81ED-4DB2-BD59-A6C34878D82A}">
                        <a16:rowId xmlns:a16="http://schemas.microsoft.com/office/drawing/2014/main" val="140724810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4" name="Таблица 3">
                <a:extLst>
                  <a:ext uri="{FF2B5EF4-FFF2-40B4-BE49-F238E27FC236}">
                    <a16:creationId xmlns:a16="http://schemas.microsoft.com/office/drawing/2014/main" id="{474E6F15-DEB4-D1E0-B3C0-B77FDB93BEB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61542116"/>
                  </p:ext>
                </p:extLst>
              </p:nvPr>
            </p:nvGraphicFramePr>
            <p:xfrm>
              <a:off x="2350378" y="1899177"/>
              <a:ext cx="8128000" cy="2903220"/>
            </p:xfrm>
            <a:graphic>
              <a:graphicData uri="http://schemas.openxmlformats.org/drawingml/2006/table">
                <a:tbl>
                  <a:tblPr firstRow="1" bandRow="1">
                    <a:tableStyleId>{BC89EF96-8CEA-46FF-86C4-4CE0E7609802}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val="2627644107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val="371816054"/>
                        </a:ext>
                      </a:extLst>
                    </a:gridCol>
                  </a:tblGrid>
                  <a:tr h="48387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R="133350" marT="104775" marB="104775" anchor="b">
                        <a:blipFill>
                          <a:blip r:embed="rId2"/>
                          <a:stretch>
                            <a:fillRect l="-150" t="-1250" r="-100600" b="-50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 fontAlgn="b">
                            <a:buNone/>
                          </a:pPr>
                          <a:r>
                            <a:rPr lang="ru-RU" b="1">
                              <a:solidFill>
                                <a:srgbClr val="222222"/>
                              </a:solidFill>
                              <a:effectLst/>
                            </a:rPr>
                            <a:t>Количество жителей</a:t>
                          </a:r>
                          <a:endParaRPr lang="ru-RU" b="1">
                            <a:solidFill>
                              <a:srgbClr val="222222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T="104775" marB="104775" anchor="b"/>
                    </a:tc>
                    <a:extLst>
                      <a:ext uri="{0D108BD9-81ED-4DB2-BD59-A6C34878D82A}">
                        <a16:rowId xmlns:a16="http://schemas.microsoft.com/office/drawing/2014/main" val="1963896206"/>
                      </a:ext>
                    </a:extLst>
                  </a:tr>
                  <a:tr h="483870"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>
                              <a:solidFill>
                                <a:srgbClr val="555555"/>
                              </a:solidFill>
                              <a:effectLst/>
                            </a:rPr>
                            <a:t>15 тыс.</a:t>
                          </a:r>
                          <a:endParaRPr lang="ru-RU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R="133350" marT="104775" marB="104775"/>
                    </a:tc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>
                              <a:solidFill>
                                <a:srgbClr val="555555"/>
                              </a:solidFill>
                              <a:effectLst/>
                            </a:rPr>
                            <a:t>80</a:t>
                          </a:r>
                          <a:endParaRPr lang="ru-RU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T="104775" marB="104775"/>
                    </a:tc>
                    <a:extLst>
                      <a:ext uri="{0D108BD9-81ED-4DB2-BD59-A6C34878D82A}">
                        <a16:rowId xmlns:a16="http://schemas.microsoft.com/office/drawing/2014/main" val="1786945164"/>
                      </a:ext>
                    </a:extLst>
                  </a:tr>
                  <a:tr h="483870"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 dirty="0">
                              <a:solidFill>
                                <a:srgbClr val="555555"/>
                              </a:solidFill>
                              <a:effectLst/>
                            </a:rPr>
                            <a:t>20 тыс.</a:t>
                          </a:r>
                          <a:endParaRPr lang="ru-RU" dirty="0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R="133350" marT="104775" marB="104775"/>
                    </a:tc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>
                              <a:solidFill>
                                <a:srgbClr val="555555"/>
                              </a:solidFill>
                              <a:effectLst/>
                            </a:rPr>
                            <a:t>60</a:t>
                          </a:r>
                          <a:endParaRPr lang="ru-RU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T="104775" marB="104775"/>
                    </a:tc>
                    <a:extLst>
                      <a:ext uri="{0D108BD9-81ED-4DB2-BD59-A6C34878D82A}">
                        <a16:rowId xmlns:a16="http://schemas.microsoft.com/office/drawing/2014/main" val="2332992625"/>
                      </a:ext>
                    </a:extLst>
                  </a:tr>
                  <a:tr h="483870"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 dirty="0">
                              <a:solidFill>
                                <a:srgbClr val="555555"/>
                              </a:solidFill>
                              <a:effectLst/>
                            </a:rPr>
                            <a:t>25 тыс.</a:t>
                          </a:r>
                          <a:endParaRPr lang="ru-RU" dirty="0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R="133350" marT="104775" marB="104775"/>
                    </a:tc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>
                              <a:solidFill>
                                <a:srgbClr val="555555"/>
                              </a:solidFill>
                              <a:effectLst/>
                            </a:rPr>
                            <a:t>40</a:t>
                          </a:r>
                          <a:endParaRPr lang="ru-RU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T="104775" marB="104775"/>
                    </a:tc>
                    <a:extLst>
                      <a:ext uri="{0D108BD9-81ED-4DB2-BD59-A6C34878D82A}">
                        <a16:rowId xmlns:a16="http://schemas.microsoft.com/office/drawing/2014/main" val="2863046412"/>
                      </a:ext>
                    </a:extLst>
                  </a:tr>
                  <a:tr h="483870"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 dirty="0">
                              <a:solidFill>
                                <a:srgbClr val="555555"/>
                              </a:solidFill>
                              <a:effectLst/>
                            </a:rPr>
                            <a:t>30 тыс.</a:t>
                          </a:r>
                          <a:endParaRPr lang="ru-RU" dirty="0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R="133350" marT="104775" marB="104775"/>
                    </a:tc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 dirty="0">
                              <a:solidFill>
                                <a:srgbClr val="555555"/>
                              </a:solidFill>
                              <a:effectLst/>
                            </a:rPr>
                            <a:t>10</a:t>
                          </a:r>
                          <a:endParaRPr lang="ru-RU" dirty="0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T="104775" marB="104775"/>
                    </a:tc>
                    <a:extLst>
                      <a:ext uri="{0D108BD9-81ED-4DB2-BD59-A6C34878D82A}">
                        <a16:rowId xmlns:a16="http://schemas.microsoft.com/office/drawing/2014/main" val="4085208793"/>
                      </a:ext>
                    </a:extLst>
                  </a:tr>
                  <a:tr h="483870"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 dirty="0">
                              <a:solidFill>
                                <a:srgbClr val="555555"/>
                              </a:solidFill>
                              <a:effectLst/>
                            </a:rPr>
                            <a:t>1 млн</a:t>
                          </a:r>
                          <a:endParaRPr lang="ru-RU" dirty="0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R="133350" marT="104775" marB="104775"/>
                    </a:tc>
                    <a:tc>
                      <a:txBody>
                        <a:bodyPr/>
                        <a:lstStyle/>
                        <a:p>
                          <a:pPr fontAlgn="t">
                            <a:buNone/>
                          </a:pPr>
                          <a:r>
                            <a:rPr lang="ru-RU" dirty="0">
                              <a:solidFill>
                                <a:srgbClr val="555555"/>
                              </a:solidFill>
                              <a:effectLst/>
                            </a:rPr>
                            <a:t>1</a:t>
                          </a:r>
                          <a:endParaRPr lang="ru-RU" dirty="0">
                            <a:solidFill>
                              <a:srgbClr val="555555"/>
                            </a:solidFill>
                            <a:effectLst/>
                            <a:latin typeface="inherit"/>
                          </a:endParaRPr>
                        </a:p>
                      </a:txBody>
                      <a:tcPr marT="104775" marB="104775"/>
                    </a:tc>
                    <a:extLst>
                      <a:ext uri="{0D108BD9-81ED-4DB2-BD59-A6C34878D82A}">
                        <a16:rowId xmlns:a16="http://schemas.microsoft.com/office/drawing/2014/main" val="140724810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A7493EE2-B928-A21F-ECD4-A3E4B6BEAF34}"/>
              </a:ext>
            </a:extLst>
          </p:cNvPr>
          <p:cNvSpPr txBox="1"/>
          <p:nvPr/>
        </p:nvSpPr>
        <p:spPr>
          <a:xfrm>
            <a:off x="182880" y="5099844"/>
            <a:ext cx="120091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зарплата здесь примерно равна 25 000 ₽, однако медиана — всего лишь 20000₽. Среднее значительно искажено единственным богачом, тогда как медиана ясно показывает, что доходы половины горожан составляют менее 20000 ₽.</a:t>
            </a:r>
          </a:p>
        </p:txBody>
      </p:sp>
    </p:spTree>
    <p:extLst>
      <p:ext uri="{BB962C8B-B14F-4D97-AF65-F5344CB8AC3E}">
        <p14:creationId xmlns:p14="http://schemas.microsoft.com/office/powerpoint/2010/main" val="54511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10D778-1790-64A2-3AFB-6166619AA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415" y="272237"/>
            <a:ext cx="11750040" cy="1371600"/>
          </a:xfrm>
        </p:spPr>
        <p:txBody>
          <a:bodyPr>
            <a:normAutofit fontScale="90000"/>
          </a:bodyPr>
          <a:lstStyle/>
          <a:p>
            <a:r>
              <a:rPr lang="ru-RU" dirty="0"/>
              <a:t>Пример 2. Оценка возраста аудитории фестиваля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CA2CD4-D977-B80F-8363-189ED2A659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575" y="1643837"/>
            <a:ext cx="11604879" cy="39319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Организаторы планируют музыкальный фестиваль и хотят определить возраст основной части зрителей. Вот предварительные оценки: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95D34D72-0395-2152-8281-783EECB8F3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6388665"/>
              </p:ext>
            </p:extLst>
          </p:nvPr>
        </p:nvGraphicFramePr>
        <p:xfrm>
          <a:off x="2083435" y="2557831"/>
          <a:ext cx="8128000" cy="290322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19253716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7220216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b="1" dirty="0">
                          <a:solidFill>
                            <a:srgbClr val="222222"/>
                          </a:solidFill>
                          <a:effectLst/>
                        </a:rPr>
                        <a:t>Возраст</a:t>
                      </a:r>
                      <a:endParaRPr lang="ru-RU" b="1" dirty="0">
                        <a:solidFill>
                          <a:srgbClr val="222222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b="1">
                          <a:solidFill>
                            <a:srgbClr val="222222"/>
                          </a:solidFill>
                          <a:effectLst/>
                        </a:rPr>
                        <a:t>Кол-во участников</a:t>
                      </a:r>
                      <a:endParaRPr lang="ru-RU" b="1">
                        <a:solidFill>
                          <a:srgbClr val="222222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 anchor="b"/>
                </a:tc>
                <a:extLst>
                  <a:ext uri="{0D108BD9-81ED-4DB2-BD59-A6C34878D82A}">
                    <a16:rowId xmlns:a16="http://schemas.microsoft.com/office/drawing/2014/main" val="4295536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</a:rPr>
                        <a:t>18–24 года</a:t>
                      </a:r>
                      <a:endParaRPr lang="ru-RU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300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2569186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25–34 года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</a:rPr>
                        <a:t>200</a:t>
                      </a:r>
                      <a:endParaRPr lang="ru-RU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36906067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</a:rPr>
                        <a:t>35–44 года</a:t>
                      </a:r>
                      <a:endParaRPr lang="ru-RU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</a:rPr>
                        <a:t>100</a:t>
                      </a:r>
                      <a:endParaRPr lang="ru-RU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6993088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</a:rPr>
                        <a:t>45+</a:t>
                      </a:r>
                      <a:endParaRPr lang="ru-RU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</a:rPr>
                        <a:t>50</a:t>
                      </a:r>
                      <a:endParaRPr lang="ru-RU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12769402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&gt;80 лет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1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3993316124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2E2576F-A672-F96B-57EE-796FD1D577FC}"/>
              </a:ext>
            </a:extLst>
          </p:cNvPr>
          <p:cNvSpPr txBox="1"/>
          <p:nvPr/>
        </p:nvSpPr>
        <p:spPr>
          <a:xfrm>
            <a:off x="272416" y="5575757"/>
            <a:ext cx="1160488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 возраст получается около 28, хотя значительная часть публики моложе. Медианный возраст составит приблизительно 25, давая чёткое понимание, что основная аудитория действительно молода.</a:t>
            </a:r>
          </a:p>
        </p:txBody>
      </p:sp>
    </p:spTree>
    <p:extLst>
      <p:ext uri="{BB962C8B-B14F-4D97-AF65-F5344CB8AC3E}">
        <p14:creationId xmlns:p14="http://schemas.microsoft.com/office/powerpoint/2010/main" val="2801889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56F353-1F0E-5E81-0053-EF1637EAF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032" y="219456"/>
            <a:ext cx="11686032" cy="1794738"/>
          </a:xfrm>
        </p:spPr>
        <p:txBody>
          <a:bodyPr>
            <a:normAutofit/>
          </a:bodyPr>
          <a:lstStyle/>
          <a:p>
            <a:r>
              <a:rPr lang="ru-RU" dirty="0"/>
              <a:t>Пример 3. Определение размера обуви покупателей магазина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422617B-E290-1973-6F1C-87958F4AED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9936" y="1847088"/>
            <a:ext cx="11686032" cy="41879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Предположим, магазин хочет заказать обувь наиболее популярного размера среди клиентов:</a:t>
            </a: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63156537-EA30-F030-5AFD-3ACFE842E0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5771969"/>
              </p:ext>
            </p:extLst>
          </p:nvPr>
        </p:nvGraphicFramePr>
        <p:xfrm>
          <a:off x="3144012" y="2399137"/>
          <a:ext cx="5897880" cy="338709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948940">
                  <a:extLst>
                    <a:ext uri="{9D8B030D-6E8A-4147-A177-3AD203B41FA5}">
                      <a16:colId xmlns:a16="http://schemas.microsoft.com/office/drawing/2014/main" val="3502006988"/>
                    </a:ext>
                  </a:extLst>
                </a:gridCol>
                <a:gridCol w="2948940">
                  <a:extLst>
                    <a:ext uri="{9D8B030D-6E8A-4147-A177-3AD203B41FA5}">
                      <a16:colId xmlns:a16="http://schemas.microsoft.com/office/drawing/2014/main" val="2149852381"/>
                    </a:ext>
                  </a:extLst>
                </a:gridCol>
              </a:tblGrid>
              <a:tr h="416218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b="1" dirty="0">
                          <a:solidFill>
                            <a:srgbClr val="222222"/>
                          </a:solidFill>
                          <a:effectLst/>
                        </a:rPr>
                        <a:t>Размер обуви</a:t>
                      </a:r>
                      <a:endParaRPr lang="ru-RU" b="1" dirty="0">
                        <a:solidFill>
                          <a:srgbClr val="222222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b="1">
                          <a:solidFill>
                            <a:srgbClr val="222222"/>
                          </a:solidFill>
                          <a:effectLst/>
                        </a:rPr>
                        <a:t>Покупателей</a:t>
                      </a:r>
                      <a:endParaRPr lang="ru-RU" b="1">
                        <a:solidFill>
                          <a:srgbClr val="222222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 anchor="b"/>
                </a:tc>
                <a:extLst>
                  <a:ext uri="{0D108BD9-81ED-4DB2-BD59-A6C34878D82A}">
                    <a16:rowId xmlns:a16="http://schemas.microsoft.com/office/drawing/2014/main" val="3896514444"/>
                  </a:ext>
                </a:extLst>
              </a:tr>
              <a:tr h="416218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38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</a:rPr>
                        <a:t>50</a:t>
                      </a:r>
                      <a:endParaRPr lang="ru-RU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1393093631"/>
                  </a:ext>
                </a:extLst>
              </a:tr>
              <a:tr h="416218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</a:rPr>
                        <a:t>39</a:t>
                      </a:r>
                      <a:endParaRPr lang="ru-RU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70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3746001462"/>
                  </a:ext>
                </a:extLst>
              </a:tr>
              <a:tr h="416218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</a:rPr>
                        <a:t>40</a:t>
                      </a:r>
                      <a:endParaRPr lang="ru-RU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80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1221016332"/>
                  </a:ext>
                </a:extLst>
              </a:tr>
              <a:tr h="416218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</a:rPr>
                        <a:t>41</a:t>
                      </a:r>
                      <a:endParaRPr lang="ru-RU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40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1815277206"/>
                  </a:ext>
                </a:extLst>
              </a:tr>
              <a:tr h="416218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42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30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3100888358"/>
                  </a:ext>
                </a:extLst>
              </a:tr>
              <a:tr h="416218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</a:rPr>
                        <a:t>45</a:t>
                      </a:r>
                      <a:endParaRPr lang="ru-RU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10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3666459416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0E08D9E-5CEE-E03B-5055-B52A0A996DA1}"/>
                  </a:ext>
                </a:extLst>
              </p:cNvPr>
              <p:cNvSpPr txBox="1"/>
              <p:nvPr/>
            </p:nvSpPr>
            <p:spPr>
              <a:xfrm>
                <a:off x="256032" y="5729438"/>
                <a:ext cx="11686032" cy="9541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Средний размер обуви равен примерно </a:t>
                </a:r>
                <a14:m>
                  <m:oMath xmlns:m="http://schemas.openxmlformats.org/officeDocument/2006/math">
                    <m:r>
                      <a:rPr lang="ru-RU" sz="2800">
                        <a:latin typeface="Cambria Math" panose="02040503050406030204" pitchFamily="18" charset="0"/>
                      </a:rPr>
                      <m:t>39,5</m:t>
                    </m:r>
                  </m:oMath>
                </a14:m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Однако медианный размер — ровно </a:t>
                </a:r>
                <a14:m>
                  <m:oMath xmlns:m="http://schemas.openxmlformats.org/officeDocument/2006/math">
                    <m:r>
                      <a:rPr lang="ru-RU" sz="2800">
                        <a:latin typeface="Cambria Math" panose="02040503050406030204" pitchFamily="18" charset="0"/>
                      </a:rPr>
                      <m:t>40</m:t>
                    </m:r>
                  </m:oMath>
                </a14:m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наглядно показывая, какой размер заказывать выгоднее всего.</a:t>
                </a:r>
                <a:endParaRPr lang="ru-RU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0E08D9E-5CEE-E03B-5055-B52A0A996D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032" y="5729438"/>
                <a:ext cx="11686032" cy="954107"/>
              </a:xfrm>
              <a:prstGeom prst="rect">
                <a:avLst/>
              </a:prstGeom>
              <a:blipFill>
                <a:blip r:embed="rId2"/>
                <a:stretch>
                  <a:fillRect l="-1043" t="-7051" b="-1730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46852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4F5295-52B8-0AD5-67E5-A2637753F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19456"/>
            <a:ext cx="11686032" cy="1794738"/>
          </a:xfrm>
        </p:spPr>
        <p:txBody>
          <a:bodyPr/>
          <a:lstStyle/>
          <a:p>
            <a:pPr algn="ctr"/>
            <a:r>
              <a:rPr lang="ru-RU" dirty="0"/>
              <a:t>Задание 1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8F92C55-5281-1F52-4589-F9CF182515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медиану набора чисел: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22, 6, 42, 8, 34;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50, 34, 19, 28, 18;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27, 52, 27, 31, 29, 42, 30.</a:t>
            </a:r>
          </a:p>
        </p:txBody>
      </p:sp>
    </p:spTree>
    <p:extLst>
      <p:ext uri="{BB962C8B-B14F-4D97-AF65-F5344CB8AC3E}">
        <p14:creationId xmlns:p14="http://schemas.microsoft.com/office/powerpoint/2010/main" val="3902165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3AD6AA-BF68-9826-0A92-EB583787B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176" y="265176"/>
            <a:ext cx="11695176" cy="1088136"/>
          </a:xfrm>
        </p:spPr>
        <p:txBody>
          <a:bodyPr/>
          <a:lstStyle/>
          <a:p>
            <a:pPr algn="ctr"/>
            <a:r>
              <a:rPr lang="ru-RU" dirty="0"/>
              <a:t>Решение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84F7AFB2-0D38-260B-5CA3-E325220360E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31648" y="1353312"/>
                <a:ext cx="11728704" cy="5239512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а) 6, 8, 22, 34, 42 – вариационный ряд.</a:t>
                </a:r>
              </a:p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Ряд имеет 5 элементов, значит медиана — это третий элемент: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ru-RU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sz="2800" b="0" i="0" dirty="0" smtClean="0">
                        <a:latin typeface="Cambria Math" panose="02040503050406030204" pitchFamily="18" charset="0"/>
                      </a:rPr>
                      <m:t>22.</m:t>
                    </m:r>
                  </m:oMath>
                </a14:m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б) 18, 19, 28, 34, 50– вариационный ряд.</a:t>
                </a:r>
              </a:p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Ряд имеет 5 элементов, значит медиана — это третий элемент: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ru-RU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sz="2800" b="0" i="0" dirty="0" smtClean="0">
                        <a:latin typeface="Cambria Math" panose="02040503050406030204" pitchFamily="18" charset="0"/>
                      </a:rPr>
                      <m:t>28.</m:t>
                    </m:r>
                  </m:oMath>
                </a14:m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в) 27, 27, 29, 30, 31, 42, 52 – вариационный ряд.</a:t>
                </a:r>
              </a:p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Ряд имеет 7 элементов, значит медиана — это третий элемент: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ru-RU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sz="2800" b="0" i="0" dirty="0" smtClean="0">
                        <a:latin typeface="Cambria Math" panose="02040503050406030204" pitchFamily="18" charset="0"/>
                      </a:rPr>
                      <m:t>30.</m:t>
                    </m:r>
                  </m:oMath>
                </a14:m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84F7AFB2-0D38-260B-5CA3-E325220360E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31648" y="1353312"/>
                <a:ext cx="11728704" cy="5239512"/>
              </a:xfrm>
              <a:blipFill>
                <a:blip r:embed="rId2"/>
                <a:stretch>
                  <a:fillRect l="-1040" t="-116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1057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6E7F4A-0116-A50B-97D1-FD782F6C4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24" y="210312"/>
            <a:ext cx="11777472" cy="1271016"/>
          </a:xfrm>
        </p:spPr>
        <p:txBody>
          <a:bodyPr/>
          <a:lstStyle/>
          <a:p>
            <a:pPr algn="ctr"/>
            <a:r>
              <a:rPr lang="ru-RU" dirty="0"/>
              <a:t>Задание 2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CD52616-0105-F91E-4403-6E01674951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0040" y="1298448"/>
            <a:ext cx="11679936" cy="4736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медиану и среднее арифметическое чисел: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2, 4, 6, 8, 10;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2, 4, 6, 8, 20;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2, 4, 6, 8, 10, 12;</a:t>
            </a:r>
          </a:p>
          <a:p>
            <a:pPr marL="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г) 2, 4, 6, 8, 10, 24.</a:t>
            </a:r>
          </a:p>
        </p:txBody>
      </p:sp>
    </p:spTree>
    <p:extLst>
      <p:ext uri="{BB962C8B-B14F-4D97-AF65-F5344CB8AC3E}">
        <p14:creationId xmlns:p14="http://schemas.microsoft.com/office/powerpoint/2010/main" val="4510225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55C543-885A-336F-AE9C-678EEC7F1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256032"/>
            <a:ext cx="11622024" cy="791372"/>
          </a:xfrm>
        </p:spPr>
        <p:txBody>
          <a:bodyPr/>
          <a:lstStyle/>
          <a:p>
            <a:pPr algn="ctr"/>
            <a:r>
              <a:rPr lang="ru-RU" dirty="0"/>
              <a:t>Решение.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95C0A88B-A494-1100-DF0B-B292D7B51C1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4320" y="905256"/>
                <a:ext cx="11643360" cy="5696712"/>
              </a:xfrm>
            </p:spPr>
            <p:txBody>
              <a:bodyPr>
                <a:normAutofit fontScale="55000" lnSpcReduction="20000"/>
              </a:bodyPr>
              <a:lstStyle/>
              <a:p>
                <a:pPr marL="0" indent="0">
                  <a:buNone/>
                </a:pPr>
                <a:r>
                  <a:rPr lang="ru-RU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а) 2, 4, 6, 8, 10 – вариационный ряд.</a:t>
                </a:r>
              </a:p>
              <a:p>
                <a:pPr marL="0" indent="0">
                  <a:buNone/>
                </a:pPr>
                <a:r>
                  <a:rPr lang="ru-RU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Так как чисел пять (нечетное количество), медиана - третье число: </a:t>
                </a:r>
                <a14:m>
                  <m:oMath xmlns:m="http://schemas.openxmlformats.org/officeDocument/2006/math">
                    <m:r>
                      <a:rPr lang="en-US" sz="4400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sz="4400" b="0" i="1" dirty="0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ru-RU" sz="4400" i="1" dirty="0" smtClean="0">
                        <a:latin typeface="Cambria Math" panose="02040503050406030204" pitchFamily="18" charset="0"/>
                      </a:rPr>
                      <m:t>=6</m:t>
                    </m:r>
                    <m:r>
                      <a:rPr lang="ru-RU" sz="4400" b="0" i="1" dirty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ru-RU" sz="4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ru-RU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Среднее арифметическое: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4400" b="0" i="1" smtClean="0">
                            <a:latin typeface="Cambria Math" panose="02040503050406030204" pitchFamily="18" charset="0"/>
                          </a:rPr>
                          <m:t>2+4+6+8+10</m:t>
                        </m:r>
                      </m:num>
                      <m:den>
                        <m:r>
                          <a:rPr lang="ru-RU" sz="44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ru-RU" sz="4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4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4400" b="0" i="1" smtClean="0">
                            <a:latin typeface="Cambria Math" panose="02040503050406030204" pitchFamily="18" charset="0"/>
                          </a:rPr>
                          <m:t>30</m:t>
                        </m:r>
                      </m:num>
                      <m:den>
                        <m:r>
                          <a:rPr lang="ru-RU" sz="44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ru-RU" sz="4400" b="0" i="1" smtClean="0">
                        <a:latin typeface="Cambria Math" panose="02040503050406030204" pitchFamily="18" charset="0"/>
                      </a:rPr>
                      <m:t>=6.</m:t>
                    </m:r>
                  </m:oMath>
                </a14:m>
                <a:endParaRPr lang="ru-RU" sz="4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ru-RU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б) 2, 4, 6, 8, 20 – вариационный ряд.</a:t>
                </a:r>
              </a:p>
              <a:p>
                <a:pPr marL="0" indent="0">
                  <a:buNone/>
                </a:pPr>
                <a:r>
                  <a:rPr lang="ru-RU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Так как чисел пять (нечетное количество), медиана - третье число: </a:t>
                </a:r>
                <a14:m>
                  <m:oMath xmlns:m="http://schemas.openxmlformats.org/officeDocument/2006/math">
                    <m:r>
                      <a:rPr lang="en-US" sz="4400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sz="4400" b="0" i="1" dirty="0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ru-RU" sz="4400" i="1" dirty="0" smtClean="0">
                        <a:latin typeface="Cambria Math" panose="02040503050406030204" pitchFamily="18" charset="0"/>
                      </a:rPr>
                      <m:t>=6</m:t>
                    </m:r>
                    <m:r>
                      <a:rPr lang="ru-RU" sz="4400" b="0" i="1" dirty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ru-RU" sz="4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ru-RU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Среднее арифметическое: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4400" b="0" i="1" smtClean="0">
                            <a:latin typeface="Cambria Math" panose="02040503050406030204" pitchFamily="18" charset="0"/>
                          </a:rPr>
                          <m:t>2+4+6+8+20</m:t>
                        </m:r>
                      </m:num>
                      <m:den>
                        <m:r>
                          <a:rPr lang="ru-RU" sz="44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ru-RU" sz="4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4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4400" b="0" i="1" smtClean="0">
                            <a:latin typeface="Cambria Math" panose="02040503050406030204" pitchFamily="18" charset="0"/>
                          </a:rPr>
                          <m:t>40</m:t>
                        </m:r>
                      </m:num>
                      <m:den>
                        <m:r>
                          <a:rPr lang="ru-RU" sz="44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ru-RU" sz="4400" b="0" i="1" smtClean="0">
                        <a:latin typeface="Cambria Math" panose="02040503050406030204" pitchFamily="18" charset="0"/>
                      </a:rPr>
                      <m:t>=8.</m:t>
                    </m:r>
                  </m:oMath>
                </a14:m>
                <a:endParaRPr lang="ru-RU" sz="4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ru-RU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а) 2, 4, 6, 8, 10, 12 – вариационный ряд.</a:t>
                </a:r>
              </a:p>
              <a:p>
                <a:pPr marL="0" indent="0">
                  <a:buNone/>
                </a:pPr>
                <a:r>
                  <a:rPr lang="ru-RU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Так как чисел шесть (четное количество), медиана: </a:t>
                </a:r>
                <a14:m>
                  <m:oMath xmlns:m="http://schemas.openxmlformats.org/officeDocument/2006/math">
                    <m:r>
                      <a:rPr lang="en-US" sz="4400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sz="4400" b="0" i="1" dirty="0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ru-RU" sz="4400" i="1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4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4400" b="0" i="1" dirty="0" smtClean="0">
                            <a:latin typeface="Cambria Math" panose="02040503050406030204" pitchFamily="18" charset="0"/>
                          </a:rPr>
                          <m:t>6+8</m:t>
                        </m:r>
                      </m:num>
                      <m:den>
                        <m:r>
                          <a:rPr lang="ru-RU" sz="44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ru-RU" sz="4400" b="0" i="1" dirty="0" smtClean="0">
                        <a:latin typeface="Cambria Math" panose="02040503050406030204" pitchFamily="18" charset="0"/>
                      </a:rPr>
                      <m:t>=7.</m:t>
                    </m:r>
                  </m:oMath>
                </a14:m>
                <a:endParaRPr lang="ru-RU" sz="4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ru-RU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Среднее арифметическое: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4400" b="0" i="1" smtClean="0">
                            <a:latin typeface="Cambria Math" panose="02040503050406030204" pitchFamily="18" charset="0"/>
                          </a:rPr>
                          <m:t>2+4+6+8+10+12</m:t>
                        </m:r>
                      </m:num>
                      <m:den>
                        <m:r>
                          <a:rPr lang="ru-RU" sz="44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ru-RU" sz="4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4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4400" b="0" i="1" smtClean="0">
                            <a:latin typeface="Cambria Math" panose="02040503050406030204" pitchFamily="18" charset="0"/>
                          </a:rPr>
                          <m:t>42</m:t>
                        </m:r>
                      </m:num>
                      <m:den>
                        <m:r>
                          <a:rPr lang="ru-RU" sz="44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ru-RU" sz="4400" b="0" i="1" smtClean="0">
                        <a:latin typeface="Cambria Math" panose="02040503050406030204" pitchFamily="18" charset="0"/>
                      </a:rPr>
                      <m:t>=7.</m:t>
                    </m:r>
                  </m:oMath>
                </a14:m>
                <a:endParaRPr lang="ru-RU" sz="4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ru-RU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а) 2, 4, 6, 8, 10, 24 – вариационный ряд.</a:t>
                </a:r>
              </a:p>
              <a:p>
                <a:pPr marL="0" indent="0">
                  <a:buNone/>
                </a:pPr>
                <a:r>
                  <a:rPr lang="ru-RU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Так как чисел шесть (четное количество), медиана: </a:t>
                </a:r>
                <a14:m>
                  <m:oMath xmlns:m="http://schemas.openxmlformats.org/officeDocument/2006/math">
                    <m:r>
                      <a:rPr lang="en-US" sz="4400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sz="4400" b="0" i="1" dirty="0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ru-RU" sz="4400" i="1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4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4400" b="0" i="1" dirty="0" smtClean="0">
                            <a:latin typeface="Cambria Math" panose="02040503050406030204" pitchFamily="18" charset="0"/>
                          </a:rPr>
                          <m:t>6+8</m:t>
                        </m:r>
                      </m:num>
                      <m:den>
                        <m:r>
                          <a:rPr lang="ru-RU" sz="44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ru-RU" sz="4400" b="0" i="1" dirty="0" smtClean="0">
                        <a:latin typeface="Cambria Math" panose="02040503050406030204" pitchFamily="18" charset="0"/>
                      </a:rPr>
                      <m:t>=7.</m:t>
                    </m:r>
                  </m:oMath>
                </a14:m>
                <a:endParaRPr lang="ru-RU" sz="4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ru-RU" sz="4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Среднее арифметическое: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4400" b="0" i="1" smtClean="0">
                            <a:latin typeface="Cambria Math" panose="02040503050406030204" pitchFamily="18" charset="0"/>
                          </a:rPr>
                          <m:t>2+4+6+8+10+24</m:t>
                        </m:r>
                      </m:num>
                      <m:den>
                        <m:r>
                          <a:rPr lang="ru-RU" sz="44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ru-RU" sz="4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4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4400" b="0" i="1" smtClean="0">
                            <a:latin typeface="Cambria Math" panose="02040503050406030204" pitchFamily="18" charset="0"/>
                          </a:rPr>
                          <m:t>54</m:t>
                        </m:r>
                      </m:num>
                      <m:den>
                        <m:r>
                          <a:rPr lang="ru-RU" sz="44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ru-RU" sz="4400" b="0" i="1" smtClean="0">
                        <a:latin typeface="Cambria Math" panose="02040503050406030204" pitchFamily="18" charset="0"/>
                      </a:rPr>
                      <m:t>=9.</m:t>
                    </m:r>
                  </m:oMath>
                </a14:m>
                <a:endParaRPr lang="ru-RU" sz="4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95C0A88B-A494-1100-DF0B-B292D7B51C1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4320" y="905256"/>
                <a:ext cx="11643360" cy="5696712"/>
              </a:xfrm>
              <a:blipFill>
                <a:blip r:embed="rId2"/>
                <a:stretch>
                  <a:fillRect l="-785" t="-214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89008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E3602E-EBB3-0DB4-7EDC-6F560733D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84" y="254715"/>
            <a:ext cx="11707368" cy="846533"/>
          </a:xfrm>
        </p:spPr>
        <p:txBody>
          <a:bodyPr/>
          <a:lstStyle/>
          <a:p>
            <a:pPr algn="ctr"/>
            <a:r>
              <a:rPr lang="ru-RU" dirty="0"/>
              <a:t>Задание 3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5453D3B-42C7-77F9-D054-13FA6A81F3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648" y="1101248"/>
            <a:ext cx="11707368" cy="46555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таблице  результаты соревнований по бегу на 100 метров, найдите медиану величины «время забега» и медианных представителей, то есть бегунов, которые показали время, близкое к медианному значению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560B4E7E-52E7-AD29-93A0-46A57F5CDF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3803047"/>
              </p:ext>
            </p:extLst>
          </p:nvPr>
        </p:nvGraphicFramePr>
        <p:xfrm>
          <a:off x="2272238" y="2578735"/>
          <a:ext cx="8128000" cy="3274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646023249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5384194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Участник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 Время забега (секунды)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53608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  <a:latin typeface="inherit"/>
                        </a:rPr>
                        <a:t>Иванов К.</a:t>
                      </a: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  <a:latin typeface="inherit"/>
                        </a:rPr>
                        <a:t>11,5</a:t>
                      </a: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4082482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  <a:latin typeface="inherit"/>
                        </a:rPr>
                        <a:t>Петров М.</a:t>
                      </a: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  <a:latin typeface="inherit"/>
                        </a:rPr>
                        <a:t>12,3</a:t>
                      </a: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37266179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  <a:latin typeface="inherit"/>
                        </a:rPr>
                        <a:t>Сидоров И.</a:t>
                      </a: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  <a:latin typeface="inherit"/>
                        </a:rPr>
                        <a:t>11,8</a:t>
                      </a: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22692934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  <a:latin typeface="inherit"/>
                        </a:rPr>
                        <a:t>Ильина И.</a:t>
                      </a: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  <a:latin typeface="inherit"/>
                        </a:rPr>
                        <a:t>12,0</a:t>
                      </a: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109733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  <a:latin typeface="inherit"/>
                        </a:rPr>
                        <a:t>Котик А.</a:t>
                      </a: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  <a:latin typeface="inherit"/>
                        </a:rPr>
                        <a:t>11,6</a:t>
                      </a: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7001020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  <a:latin typeface="inherit"/>
                        </a:rPr>
                        <a:t>Бобров С.</a:t>
                      </a: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  <a:latin typeface="inherit"/>
                        </a:rPr>
                        <a:t>12,1</a:t>
                      </a: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4272393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42675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EED698-657B-B96D-EF3F-A082B3922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006" y="258546"/>
            <a:ext cx="11639482" cy="1371600"/>
          </a:xfrm>
        </p:spPr>
        <p:txBody>
          <a:bodyPr/>
          <a:lstStyle/>
          <a:p>
            <a:pPr algn="ctr"/>
            <a:r>
              <a:rPr lang="ru-RU" dirty="0"/>
              <a:t>Решение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04ED9060-6F12-FD46-CFA6-35699DE3A37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86512" y="1426464"/>
                <a:ext cx="11618976" cy="4750499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Сначала расположим время в порядке возрастания: 11,5; 11,6; 11,8; 12,0; 12,1; 12,3.</a:t>
                </a:r>
              </a:p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Так как число участников четное (</a:t>
                </a:r>
                <a14:m>
                  <m:oMath xmlns:m="http://schemas.openxmlformats.org/officeDocument/2006/math">
                    <m:r>
                      <a:rPr lang="ru-RU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ru-RU" sz="2800">
                        <a:latin typeface="Cambria Math" panose="02040503050406030204" pitchFamily="18" charset="0"/>
                      </a:rPr>
                      <m:t>=6</m:t>
                    </m:r>
                  </m:oMath>
                </a14:m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медиана — это среднее арифметическое двух центральных значений: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𝑒</m:t>
                      </m:r>
                      <m:r>
                        <a:rPr lang="ru-RU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b="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dirty="0" smtClean="0">
                              <a:latin typeface="Cambria Math" panose="02040503050406030204" pitchFamily="18" charset="0"/>
                            </a:rPr>
                            <m:t>11,8+12,0</m:t>
                          </m:r>
                        </m:num>
                        <m:den>
                          <m:r>
                            <a:rPr lang="ru-RU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ru-RU" sz="2800" b="0" i="1" dirty="0" smtClean="0">
                          <a:latin typeface="Cambria Math" panose="02040503050406030204" pitchFamily="18" charset="0"/>
                        </a:rPr>
                        <m:t>=11,9 (сек).</m:t>
                      </m:r>
                    </m:oMath>
                  </m:oMathPara>
                </a14:m>
                <a:endParaRPr lang="ru-RU" sz="2800" b="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algn="l" rtl="0" eaLnBrk="1" fontAlgn="t" latinLnBrk="0" hangingPunct="1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Таким образом, участниками, близкими к медианному значению, будут: </a:t>
                </a:r>
                <a:r>
                  <a:rPr lang="ru-RU" sz="2800" i="0" u="none" strike="noStrike" kern="12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Сидоров И., Ильина И..</a:t>
                </a:r>
                <a:endParaRPr lang="ru-RU" sz="2800" i="0" u="none" strike="noStrike" dirty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Ответ: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ru-RU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sz="2800" b="0" i="1" dirty="0" smtClean="0">
                        <a:latin typeface="Cambria Math" panose="02040503050406030204" pitchFamily="18" charset="0"/>
                      </a:rPr>
                      <m:t>11,9 (сек), </m:t>
                    </m:r>
                  </m:oMath>
                </a14:m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Сидоров И., Ильина И..</a:t>
                </a:r>
              </a:p>
            </p:txBody>
          </p:sp>
        </mc:Choice>
        <mc:Fallback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04ED9060-6F12-FD46-CFA6-35699DE3A37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86512" y="1426464"/>
                <a:ext cx="11618976" cy="4750499"/>
              </a:xfrm>
              <a:blipFill>
                <a:blip r:embed="rId2"/>
                <a:stretch>
                  <a:fillRect l="-1049" t="-128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9445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EFDE88-6DED-F61F-2E3E-7765C89DF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810" y="-52918"/>
            <a:ext cx="11655829" cy="1325563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Задание 4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8AF89A9-DAC4-4AEF-D1BE-14DF78D5F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361" y="1077480"/>
            <a:ext cx="11765278" cy="4351338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таблице представлены результаты соревнований по прыжкам в длину, найдите медиану величины «результат прыжка» и определите медианных представителей.</a:t>
            </a: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0EEAB0FC-DA4C-BDDB-A74B-2CC4688B02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4437406"/>
              </p:ext>
            </p:extLst>
          </p:nvPr>
        </p:nvGraphicFramePr>
        <p:xfrm>
          <a:off x="2134753" y="2523664"/>
          <a:ext cx="8031942" cy="387096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837716">
                  <a:extLst>
                    <a:ext uri="{9D8B030D-6E8A-4147-A177-3AD203B41FA5}">
                      <a16:colId xmlns:a16="http://schemas.microsoft.com/office/drawing/2014/main" val="530780637"/>
                    </a:ext>
                  </a:extLst>
                </a:gridCol>
                <a:gridCol w="4194226">
                  <a:extLst>
                    <a:ext uri="{9D8B030D-6E8A-4147-A177-3AD203B41FA5}">
                      <a16:colId xmlns:a16="http://schemas.microsoft.com/office/drawing/2014/main" val="351159627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b="1">
                          <a:solidFill>
                            <a:srgbClr val="222222"/>
                          </a:solidFill>
                          <a:effectLst/>
                        </a:rPr>
                        <a:t>Спортсмен</a:t>
                      </a:r>
                      <a:endParaRPr lang="ru-RU" b="1">
                        <a:solidFill>
                          <a:srgbClr val="222222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b="1">
                          <a:solidFill>
                            <a:srgbClr val="222222"/>
                          </a:solidFill>
                          <a:effectLst/>
                        </a:rPr>
                        <a:t>Результат прыжка (метры)</a:t>
                      </a:r>
                      <a:endParaRPr lang="ru-RU" b="1">
                        <a:solidFill>
                          <a:srgbClr val="222222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 anchor="b"/>
                </a:tc>
                <a:extLst>
                  <a:ext uri="{0D108BD9-81ED-4DB2-BD59-A6C34878D82A}">
                    <a16:rowId xmlns:a16="http://schemas.microsoft.com/office/drawing/2014/main" val="41294287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Иванов А.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</a:rPr>
                        <a:t>6,5</a:t>
                      </a:r>
                      <a:endParaRPr lang="ru-RU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39098513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Петров И.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</a:rPr>
                        <a:t>6,8</a:t>
                      </a:r>
                      <a:endParaRPr lang="ru-RU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2009770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Сидоров М. 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</a:rPr>
                        <a:t>6,3</a:t>
                      </a:r>
                      <a:endParaRPr lang="ru-RU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21131303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Кузнецов В. 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</a:rPr>
                        <a:t>6,7</a:t>
                      </a:r>
                      <a:endParaRPr lang="ru-RU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32218005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Алексеев А. 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</a:rPr>
                        <a:t>6,4</a:t>
                      </a:r>
                      <a:endParaRPr lang="ru-RU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1331682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Сергеев Д.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>
                          <a:solidFill>
                            <a:srgbClr val="555555"/>
                          </a:solidFill>
                          <a:effectLst/>
                        </a:rPr>
                        <a:t>6,6</a:t>
                      </a:r>
                      <a:endParaRPr lang="ru-RU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497809017"/>
                  </a:ext>
                </a:extLst>
              </a:tr>
              <a:tr h="358728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Федоров Ф.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R="133350" marT="104775" marB="104775"/>
                </a:tc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r>
                        <a:rPr lang="ru-RU" dirty="0">
                          <a:solidFill>
                            <a:srgbClr val="555555"/>
                          </a:solidFill>
                          <a:effectLst/>
                        </a:rPr>
                        <a:t>6,9</a:t>
                      </a:r>
                      <a:endParaRPr lang="ru-RU" dirty="0">
                        <a:solidFill>
                          <a:srgbClr val="555555"/>
                        </a:solidFill>
                        <a:effectLst/>
                        <a:latin typeface="inherit"/>
                      </a:endParaRPr>
                    </a:p>
                  </a:txBody>
                  <a:tcPr marT="104775" marB="104775"/>
                </a:tc>
                <a:extLst>
                  <a:ext uri="{0D108BD9-81ED-4DB2-BD59-A6C34878D82A}">
                    <a16:rowId xmlns:a16="http://schemas.microsoft.com/office/drawing/2014/main" val="32606599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46512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56AD0F-37DB-7A9B-C278-662412F15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84" y="212826"/>
            <a:ext cx="11679936" cy="1371600"/>
          </a:xfrm>
        </p:spPr>
        <p:txBody>
          <a:bodyPr/>
          <a:lstStyle/>
          <a:p>
            <a:pPr algn="ctr"/>
            <a:r>
              <a:rPr lang="ru-RU" dirty="0"/>
              <a:t>Решение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982930E4-7D3F-C079-1943-5EAFACDAB33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52984" y="1444752"/>
                <a:ext cx="11753088" cy="5200422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Сначала расположим время в порядке возрастания: 6,3; 6,4; 6,5; 6,6; 6,7; 6,8; 6,9.</a:t>
                </a:r>
              </a:p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Так как число спортсменов нечетное (</a:t>
                </a:r>
                <a14:m>
                  <m:oMath xmlns:m="http://schemas.openxmlformats.org/officeDocument/2006/math">
                    <m:r>
                      <a:rPr lang="ru-RU" sz="2800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ru-RU" sz="280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7), медиана — это центральный элемент: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𝑒</m:t>
                      </m:r>
                      <m:r>
                        <a:rPr lang="ru-RU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sz="2800" b="0" i="1" dirty="0" smtClean="0">
                          <a:latin typeface="Cambria Math" panose="02040503050406030204" pitchFamily="18" charset="0"/>
                        </a:rPr>
                        <m:t>6,6 (м).</m:t>
                      </m:r>
                    </m:oMath>
                  </m:oMathPara>
                </a14:m>
                <a:endParaRPr lang="ru-RU" sz="2800" b="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fontAlgn="t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Таким образом, участником, наиболее близким к медианному значению, будет: Сергеев Д..</a:t>
                </a:r>
              </a:p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Ответ: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ru-RU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sz="2800" b="0" i="1" dirty="0" smtClean="0">
                        <a:latin typeface="Cambria Math" panose="02040503050406030204" pitchFamily="18" charset="0"/>
                      </a:rPr>
                      <m:t>6,6 </m:t>
                    </m:r>
                    <m:d>
                      <m:dPr>
                        <m:ctrlPr>
                          <a:rPr lang="ru-RU" sz="2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sz="2800" b="0" i="1" dirty="0" smtClean="0">
                            <a:latin typeface="Cambria Math" panose="02040503050406030204" pitchFamily="18" charset="0"/>
                          </a:rPr>
                          <m:t>м</m:t>
                        </m:r>
                      </m:e>
                    </m:d>
                  </m:oMath>
                </a14:m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,Сергеев Д.</a:t>
                </a: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982930E4-7D3F-C079-1943-5EAFACDAB33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2984" y="1444752"/>
                <a:ext cx="11753088" cy="5200422"/>
              </a:xfrm>
              <a:blipFill>
                <a:blip r:embed="rId2"/>
                <a:stretch>
                  <a:fillRect l="-1089" t="-1172" r="-166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03491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B3A6BE-BF74-F3E0-E160-C7F1246B3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416" y="249402"/>
            <a:ext cx="11643360" cy="1371600"/>
          </a:xfrm>
        </p:spPr>
        <p:txBody>
          <a:bodyPr/>
          <a:lstStyle/>
          <a:p>
            <a:pPr algn="ctr"/>
            <a:r>
              <a:rPr lang="ru-RU" dirty="0"/>
              <a:t>Проверка знаний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7E0065D7-36DC-9DE3-F932-1C154EEF9CC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68224" y="1362456"/>
                <a:ext cx="11737848" cy="524614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1. Найдите медиану набора чисел:</a:t>
                </a:r>
              </a:p>
              <a:p>
                <a:pPr marL="0" indent="0">
                  <a:buNone/>
                </a:pP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а) 45, 8, 24, 5, 22;</a:t>
                </a:r>
              </a:p>
              <a:p>
                <a:pPr marL="0" indent="0">
                  <a:buNone/>
                </a:pP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б) 26, 44, 25, 75, 55;</a:t>
                </a:r>
              </a:p>
              <a:p>
                <a:pPr marL="0" indent="0">
                  <a:buNone/>
                </a:pP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2. Найдите медиану и среднее арифметическое чисел:</a:t>
                </a:r>
              </a:p>
              <a:p>
                <a:pPr marL="0" indent="0">
                  <a:buNone/>
                </a:pP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а) 1, 3, 5, 7, 9;</a:t>
                </a:r>
              </a:p>
              <a:p>
                <a:pPr marL="0" indent="0">
                  <a:buNone/>
                </a:pP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б) 3, 5, 7, 9, 45.</a:t>
                </a:r>
              </a:p>
              <a:p>
                <a:pPr marL="0" indent="0" fontAlgn="base">
                  <a:buNone/>
                </a:pP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 На соревнованиях по метанию копья десять участников показали следующие результаты (дальность броска в метрах):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ru-RU" sz="2400">
                        <a:latin typeface="Cambria Math" panose="02040503050406030204" pitchFamily="18" charset="0"/>
                      </a:rPr>
                      <m:t>65,</m:t>
                    </m:r>
                    <m:r>
                      <m:rPr>
                        <m:nor/>
                      </m:rPr>
                      <a:rPr lang="ru-RU" sz="2400" i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ru-RU" sz="2400">
                        <a:latin typeface="Cambria Math" panose="02040503050406030204" pitchFamily="18" charset="0"/>
                      </a:rPr>
                      <m:t>72,</m:t>
                    </m:r>
                    <m:r>
                      <m:rPr>
                        <m:nor/>
                      </m:rPr>
                      <a:rPr lang="ru-RU" sz="2400" i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ru-RU" sz="2400">
                        <a:latin typeface="Cambria Math" panose="02040503050406030204" pitchFamily="18" charset="0"/>
                      </a:rPr>
                      <m:t>68,</m:t>
                    </m:r>
                    <m:r>
                      <m:rPr>
                        <m:nor/>
                      </m:rPr>
                      <a:rPr lang="ru-RU" sz="2400" i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ru-RU" sz="2400">
                        <a:latin typeface="Cambria Math" panose="02040503050406030204" pitchFamily="18" charset="0"/>
                      </a:rPr>
                      <m:t>70,</m:t>
                    </m:r>
                    <m:r>
                      <m:rPr>
                        <m:nor/>
                      </m:rPr>
                      <a:rPr lang="ru-RU" sz="2400" i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ru-RU" sz="2400">
                        <a:latin typeface="Cambria Math" panose="02040503050406030204" pitchFamily="18" charset="0"/>
                      </a:rPr>
                      <m:t>67,</m:t>
                    </m:r>
                    <m:r>
                      <m:rPr>
                        <m:nor/>
                      </m:rPr>
                      <a:rPr lang="ru-RU" sz="2400" i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ru-RU" sz="2400">
                        <a:latin typeface="Cambria Math" panose="02040503050406030204" pitchFamily="18" charset="0"/>
                      </a:rPr>
                      <m:t>75,</m:t>
                    </m:r>
                    <m:r>
                      <m:rPr>
                        <m:nor/>
                      </m:rPr>
                      <a:rPr lang="ru-RU" sz="2400" i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ru-RU" sz="2400">
                        <a:latin typeface="Cambria Math" panose="02040503050406030204" pitchFamily="18" charset="0"/>
                      </a:rPr>
                      <m:t>69,</m:t>
                    </m:r>
                    <m:r>
                      <m:rPr>
                        <m:nor/>
                      </m:rPr>
                      <a:rPr lang="ru-RU" sz="2400" i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ru-RU" sz="2400">
                        <a:latin typeface="Cambria Math" panose="02040503050406030204" pitchFamily="18" charset="0"/>
                      </a:rPr>
                      <m:t>71,</m:t>
                    </m:r>
                    <m:r>
                      <m:rPr>
                        <m:nor/>
                      </m:rPr>
                      <a:rPr lang="ru-RU" sz="2400" i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ru-RU" sz="2400">
                        <a:latin typeface="Cambria Math" panose="02040503050406030204" pitchFamily="18" charset="0"/>
                      </a:rPr>
                      <m:t>66,</m:t>
                    </m:r>
                    <m:r>
                      <m:rPr>
                        <m:nor/>
                      </m:rPr>
                      <a:rPr lang="ru-RU" sz="2400" i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ru-RU" sz="2400">
                        <a:latin typeface="Cambria Math" panose="02040503050406030204" pitchFamily="18" charset="0"/>
                      </a:rPr>
                      <m:t>73</m:t>
                    </m:r>
                  </m:oMath>
                </a14:m>
                <a:r>
                  <a:rPr lang="ru-RU" sz="2400" b="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 fontAlgn="base">
                  <a:buNone/>
                </a:pP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Определите медиану дальности бросков и назовите результаты, которые оказались близкими к медианному значению.</a:t>
                </a:r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7E0065D7-36DC-9DE3-F932-1C154EEF9CC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68224" y="1362456"/>
                <a:ext cx="11737848" cy="5246142"/>
              </a:xfrm>
              <a:blipFill>
                <a:blip r:embed="rId2"/>
                <a:stretch>
                  <a:fillRect l="-779" t="-93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4184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729385-DEFF-69F2-74E3-5ADE9194F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124" y="231114"/>
            <a:ext cx="11731752" cy="1371600"/>
          </a:xfrm>
        </p:spPr>
        <p:txBody>
          <a:bodyPr/>
          <a:lstStyle/>
          <a:p>
            <a:pPr algn="ctr"/>
            <a:r>
              <a:rPr lang="ru-RU" dirty="0"/>
              <a:t>Проверь себя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386B7E4B-C110-6211-D7C1-AC5A497133A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30124" y="1344168"/>
                <a:ext cx="11731752" cy="5282718"/>
              </a:xfrm>
            </p:spPr>
            <p:txBody>
              <a:bodyPr>
                <a:normAutofit/>
              </a:bodyPr>
              <a:lstStyle/>
              <a:p>
                <a:pPr marL="92075" indent="355600">
                  <a:buAutoNum type="arabicPeriod"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а)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ru-RU" sz="2800" i="1" dirty="0" smtClean="0">
                        <a:latin typeface="Cambria Math" panose="02040503050406030204" pitchFamily="18" charset="0"/>
                      </a:rPr>
                      <m:t>= 22</m:t>
                    </m:r>
                  </m:oMath>
                </a14:m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92075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б)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ru-RU" sz="2800" i="1" dirty="0" smtClean="0">
                        <a:latin typeface="Cambria Math" panose="02040503050406030204" pitchFamily="18" charset="0"/>
                      </a:rPr>
                      <m:t>= 44</m:t>
                    </m:r>
                  </m:oMath>
                </a14:m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92075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2. а)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ru-RU" sz="28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</a:t>
                </a: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  <m:r>
                      <a:rPr lang="ru-RU" sz="2800" b="0" i="0" smtClean="0">
                        <a:latin typeface="Cambria Math" panose="02040503050406030204" pitchFamily="18" charset="0"/>
                      </a:rPr>
                      <m:t>=5;</m:t>
                    </m:r>
                  </m:oMath>
                </a14:m>
                <a:endParaRPr lang="ru-RU" sz="2800" b="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92075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б)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ru-RU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sz="2800" b="0" i="1" dirty="0" smtClean="0">
                        <a:latin typeface="Cambria Math" panose="02040503050406030204" pitchFamily="18" charset="0"/>
                      </a:rPr>
                      <m:t>7;</m:t>
                    </m:r>
                  </m:oMath>
                </a14:m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  <m:r>
                      <a:rPr lang="ru-RU" sz="2800" b="0" i="1" smtClean="0">
                        <a:latin typeface="Cambria Math" panose="02040503050406030204" pitchFamily="18" charset="0"/>
                      </a:rPr>
                      <m:t>=15,8.</m:t>
                    </m:r>
                  </m:oMath>
                </a14:m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92075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3.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ru-RU" sz="2800" i="1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28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800" b="0" i="1" dirty="0" smtClean="0">
                            <a:latin typeface="Cambria Math" panose="02040503050406030204" pitchFamily="18" charset="0"/>
                          </a:rPr>
                          <m:t>69+70</m:t>
                        </m:r>
                      </m:num>
                      <m:den>
                        <m:r>
                          <a:rPr lang="ru-RU" sz="28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ru-RU" sz="2800" b="0" i="1" dirty="0" smtClean="0">
                        <a:latin typeface="Cambria Math" panose="02040503050406030204" pitchFamily="18" charset="0"/>
                      </a:rPr>
                      <m:t>=69,5.</m:t>
                    </m:r>
                  </m:oMath>
                </a14:m>
                <a:r>
                  <a:rPr lang="ru-RU" sz="2800" b="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Броски, близкие к медиане: 69 и 70 метров.</a:t>
                </a:r>
              </a:p>
            </p:txBody>
          </p:sp>
        </mc:Choice>
        <mc:Fallback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386B7E4B-C110-6211-D7C1-AC5A497133A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30124" y="1344168"/>
                <a:ext cx="11731752" cy="5282718"/>
              </a:xfrm>
              <a:blipFill>
                <a:blip r:embed="rId2"/>
                <a:stretch>
                  <a:fillRect l="-312" t="-127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98788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7D8464-1EA2-45A1-37D3-1227802FE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84" y="231114"/>
            <a:ext cx="11679936" cy="1371600"/>
          </a:xfrm>
        </p:spPr>
        <p:txBody>
          <a:bodyPr/>
          <a:lstStyle/>
          <a:p>
            <a:pPr algn="ctr"/>
            <a:r>
              <a:rPr lang="ru-RU" dirty="0"/>
              <a:t>Домашнее задание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4F7F0EE7-A6CB-BA96-4A27-248759DC8A6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52984" y="1335024"/>
                <a:ext cx="11679936" cy="4700016"/>
              </a:xfrm>
            </p:spPr>
            <p:txBody>
              <a:bodyPr anchor="ctr"/>
              <a:lstStyle/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Найдите медиану (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</a:t>
                </a: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и среднее арифметическое 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acc>
                  </m:oMath>
                </a14:m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чисел:</a:t>
                </a:r>
              </a:p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а) 17, 23, 26, 55, 49;</a:t>
                </a:r>
              </a:p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б) 28, 64, 96, 83, 14;</a:t>
                </a:r>
              </a:p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в) 35, 98, 84, 77, 24, 42;</a:t>
                </a:r>
              </a:p>
              <a:p>
                <a:pPr marL="0" indent="0">
                  <a:buNone/>
                </a:pPr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г) 12, 5, 99, 37, 82, 71.</a:t>
                </a:r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4F7F0EE7-A6CB-BA96-4A27-248759DC8A6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2984" y="1335024"/>
                <a:ext cx="11679936" cy="4700016"/>
              </a:xfrm>
              <a:blipFill>
                <a:blip r:embed="rId2"/>
                <a:stretch>
                  <a:fillRect l="-109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542467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E02F3E-6671-096F-CC9F-881DE1969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7968" y="432282"/>
            <a:ext cx="10058400" cy="1371600"/>
          </a:xfrm>
        </p:spPr>
        <p:txBody>
          <a:bodyPr/>
          <a:lstStyle/>
          <a:p>
            <a:r>
              <a:rPr lang="ru-RU" dirty="0"/>
              <a:t>Рефлексия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346EC7-6C0E-4DEA-F6F5-ABE1B6C9F9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216" y="1874520"/>
            <a:ext cx="10539984" cy="4160520"/>
          </a:xfrm>
        </p:spPr>
        <p:txBody>
          <a:bodyPr>
            <a:normAutofit fontScale="92500"/>
          </a:bodyPr>
          <a:lstStyle/>
          <a:p>
            <a:pPr marL="0" indent="0" fontAlgn="base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получилось хорошо?</a:t>
            </a:r>
          </a:p>
          <a:p>
            <a:pPr marL="0" indent="0" fontAlgn="base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✅ Какие моменты занятия были интересны и полезны лично вам?</a:t>
            </a:r>
          </a:p>
          <a:p>
            <a:pPr marL="0" indent="0" fontAlgn="base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✅ Удалось ли усвоить основные понятия и приемы, которые рассматривались на занятии?</a:t>
            </a:r>
          </a:p>
          <a:p>
            <a:pPr marL="0" indent="0" fontAlgn="base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✅ Есть ли чувство уверенности в понимании материала?</a:t>
            </a:r>
          </a:p>
          <a:p>
            <a:pPr marL="0" indent="0" fontAlgn="base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Над чем предстоит поработать дополнительно?</a:t>
            </a:r>
          </a:p>
          <a:p>
            <a:pPr marL="0" indent="0" fontAlgn="base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❌ Возможно, возникли трудности с некоторыми заданиями или примерами?</a:t>
            </a:r>
          </a:p>
          <a:p>
            <a:pPr marL="0" indent="0" fontAlgn="base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❌ Требуется дополнительное повторение отдельных моментов теории или практики?</a:t>
            </a:r>
          </a:p>
          <a:p>
            <a:pPr marL="0" indent="0" fontAlgn="base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❌ Нужно уделить внимание решению определенных типов задач?</a:t>
            </a:r>
          </a:p>
        </p:txBody>
      </p:sp>
    </p:spTree>
    <p:extLst>
      <p:ext uri="{BB962C8B-B14F-4D97-AF65-F5344CB8AC3E}">
        <p14:creationId xmlns:p14="http://schemas.microsoft.com/office/powerpoint/2010/main" val="33513176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Office 2007 - 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Савон</Template>
  <TotalTime>140</TotalTime>
  <Words>1510</Words>
  <Application>Microsoft Office PowerPoint</Application>
  <PresentationFormat>Широкоэкранный</PresentationFormat>
  <Paragraphs>182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Cambria Math</vt:lpstr>
      <vt:lpstr>Century Gothic</vt:lpstr>
      <vt:lpstr>Garamond</vt:lpstr>
      <vt:lpstr>inherit</vt:lpstr>
      <vt:lpstr>Times New Roman</vt:lpstr>
      <vt:lpstr>Савон</vt:lpstr>
      <vt:lpstr>Медиана числового набора</vt:lpstr>
      <vt:lpstr>Актуализация знаний</vt:lpstr>
      <vt:lpstr>Как называется отрезок ВМ?</vt:lpstr>
      <vt:lpstr>Медиана числового набора</vt:lpstr>
      <vt:lpstr>Алгоритм нахождения медианы числового набора </vt:lpstr>
      <vt:lpstr>Почему важна медиана?</vt:lpstr>
      <vt:lpstr>Пример 1. Доходы населения</vt:lpstr>
      <vt:lpstr>Пример 2. Оценка возраста аудитории фестиваля</vt:lpstr>
      <vt:lpstr>Пример 3. Определение размера обуви покупателей магазина</vt:lpstr>
      <vt:lpstr>Задание 1</vt:lpstr>
      <vt:lpstr>Решение</vt:lpstr>
      <vt:lpstr>Задание 2</vt:lpstr>
      <vt:lpstr>Решение.</vt:lpstr>
      <vt:lpstr>Задание 3</vt:lpstr>
      <vt:lpstr>Решение</vt:lpstr>
      <vt:lpstr>Задание 4</vt:lpstr>
      <vt:lpstr>Решение</vt:lpstr>
      <vt:lpstr>Проверка знаний</vt:lpstr>
      <vt:lpstr>Проверь себя</vt:lpstr>
      <vt:lpstr>Домашнее задание </vt:lpstr>
      <vt:lpstr>Рефлексия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Анастасия Митюкова</dc:creator>
  <cp:lastModifiedBy>Анастасия Митюкова</cp:lastModifiedBy>
  <cp:revision>4</cp:revision>
  <dcterms:created xsi:type="dcterms:W3CDTF">2026-01-30T14:52:56Z</dcterms:created>
  <dcterms:modified xsi:type="dcterms:W3CDTF">2026-01-30T17:18:21Z</dcterms:modified>
</cp:coreProperties>
</file>