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71" r:id="rId11"/>
    <p:sldId id="272" r:id="rId12"/>
    <p:sldId id="273" r:id="rId13"/>
    <p:sldId id="275" r:id="rId14"/>
    <p:sldId id="276" r:id="rId15"/>
    <p:sldId id="279" r:id="rId16"/>
    <p:sldId id="280" r:id="rId17"/>
    <p:sldId id="274" r:id="rId18"/>
    <p:sldId id="277" r:id="rId19"/>
    <p:sldId id="278" r:id="rId20"/>
    <p:sldId id="281" r:id="rId21"/>
    <p:sldId id="259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14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13B24B-C4B4-4AF5-967A-D8016EF474B2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C9F9D4-4C78-4A4A-B9E9-8DEE376CAB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71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C9F9D4-4C78-4A4A-B9E9-8DEE376CAB3D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9355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C9F9D4-4C78-4A4A-B9E9-8DEE376CAB3D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9355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C9F9D4-4C78-4A4A-B9E9-8DEE376CAB3D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9355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C9F9D4-4C78-4A4A-B9E9-8DEE376CAB3D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935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19965" y="1340768"/>
            <a:ext cx="3313355" cy="1702160"/>
          </a:xfrm>
        </p:spPr>
        <p:txBody>
          <a:bodyPr anchor="t">
            <a:noAutofit/>
          </a:bodyPr>
          <a:lstStyle/>
          <a:p>
            <a:pPr algn="ctr">
              <a:lnSpc>
                <a:spcPct val="150000"/>
              </a:lnSpc>
            </a:pPr>
            <a:r>
              <a:rPr lang="ru-RU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Сохраним планету вместе!</a:t>
            </a:r>
            <a:endParaRPr lang="ru-RU" sz="4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5445224"/>
            <a:ext cx="3600400" cy="1260629"/>
          </a:xfrm>
        </p:spPr>
        <p:txBody>
          <a:bodyPr/>
          <a:lstStyle/>
          <a:p>
            <a:r>
              <a:rPr lang="ru-RU" b="1" dirty="0" smtClean="0"/>
              <a:t>Улитина Мария Валерьевна, </a:t>
            </a:r>
            <a:r>
              <a:rPr lang="ru-RU" dirty="0" smtClean="0"/>
              <a:t>учитель начальных классов</a:t>
            </a:r>
            <a:endParaRPr lang="ru-RU" dirty="0"/>
          </a:p>
        </p:txBody>
      </p:sp>
      <p:pic>
        <p:nvPicPr>
          <p:cNvPr id="1028" name="Picture 4" descr="ÐºÐ°Ðº Ð½Ð°ÑÐ¸ÑÐ¾Ð²Ð°ÑÑ Ð¿Ð»Ð°Ð½ÐµÑÑ Ð·ÐµÐ¼Ð»Ñ Ð³ÑÐ°ÑÑÑ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340768"/>
            <a:ext cx="4286250" cy="3848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715029" y="-99392"/>
            <a:ext cx="3313355" cy="17021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ru-RU" sz="2400" b="1" dirty="0" smtClean="0">
                <a:solidFill>
                  <a:schemeClr val="bg1"/>
                </a:solidFill>
              </a:rPr>
              <a:t>Экология – дело каждого!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6564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024744" cy="1143000"/>
          </a:xfrm>
        </p:spPr>
        <p:txBody>
          <a:bodyPr/>
          <a:lstStyle/>
          <a:p>
            <a:r>
              <a:rPr lang="ru-RU" b="1" dirty="0"/>
              <a:t>Цели и </a:t>
            </a:r>
            <a:r>
              <a:rPr lang="ru-RU" b="1" dirty="0" smtClean="0"/>
              <a:t>задачи: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988840"/>
            <a:ext cx="7416940" cy="3985668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ru-RU" dirty="0" smtClean="0"/>
              <a:t>Привлечь </a:t>
            </a:r>
            <a:r>
              <a:rPr lang="ru-RU" dirty="0"/>
              <a:t>внимание к проблемам экологии. </a:t>
            </a:r>
            <a:endParaRPr lang="ru-RU" dirty="0" smtClean="0"/>
          </a:p>
          <a:p>
            <a:pPr>
              <a:spcAft>
                <a:spcPts val="1200"/>
              </a:spcAft>
            </a:pPr>
            <a:r>
              <a:rPr lang="ru-RU" dirty="0" smtClean="0"/>
              <a:t>Сделать </a:t>
            </a:r>
            <a:r>
              <a:rPr lang="ru-RU" dirty="0"/>
              <a:t>акцент на то, что многие глобальные экологические проблемы начинаются с небольших нарушений правил защиты природы. </a:t>
            </a:r>
            <a:endParaRPr lang="ru-RU" dirty="0" smtClean="0"/>
          </a:p>
          <a:p>
            <a:pPr>
              <a:spcAft>
                <a:spcPts val="1200"/>
              </a:spcAft>
            </a:pPr>
            <a:r>
              <a:rPr lang="ru-RU" dirty="0" smtClean="0"/>
              <a:t>Рассказать </a:t>
            </a:r>
            <a:r>
              <a:rPr lang="ru-RU" dirty="0"/>
              <a:t>о положительных примерах борьбы с загрязнением Земли. </a:t>
            </a:r>
            <a:endParaRPr lang="ru-RU" dirty="0" smtClean="0"/>
          </a:p>
          <a:p>
            <a:pPr>
              <a:spcAft>
                <a:spcPts val="1200"/>
              </a:spcAft>
            </a:pPr>
            <a:r>
              <a:rPr lang="ru-RU" dirty="0" smtClean="0"/>
              <a:t>Привить </a:t>
            </a:r>
            <a:r>
              <a:rPr lang="ru-RU" dirty="0"/>
              <a:t>любовь к своей планете.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6208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64;p14"/>
          <p:cNvSpPr txBox="1">
            <a:spLocks noGrp="1"/>
          </p:cNvSpPr>
          <p:nvPr>
            <p:ph type="title"/>
          </p:nvPr>
        </p:nvSpPr>
        <p:spPr>
          <a:xfrm>
            <a:off x="1043490" y="1027664"/>
            <a:ext cx="7024744" cy="1046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800" b="1" dirty="0" smtClean="0"/>
              <a:t>«Проблем </a:t>
            </a:r>
            <a:r>
              <a:rPr lang="ru" sz="2800" b="1" dirty="0"/>
              <a:t>экологии легче избежать, чем бороться с их </a:t>
            </a:r>
            <a:r>
              <a:rPr lang="ru" sz="2800" b="1" dirty="0" smtClean="0"/>
              <a:t>последствиями»</a:t>
            </a:r>
            <a:endParaRPr sz="2800" b="1" dirty="0"/>
          </a:p>
        </p:txBody>
      </p:sp>
      <p:pic>
        <p:nvPicPr>
          <p:cNvPr id="2050" name="Picture 2" descr="Ð Ð°ÑÑÐµÑÐ¶ÐµÐ½Ð½Ð°Ñ ÐÐµÐ¼Ð»Ñ: ÑÐµÑÐ¸Ñ ÑÐ¸ÑÑÐ½ÐºÐ¾Ð², ÐºÐ¾ÑÐ¾ÑÑÐµ Ð·Ð°ÑÑÐ°Ð²Ð»ÑÑÑ Ð·Ð°Ð´ÑÐ¼Ð°ÑÑÑÑ Ð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08" b="9409"/>
          <a:stretch/>
        </p:blipFill>
        <p:spPr bwMode="auto">
          <a:xfrm>
            <a:off x="1403648" y="2204864"/>
            <a:ext cx="6192688" cy="4053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1540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843808" y="764704"/>
            <a:ext cx="3312368" cy="1080120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Экологические проблемы</a:t>
            </a:r>
            <a:endParaRPr lang="ru-RU" sz="28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3188" y="2708920"/>
            <a:ext cx="2952328" cy="936104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Загрязнение воды</a:t>
            </a:r>
            <a:endParaRPr lang="ru-RU" sz="2800" b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940152" y="2708920"/>
            <a:ext cx="2952328" cy="936104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Загрязнение воздуха</a:t>
            </a:r>
            <a:endParaRPr lang="ru-RU" sz="2800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367644" y="4581128"/>
            <a:ext cx="2952328" cy="936104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Загрязнение почвы</a:t>
            </a:r>
            <a:endParaRPr lang="ru-RU" sz="2800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860032" y="4581128"/>
            <a:ext cx="2952328" cy="936104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Сохранение леса</a:t>
            </a:r>
            <a:endParaRPr lang="ru-RU" sz="2800" b="1" dirty="0"/>
          </a:p>
        </p:txBody>
      </p:sp>
      <p:cxnSp>
        <p:nvCxnSpPr>
          <p:cNvPr id="10" name="Прямая со стрелкой 9"/>
          <p:cNvCxnSpPr>
            <a:stCxn id="4" idx="2"/>
            <a:endCxn id="5" idx="0"/>
          </p:cNvCxnSpPr>
          <p:nvPr/>
        </p:nvCxnSpPr>
        <p:spPr>
          <a:xfrm flipH="1">
            <a:off x="1669352" y="1844824"/>
            <a:ext cx="2830640" cy="8640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4" idx="2"/>
            <a:endCxn id="7" idx="0"/>
          </p:cNvCxnSpPr>
          <p:nvPr/>
        </p:nvCxnSpPr>
        <p:spPr>
          <a:xfrm flipH="1">
            <a:off x="2843808" y="1844824"/>
            <a:ext cx="1656184" cy="27363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4" idx="2"/>
            <a:endCxn id="8" idx="0"/>
          </p:cNvCxnSpPr>
          <p:nvPr/>
        </p:nvCxnSpPr>
        <p:spPr>
          <a:xfrm>
            <a:off x="4499992" y="1844824"/>
            <a:ext cx="1836204" cy="27363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4" idx="2"/>
            <a:endCxn id="6" idx="0"/>
          </p:cNvCxnSpPr>
          <p:nvPr/>
        </p:nvCxnSpPr>
        <p:spPr>
          <a:xfrm>
            <a:off x="4499992" y="1844824"/>
            <a:ext cx="2916324" cy="8640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8811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1632" y="413792"/>
            <a:ext cx="7024744" cy="1143000"/>
          </a:xfrm>
        </p:spPr>
        <p:txBody>
          <a:bodyPr/>
          <a:lstStyle/>
          <a:p>
            <a:pPr algn="ctr"/>
            <a:r>
              <a:rPr lang="ru-RU" b="1" dirty="0" smtClean="0"/>
              <a:t>Загрязнение воды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772816"/>
            <a:ext cx="3744532" cy="4131821"/>
          </a:xfrm>
        </p:spPr>
        <p:txBody>
          <a:bodyPr>
            <a:noAutofit/>
          </a:bodyPr>
          <a:lstStyle/>
          <a:p>
            <a:pPr marL="68580" indent="0" algn="ctr">
              <a:buNone/>
            </a:pPr>
            <a:r>
              <a:rPr lang="ru-RU" sz="2000" dirty="0" smtClean="0"/>
              <a:t>Вода </a:t>
            </a:r>
            <a:r>
              <a:rPr lang="ru-RU" sz="2000" dirty="0"/>
              <a:t>входит в состав любого организма. Поддержание постоянства водной среды, является главным условием жизни. Организм постоянно расходует воду и нуждается в ее пополнении. Для многих организмов вода природный дом. Чистой природной воды на нашей Земле уже практически нет. </a:t>
            </a:r>
          </a:p>
        </p:txBody>
      </p:sp>
      <p:pic>
        <p:nvPicPr>
          <p:cNvPr id="4" name="Google Shape;79;p16"/>
          <p:cNvPicPr preferRelativeResize="0"/>
          <p:nvPr/>
        </p:nvPicPr>
        <p:blipFill rotWithShape="1">
          <a:blip r:embed="rId2">
            <a:alphaModFix/>
          </a:blip>
          <a:srcRect l="9852" t="20903" r="10945" b="3658"/>
          <a:stretch/>
        </p:blipFill>
        <p:spPr>
          <a:xfrm>
            <a:off x="4427984" y="1916832"/>
            <a:ext cx="4053973" cy="36724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53246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773832"/>
            <a:ext cx="7992888" cy="1143000"/>
          </a:xfrm>
        </p:spPr>
        <p:txBody>
          <a:bodyPr anchor="t">
            <a:normAutofit/>
          </a:bodyPr>
          <a:lstStyle/>
          <a:p>
            <a:r>
              <a:rPr lang="ru-RU" sz="3200" b="1" dirty="0"/>
              <a:t>Источники загрязнения </a:t>
            </a:r>
            <a:r>
              <a:rPr lang="ru-RU" sz="3200" b="1" dirty="0" smtClean="0"/>
              <a:t>водоемов: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844824"/>
            <a:ext cx="6048788" cy="4824536"/>
          </a:xfrm>
        </p:spPr>
        <p:txBody>
          <a:bodyPr>
            <a:normAutofit/>
          </a:bodyPr>
          <a:lstStyle/>
          <a:p>
            <a:pPr>
              <a:spcBef>
                <a:spcPts val="3600"/>
              </a:spcBef>
              <a:spcAft>
                <a:spcPts val="3600"/>
              </a:spcAft>
            </a:pPr>
            <a:r>
              <a:rPr lang="ru-RU" dirty="0"/>
              <a:t>Последствия аварий нефтеналивных </a:t>
            </a:r>
            <a:r>
              <a:rPr lang="ru-RU" dirty="0" smtClean="0"/>
              <a:t>танкеров.</a:t>
            </a:r>
            <a:endParaRPr lang="ru-RU" dirty="0"/>
          </a:p>
          <a:p>
            <a:pPr>
              <a:spcBef>
                <a:spcPts val="3600"/>
              </a:spcBef>
              <a:spcAft>
                <a:spcPts val="3600"/>
              </a:spcAft>
            </a:pPr>
            <a:r>
              <a:rPr lang="ru-RU" dirty="0" smtClean="0"/>
              <a:t>Стоки </a:t>
            </a:r>
            <a:r>
              <a:rPr lang="ru-RU" dirty="0"/>
              <a:t>промышленных и сельскохозяйственных предприятий. </a:t>
            </a:r>
          </a:p>
          <a:p>
            <a:pPr>
              <a:spcBef>
                <a:spcPts val="3600"/>
              </a:spcBef>
              <a:spcAft>
                <a:spcPts val="3600"/>
              </a:spcAft>
            </a:pPr>
            <a:r>
              <a:rPr lang="ru-RU" dirty="0" smtClean="0"/>
              <a:t>Выброс </a:t>
            </a:r>
            <a:r>
              <a:rPr lang="ru-RU" dirty="0"/>
              <a:t>бытового </a:t>
            </a:r>
            <a:r>
              <a:rPr lang="ru-RU" dirty="0" smtClean="0"/>
              <a:t>мусора.</a:t>
            </a:r>
            <a:endParaRPr lang="ru-RU" dirty="0"/>
          </a:p>
        </p:txBody>
      </p:sp>
      <p:pic>
        <p:nvPicPr>
          <p:cNvPr id="4" name="Google Shape;88;p1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292080" y="4077073"/>
            <a:ext cx="3033743" cy="205486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 descr="ÐÑÐ¸ÑÑÐºÐ° ÑÑÐ¾ÑÐ½ÑÑ Ð²Ð¾Ð´ Ð¿ÑÐ¾Ð¼ÑÑÐ»ÐµÐ½Ð½ÑÑ Ð¿ÑÐµÐ´Ð¿ÑÐ¸ÑÑÐ¸Ð¹. ÐÑÐ¾Ð¼ÑÑÐ¾ÐºÐ¸ | ÐÐ³ÑÐ¾ÑÑÑÐ¾Ð¹ÑÐµÑÐ²Ð¸Ñ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556792"/>
            <a:ext cx="3593982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8496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764704"/>
            <a:ext cx="8136904" cy="1143000"/>
          </a:xfrm>
        </p:spPr>
        <p:txBody>
          <a:bodyPr anchor="t">
            <a:normAutofit/>
          </a:bodyPr>
          <a:lstStyle/>
          <a:p>
            <a:r>
              <a:rPr lang="ru-RU" sz="3200" b="1" dirty="0" smtClean="0"/>
              <a:t>Предложения </a:t>
            </a:r>
            <a:r>
              <a:rPr lang="ru-RU" sz="3200" b="1" dirty="0"/>
              <a:t>по решению </a:t>
            </a:r>
            <a:r>
              <a:rPr lang="ru-RU" sz="3200" b="1" dirty="0" smtClean="0"/>
              <a:t>проблемы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0375" y="1484784"/>
            <a:ext cx="8024774" cy="4392488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ru-RU" dirty="0" smtClean="0"/>
              <a:t>Запретить </a:t>
            </a:r>
            <a:r>
              <a:rPr lang="ru-RU" dirty="0"/>
              <a:t>слив неочищенных бытовых стоков в </a:t>
            </a:r>
            <a:r>
              <a:rPr lang="ru-RU" dirty="0" smtClean="0"/>
              <a:t>водоемы.</a:t>
            </a:r>
          </a:p>
          <a:p>
            <a:pPr>
              <a:spcBef>
                <a:spcPts val="3600"/>
              </a:spcBef>
              <a:spcAft>
                <a:spcPts val="3000"/>
              </a:spcAft>
            </a:pPr>
            <a:r>
              <a:rPr lang="ru-RU" dirty="0" smtClean="0"/>
              <a:t>Создание </a:t>
            </a:r>
            <a:r>
              <a:rPr lang="ru-RU" dirty="0"/>
              <a:t>очистных сооружений для сточных </a:t>
            </a:r>
            <a:r>
              <a:rPr lang="ru-RU" dirty="0" smtClean="0"/>
              <a:t>вод.</a:t>
            </a:r>
          </a:p>
          <a:p>
            <a:pPr>
              <a:spcBef>
                <a:spcPts val="3600"/>
              </a:spcBef>
              <a:spcAft>
                <a:spcPts val="3000"/>
              </a:spcAft>
            </a:pPr>
            <a:r>
              <a:rPr lang="ru-RU" dirty="0" smtClean="0"/>
              <a:t>Не расходо-</a:t>
            </a:r>
            <a:br>
              <a:rPr lang="ru-RU" dirty="0" smtClean="0"/>
            </a:br>
            <a:r>
              <a:rPr lang="ru-RU" dirty="0" smtClean="0"/>
              <a:t>вать </a:t>
            </a:r>
            <a:r>
              <a:rPr lang="ru-RU" dirty="0"/>
              <a:t>чистую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воду напра-</a:t>
            </a:r>
            <a:br>
              <a:rPr lang="ru-RU" dirty="0" smtClean="0"/>
            </a:br>
            <a:r>
              <a:rPr lang="ru-RU" dirty="0" smtClean="0"/>
              <a:t>сно.</a:t>
            </a:r>
            <a:endParaRPr lang="ru-RU" dirty="0"/>
          </a:p>
        </p:txBody>
      </p:sp>
      <p:sp>
        <p:nvSpPr>
          <p:cNvPr id="4" name="AutoShape 2" descr="Ð Ð¾ÑÑÐ¸Ð¹ÑÐºÐ¸Ðµ ÑÑÐµÐ½ÑÐµ ÑÐ°Ð·ÑÐ°Ð±Ð¾ÑÐ°Ð»Ð¸ Ð½Ð¾Ð²Ð¾Ðµ ÑÑÐµÐ´ÑÑÐ²Ð¾ Ð´Ð»Ñ Ð¾ÑÐ¸ÑÑÐºÐ¸ ÑÑÐ¾ÑÐ½ÑÑ Ð²Ð¾Ð´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4" name="Picture 4" descr="Ð¡Ð°Ð½Ð¸ÑÐ°ÑÐ½Ð¾-Ð·Ð°ÑÐ¸ÑÐ½Ð°Ñ Ð·Ð¾Ð½Ð° Ð´Ð»Ñ Ð¾ÑÐ¸ÑÑÐ½ÑÑ ÑÐ¾Ð¾ÑÑÐ¶ÐµÐ½Ð¸Ð¹ | ÐÐ³ÑÐ¾ÑÑÑÐ¾Ð¹ÑÐµÑÐ²Ð¸Ñ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284984"/>
            <a:ext cx="55245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97833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702474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А чем можешь помочь ты?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556792"/>
            <a:ext cx="7848872" cy="4896544"/>
          </a:xfrm>
        </p:spPr>
        <p:txBody>
          <a:bodyPr>
            <a:normAutofit fontScale="85000" lnSpcReduction="20000"/>
          </a:bodyPr>
          <a:lstStyle/>
          <a:p>
            <a:pPr marL="68580" indent="0">
              <a:spcBef>
                <a:spcPts val="1200"/>
              </a:spcBef>
              <a:spcAft>
                <a:spcPts val="600"/>
              </a:spcAft>
              <a:buNone/>
            </a:pPr>
            <a:r>
              <a:rPr lang="ru" b="1" i="1" dirty="0"/>
              <a:t>Полезные </a:t>
            </a:r>
            <a:r>
              <a:rPr lang="ru" b="1" i="1" dirty="0" smtClean="0"/>
              <a:t>привычки: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dk1"/>
                </a:solidFill>
              </a:rPr>
              <a:t>Во </a:t>
            </a:r>
            <a:r>
              <a:rPr lang="ru-RU" dirty="0">
                <a:solidFill>
                  <a:schemeClr val="dk1"/>
                </a:solidFill>
              </a:rPr>
              <a:t>время чистки зубов используй стакан с водой, это заметно экономит воду только за один день. </a:t>
            </a:r>
            <a:endParaRPr lang="ru-RU" dirty="0" smtClean="0">
              <a:solidFill>
                <a:schemeClr val="dk1"/>
              </a:solidFill>
            </a:endParaRP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dk1"/>
                </a:solidFill>
              </a:rPr>
              <a:t>Следи </a:t>
            </a:r>
            <a:r>
              <a:rPr lang="ru-RU" dirty="0">
                <a:solidFill>
                  <a:schemeClr val="dk1"/>
                </a:solidFill>
              </a:rPr>
              <a:t>за исправностью смесителей. Через протекающий кран каждую минуту в канализацию может вытекать до 15 литров воды. </a:t>
            </a:r>
            <a:endParaRPr lang="ru-RU" dirty="0" smtClean="0">
              <a:solidFill>
                <a:schemeClr val="dk1"/>
              </a:solidFill>
            </a:endParaRP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dk1"/>
                </a:solidFill>
              </a:rPr>
              <a:t>Экономь </a:t>
            </a:r>
            <a:r>
              <a:rPr lang="ru-RU" dirty="0">
                <a:solidFill>
                  <a:schemeClr val="dk1"/>
                </a:solidFill>
              </a:rPr>
              <a:t>воду при  мытье посуды, не используй сильную струю </a:t>
            </a:r>
            <a:r>
              <a:rPr lang="ru-RU" dirty="0" smtClean="0">
                <a:solidFill>
                  <a:schemeClr val="dk1"/>
                </a:solidFill>
              </a:rPr>
              <a:t>воды.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dk1"/>
                </a:solidFill>
              </a:rPr>
              <a:t>Принимайте </a:t>
            </a:r>
            <a:r>
              <a:rPr lang="ru-RU" dirty="0">
                <a:solidFill>
                  <a:schemeClr val="dk1"/>
                </a:solidFill>
              </a:rPr>
              <a:t>душ, а не </a:t>
            </a:r>
            <a:r>
              <a:rPr lang="ru-RU" dirty="0" smtClean="0">
                <a:solidFill>
                  <a:schemeClr val="dk1"/>
                </a:solidFill>
              </a:rPr>
              <a:t>ванну.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dk1"/>
                </a:solidFill>
              </a:rPr>
              <a:t>Стирай </a:t>
            </a:r>
            <a:r>
              <a:rPr lang="ru-RU" dirty="0">
                <a:solidFill>
                  <a:schemeClr val="dk1"/>
                </a:solidFill>
              </a:rPr>
              <a:t>белье только при полной загрузке стиральной машины. </a:t>
            </a:r>
            <a:endParaRPr lang="ru-RU" dirty="0" smtClean="0">
              <a:solidFill>
                <a:schemeClr val="dk1"/>
              </a:solidFill>
            </a:endParaRP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dk1"/>
                </a:solidFill>
              </a:rPr>
              <a:t>Кипяти  </a:t>
            </a:r>
            <a:r>
              <a:rPr lang="ru-RU" dirty="0">
                <a:solidFill>
                  <a:schemeClr val="dk1"/>
                </a:solidFill>
              </a:rPr>
              <a:t>только то количество воды, в котором ты нуждаешься.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51731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269776"/>
            <a:ext cx="7024744" cy="1143000"/>
          </a:xfrm>
        </p:spPr>
        <p:txBody>
          <a:bodyPr/>
          <a:lstStyle/>
          <a:p>
            <a:pPr algn="ctr"/>
            <a:r>
              <a:rPr lang="ru-RU" b="1" dirty="0" smtClean="0"/>
              <a:t>Загрязнение почвы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00808"/>
            <a:ext cx="4104456" cy="4608512"/>
          </a:xfrm>
        </p:spPr>
        <p:txBody>
          <a:bodyPr>
            <a:normAutofit fontScale="92500"/>
          </a:bodyPr>
          <a:lstStyle/>
          <a:p>
            <a:pPr marL="68580" indent="0" algn="ctr">
              <a:buNone/>
            </a:pPr>
            <a:r>
              <a:rPr lang="ru-RU" dirty="0"/>
              <a:t>Загрязнение почвы опасно для человека, т. к. любые вредные соединения, находящиеся в почве, рано или поздно попадают в организм человека. Из почвы загрязнения вымываются в открытые водоемы и грунтовые воды, которые использует человек для питья, попадают в организм животных. </a:t>
            </a:r>
            <a:endParaRPr lang="ru-RU" dirty="0"/>
          </a:p>
        </p:txBody>
      </p:sp>
      <p:pic>
        <p:nvPicPr>
          <p:cNvPr id="6146" name="Picture 2" descr="Ð Ð¸ÑÑÐ½Ð¾Ðº Ð½Ð° ÑÐµÐ¼Ñ Ð·Ð°Ð³ÑÑÐ·Ð½ÐµÐ½Ð¸Ðµ Ð¿ÑÐ¸ÑÐ¾Ð´Ñ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33595"/>
            <a:ext cx="4176464" cy="3132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4278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773832"/>
            <a:ext cx="7992888" cy="1143000"/>
          </a:xfrm>
        </p:spPr>
        <p:txBody>
          <a:bodyPr anchor="t">
            <a:normAutofit/>
          </a:bodyPr>
          <a:lstStyle/>
          <a:p>
            <a:r>
              <a:rPr lang="ru-RU" sz="3200" b="1" dirty="0"/>
              <a:t>Источники загрязнения </a:t>
            </a:r>
            <a:r>
              <a:rPr lang="ru-RU" sz="3200" b="1" dirty="0" smtClean="0"/>
              <a:t>почвы: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628800"/>
            <a:ext cx="5328592" cy="4824536"/>
          </a:xfrm>
        </p:spPr>
        <p:txBody>
          <a:bodyPr>
            <a:normAutofit/>
          </a:bodyPr>
          <a:lstStyle/>
          <a:p>
            <a:pPr>
              <a:spcBef>
                <a:spcPts val="3600"/>
              </a:spcBef>
              <a:spcAft>
                <a:spcPts val="3600"/>
              </a:spcAft>
            </a:pPr>
            <a:r>
              <a:rPr lang="ru-RU" dirty="0"/>
              <a:t>Отходы химических предприятий .</a:t>
            </a:r>
          </a:p>
          <a:p>
            <a:pPr>
              <a:spcBef>
                <a:spcPts val="3600"/>
              </a:spcBef>
              <a:spcAft>
                <a:spcPts val="3600"/>
              </a:spcAft>
            </a:pPr>
            <a:r>
              <a:rPr lang="ru-RU" dirty="0"/>
              <a:t>Непродуманная производственная деятельность. . </a:t>
            </a:r>
          </a:p>
          <a:p>
            <a:pPr>
              <a:spcBef>
                <a:spcPts val="3600"/>
              </a:spcBef>
              <a:spcAft>
                <a:spcPts val="3600"/>
              </a:spcAft>
            </a:pPr>
            <a:r>
              <a:rPr lang="ru-RU" dirty="0"/>
              <a:t> Свалки бытового и промышленного мусора 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8194" name="Picture 2" descr="Ð ÐÐ¸ÑÐ¾Ð²ÑÐºÐ¾Ð¹ Ð¾Ð±Ð»Ð°ÑÑÐ¸ Ð¿Ð¾ÑÐ»Ðµ ÑÐ¸Ð³Ð½Ð°Ð»Ð° ÐÐÐ¤ Ð¿Ð¾Ð»Ð¸ÑÐ¸Ñ Ð½Ð°ÑÐ°Ð»Ð° Ð¿ÑÐ¾Ð²ÐµÑÐºÑ Ð¿Ð¾ ÑÐ°ÐºÑÑ Ð·Ð°Ð³ÑÑÐ·Ð½ÐµÐ½Ð¸Ñ  Ð¿Ð¾ÑÐ²Ñ Ð½ÐµÑÑÐµÐ¿ÑÐ¾Ð´ÑÐºÑÐ°Ð¼Ð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412776"/>
            <a:ext cx="3168352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ÐÐ»Ð°ÑÑÐ¸ ÐÐ°Ð»Ð°Ð¹Ð·Ð¸Ð¸ Ð²ÐµÑÐ½ÑÐ»Ð¸ Ð´ÑÑÐ³Ð¸Ð¼ ÑÑÑÐ°Ð½Ð°Ð¼ Ð¼ÑÑÐ¾Ñ â Ð Ð¾ÑÑÐ¸Ð¹ÑÐºÐ°Ñ Ð³Ð°Ð·ÐµÑÐ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05064"/>
            <a:ext cx="3325814" cy="2218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01005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764704"/>
            <a:ext cx="8136904" cy="1143000"/>
          </a:xfrm>
        </p:spPr>
        <p:txBody>
          <a:bodyPr anchor="t">
            <a:normAutofit/>
          </a:bodyPr>
          <a:lstStyle/>
          <a:p>
            <a:r>
              <a:rPr lang="ru-RU" sz="3200" b="1" dirty="0" smtClean="0"/>
              <a:t>Предложения </a:t>
            </a:r>
            <a:r>
              <a:rPr lang="ru-RU" sz="3200" b="1" dirty="0"/>
              <a:t>по решению </a:t>
            </a:r>
            <a:r>
              <a:rPr lang="ru-RU" sz="3200" b="1" dirty="0" smtClean="0"/>
              <a:t>проблемы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0375" y="1484784"/>
            <a:ext cx="8024774" cy="4968552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/>
              <a:t> Совершенствовать очистные сооружения на промышленных предприятиях.</a:t>
            </a:r>
            <a:endParaRPr lang="ru-RU" dirty="0" smtClean="0"/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/>
              <a:t>Разрабатывать и внедрять источники энергии без топлива.</a:t>
            </a:r>
            <a:endParaRPr lang="ru-RU" dirty="0" smtClean="0"/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/>
              <a:t>Использование органических удобрений в сельском хозяйстве</a:t>
            </a:r>
            <a:r>
              <a:rPr lang="ru-RU" dirty="0" smtClean="0"/>
              <a:t>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/>
              <a:t>Создавать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экологически </a:t>
            </a:r>
            <a:br>
              <a:rPr lang="ru-RU" dirty="0" smtClean="0"/>
            </a:br>
            <a:r>
              <a:rPr lang="ru-RU" dirty="0" smtClean="0"/>
              <a:t>чистые автомо-</a:t>
            </a:r>
            <a:br>
              <a:rPr lang="ru-RU" dirty="0" smtClean="0"/>
            </a:br>
            <a:r>
              <a:rPr lang="ru-RU" dirty="0" smtClean="0"/>
              <a:t>били</a:t>
            </a:r>
            <a:r>
              <a:rPr lang="ru-RU" dirty="0"/>
              <a:t>. </a:t>
            </a:r>
          </a:p>
        </p:txBody>
      </p:sp>
      <p:sp>
        <p:nvSpPr>
          <p:cNvPr id="4" name="AutoShape 2" descr="Ð Ð¾ÑÑÐ¸Ð¹ÑÐºÐ¸Ðµ ÑÑÐµÐ½ÑÐµ ÑÐ°Ð·ÑÐ°Ð±Ð¾ÑÐ°Ð»Ð¸ Ð½Ð¾Ð²Ð¾Ðµ ÑÑÐµÐ´ÑÑÐ²Ð¾ Ð´Ð»Ñ Ð¾ÑÐ¸ÑÑÐºÐ¸ ÑÑÐ¾ÑÐ½ÑÑ Ð²Ð¾Ð´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0" name="Picture 2" descr="Ð Ð°Ð·Ð²Ð¸ÑÐ¸Ðµ ÑÐ¾Ð²ÑÐµÐ¼ÐµÐ½Ð½ÑÑ ÑÐµÑÐ½Ð¾Ð»Ð¾Ð³Ð¸Ð¹ Ð½Ð°Ð¿ÑÐ°Ð²Ð»ÐµÐ½Ð¾ Ð½Ð° ÑÐ¾Ð·Ð´Ð°Ð½Ð¸Ðµ Ð°Ð²ÑÐ¾Ð¼Ð¾Ð±Ð¸Ð»ÐµÐ¹,  Ð±ÐµÐ·Ð¾Ð¿Ð°ÑÐ½ÑÑ Ð´Ð»Ñ Ð¾ÐºÑÑÐ¶Ð°ÑÑÐµÐ¹ ÑÑÐµÐ´Ñ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365104"/>
            <a:ext cx="4880765" cy="2041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90077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702474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А чем можешь помочь ты?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556792"/>
            <a:ext cx="7848872" cy="4896544"/>
          </a:xfrm>
        </p:spPr>
        <p:txBody>
          <a:bodyPr>
            <a:normAutofit lnSpcReduction="10000"/>
          </a:bodyPr>
          <a:lstStyle/>
          <a:p>
            <a:pPr marL="68580" indent="0">
              <a:spcBef>
                <a:spcPts val="1200"/>
              </a:spcBef>
              <a:spcAft>
                <a:spcPts val="600"/>
              </a:spcAft>
              <a:buNone/>
            </a:pPr>
            <a:r>
              <a:rPr lang="ru" b="1" i="1" dirty="0"/>
              <a:t>Полезные </a:t>
            </a:r>
            <a:r>
              <a:rPr lang="ru" b="1" i="1" dirty="0" smtClean="0"/>
              <a:t>привычки: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dk1"/>
                </a:solidFill>
              </a:rPr>
              <a:t>Сдавать </a:t>
            </a:r>
            <a:r>
              <a:rPr lang="ru-RU" dirty="0">
                <a:solidFill>
                  <a:schemeClr val="dk1"/>
                </a:solidFill>
              </a:rPr>
              <a:t>батарейки, чтобы их отправляли на вторичную переработку</a:t>
            </a:r>
            <a:r>
              <a:rPr lang="ru-RU" dirty="0" smtClean="0">
                <a:solidFill>
                  <a:schemeClr val="dk1"/>
                </a:solidFill>
              </a:rPr>
              <a:t>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dk1"/>
                </a:solidFill>
              </a:rPr>
              <a:t>Пользоваться сумкой-шопером, а не пакетом.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>
                <a:solidFill>
                  <a:schemeClr val="dk1"/>
                </a:solidFill>
              </a:rPr>
              <a:t>Сортировать </a:t>
            </a:r>
            <a:r>
              <a:rPr lang="ru-RU" dirty="0" smtClean="0">
                <a:solidFill>
                  <a:schemeClr val="dk1"/>
                </a:solidFill>
              </a:rPr>
              <a:t>и </a:t>
            </a:r>
            <a:r>
              <a:rPr lang="ru-RU" dirty="0">
                <a:solidFill>
                  <a:schemeClr val="dk1"/>
                </a:solidFill>
              </a:rPr>
              <a:t>раздельно </a:t>
            </a:r>
            <a:r>
              <a:rPr lang="ru-RU" dirty="0" smtClean="0">
                <a:solidFill>
                  <a:schemeClr val="dk1"/>
                </a:solidFill>
              </a:rPr>
              <a:t>утилизировать </a:t>
            </a:r>
            <a:r>
              <a:rPr lang="ru-RU" dirty="0">
                <a:solidFill>
                  <a:schemeClr val="dk1"/>
                </a:solidFill>
              </a:rPr>
              <a:t>бытовой </a:t>
            </a:r>
            <a:r>
              <a:rPr lang="ru-RU" dirty="0" smtClean="0">
                <a:solidFill>
                  <a:schemeClr val="dk1"/>
                </a:solidFill>
              </a:rPr>
              <a:t>мусор.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dk1"/>
                </a:solidFill>
              </a:rPr>
              <a:t>Уменьшать </a:t>
            </a:r>
            <a:r>
              <a:rPr lang="ru-RU" dirty="0">
                <a:solidFill>
                  <a:schemeClr val="dk1"/>
                </a:solidFill>
              </a:rPr>
              <a:t>использование одноразового </a:t>
            </a:r>
            <a:r>
              <a:rPr lang="ru-RU" dirty="0" smtClean="0">
                <a:solidFill>
                  <a:schemeClr val="dk1"/>
                </a:solidFill>
              </a:rPr>
              <a:t>пластика и сдавать его на вторичную переработку.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dk1"/>
                </a:solidFill>
              </a:rPr>
              <a:t>Не мусорить на улице!</a:t>
            </a:r>
            <a:endParaRPr lang="ru-RU" dirty="0">
              <a:solidFill>
                <a:schemeClr val="dk1"/>
              </a:solidFill>
            </a:endParaRPr>
          </a:p>
          <a:p>
            <a:pPr>
              <a:spcBef>
                <a:spcPts val="1200"/>
              </a:spcBef>
              <a:spcAft>
                <a:spcPts val="600"/>
              </a:spcAft>
            </a:pPr>
            <a:endParaRPr lang="ru-RU" dirty="0" smtClean="0">
              <a:solidFill>
                <a:schemeClr val="dk1"/>
              </a:solidFill>
            </a:endParaRPr>
          </a:p>
          <a:p>
            <a:pPr>
              <a:spcBef>
                <a:spcPts val="1200"/>
              </a:spcBef>
              <a:spcAft>
                <a:spcPts val="600"/>
              </a:spcAft>
            </a:pPr>
            <a:endParaRPr lang="ru-RU" dirty="0">
              <a:solidFill>
                <a:schemeClr val="dk1"/>
              </a:solidFill>
            </a:endParaRPr>
          </a:p>
          <a:p>
            <a:pPr>
              <a:spcBef>
                <a:spcPts val="1200"/>
              </a:spcBef>
              <a:spcAft>
                <a:spcPts val="600"/>
              </a:spcAft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40125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269776"/>
            <a:ext cx="7024744" cy="1143000"/>
          </a:xfrm>
        </p:spPr>
        <p:txBody>
          <a:bodyPr/>
          <a:lstStyle/>
          <a:p>
            <a:pPr algn="ctr"/>
            <a:r>
              <a:rPr lang="ru-RU" b="1" dirty="0" smtClean="0"/>
              <a:t>Загрязнение воздуха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00808"/>
            <a:ext cx="4104456" cy="4608512"/>
          </a:xfrm>
        </p:spPr>
        <p:txBody>
          <a:bodyPr>
            <a:normAutofit fontScale="92500" lnSpcReduction="10000"/>
          </a:bodyPr>
          <a:lstStyle/>
          <a:p>
            <a:pPr marL="68580" indent="0" algn="ctr">
              <a:buNone/>
            </a:pPr>
            <a:r>
              <a:rPr lang="ru-RU" dirty="0"/>
              <a:t>Атмосферный воздух для человека – это жизнеобеспечивающая среда. Вдыхание загрязненного воздуха вызывает многие болезни в организме человека. Через атмосферные осадки загрязнение попадает дальше: в поверхностные и подземные воды, почву, растительный покров земли. </a:t>
            </a:r>
          </a:p>
        </p:txBody>
      </p:sp>
      <p:pic>
        <p:nvPicPr>
          <p:cNvPr id="13314" name="Picture 2" descr="ÐÐ°Ð³ÑÑÐ·Ð½ÐµÐ½Ð¸Ðµ Ð²Ð¾Ð·Ð´ÑÑÐ° Ð¸ ÐµÐ³Ð¾ Ð²Ð»Ð¸ÑÐ½Ð¸Ðµ Ð½Ð° ÑÐµÐ»Ð¾Ð²ÐµÐºÐ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289"/>
          <a:stretch/>
        </p:blipFill>
        <p:spPr bwMode="auto">
          <a:xfrm flipH="1">
            <a:off x="4860032" y="1916832"/>
            <a:ext cx="3515607" cy="3615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35177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773832"/>
            <a:ext cx="7992888" cy="1143000"/>
          </a:xfrm>
        </p:spPr>
        <p:txBody>
          <a:bodyPr anchor="t">
            <a:normAutofit/>
          </a:bodyPr>
          <a:lstStyle/>
          <a:p>
            <a:r>
              <a:rPr lang="ru-RU" sz="3200" b="1" dirty="0"/>
              <a:t>Источники загрязнения </a:t>
            </a:r>
            <a:r>
              <a:rPr lang="ru-RU" sz="3200" b="1" dirty="0" smtClean="0"/>
              <a:t>воздуха: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506457"/>
            <a:ext cx="5472608" cy="4824536"/>
          </a:xfrm>
        </p:spPr>
        <p:txBody>
          <a:bodyPr>
            <a:normAutofit/>
          </a:bodyPr>
          <a:lstStyle/>
          <a:p>
            <a:pPr>
              <a:spcBef>
                <a:spcPts val="2400"/>
              </a:spcBef>
              <a:spcAft>
                <a:spcPts val="1200"/>
              </a:spcAft>
            </a:pPr>
            <a:r>
              <a:rPr lang="ru-RU" dirty="0" smtClean="0"/>
              <a:t>Выхлопы </a:t>
            </a:r>
            <a:r>
              <a:rPr lang="ru-RU" dirty="0"/>
              <a:t>автотранспорта </a:t>
            </a:r>
            <a:r>
              <a:rPr lang="ru-RU" dirty="0" smtClean="0"/>
              <a:t>и предприятий.</a:t>
            </a:r>
            <a:endParaRPr lang="ru-RU" dirty="0"/>
          </a:p>
          <a:p>
            <a:pPr>
              <a:spcBef>
                <a:spcPts val="2400"/>
              </a:spcBef>
              <a:spcAft>
                <a:spcPts val="1200"/>
              </a:spcAft>
            </a:pPr>
            <a:r>
              <a:rPr lang="ru-RU" dirty="0"/>
              <a:t>Выбросы различных заводов – химических, нефтеперерабатывающих и т.д. </a:t>
            </a:r>
            <a:endParaRPr lang="ru-RU" dirty="0" smtClean="0"/>
          </a:p>
          <a:p>
            <a:pPr>
              <a:spcBef>
                <a:spcPts val="2400"/>
              </a:spcBef>
              <a:spcAft>
                <a:spcPts val="1200"/>
              </a:spcAft>
            </a:pPr>
            <a:r>
              <a:rPr lang="ru-RU" dirty="0"/>
              <a:t> </a:t>
            </a:r>
            <a:r>
              <a:rPr lang="ru-RU" dirty="0"/>
              <a:t>Сгорание топлива и </a:t>
            </a:r>
            <a:r>
              <a:rPr lang="ru-RU" dirty="0" smtClean="0"/>
              <a:t>мусора.</a:t>
            </a:r>
          </a:p>
          <a:p>
            <a:pPr>
              <a:spcBef>
                <a:spcPts val="2400"/>
              </a:spcBef>
              <a:spcAft>
                <a:spcPts val="1200"/>
              </a:spcAft>
            </a:pPr>
            <a:r>
              <a:rPr lang="ru-RU" dirty="0"/>
              <a:t>Результаты испытаний ядерного </a:t>
            </a:r>
            <a:r>
              <a:rPr lang="ru-RU" dirty="0" smtClean="0"/>
              <a:t>оружия.</a:t>
            </a:r>
            <a:endParaRPr lang="ru-RU" dirty="0"/>
          </a:p>
        </p:txBody>
      </p:sp>
      <p:pic>
        <p:nvPicPr>
          <p:cNvPr id="12290" name="Picture 2" descr="ÐÐ²ÑÐ¾Ð¼Ð¾Ð±Ð¸Ð»Ð¸ Ð¸ Ð·Ð°Ð³ÑÑÐ·Ð½ÐµÐ½Ð¸Ðµ Ð²Ð¾Ð·Ð´ÑÑÐ° | Very Life Victo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484040"/>
            <a:ext cx="2875214" cy="16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ÐÐ°Ð³ÑÑÐ·Ð½ÐµÐ½Ð¸Ðµ Ð²Ð¾Ð·Ð´ÑÑÐ° Ð¿Ð¾Ð²ÑÑÐ¸Ð»Ð¾ ÑÐ¸ÑÐº Ð³ÑÐ¸Ð¿Ð¿Ð° Ð¸ Ð¿Ð½ÐµÐ²Ð¼Ð¾Ð½Ð¸Ð¸ Ñ Ð´ÐµÑÐµÐ¹ â Naked Scienc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5974223" y="3284984"/>
            <a:ext cx="2304255" cy="3072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35846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764704"/>
            <a:ext cx="8136904" cy="1143000"/>
          </a:xfrm>
        </p:spPr>
        <p:txBody>
          <a:bodyPr anchor="t">
            <a:normAutofit/>
          </a:bodyPr>
          <a:lstStyle/>
          <a:p>
            <a:r>
              <a:rPr lang="ru-RU" sz="3200" b="1" dirty="0" smtClean="0"/>
              <a:t>Предложения </a:t>
            </a:r>
            <a:r>
              <a:rPr lang="ru-RU" sz="3200" b="1" dirty="0"/>
              <a:t>по решению </a:t>
            </a:r>
            <a:r>
              <a:rPr lang="ru-RU" sz="3200" b="1" dirty="0" smtClean="0"/>
              <a:t>проблемы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0375" y="1484784"/>
            <a:ext cx="8024774" cy="4968552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/>
              <a:t> Оснащать заводы и фабрики современными очистительными </a:t>
            </a:r>
            <a:r>
              <a:rPr lang="ru-RU" dirty="0" smtClean="0"/>
              <a:t>сооружениями.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/>
              <a:t>Разработать новые автомобили, которые не будут загрязнять </a:t>
            </a:r>
            <a:r>
              <a:rPr lang="ru-RU" dirty="0" smtClean="0"/>
              <a:t>воздух.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/>
              <a:t> </a:t>
            </a:r>
            <a:r>
              <a:rPr lang="ru-RU" dirty="0"/>
              <a:t>Сажать деревья. </a:t>
            </a:r>
          </a:p>
        </p:txBody>
      </p:sp>
      <p:sp>
        <p:nvSpPr>
          <p:cNvPr id="4" name="AutoShape 2" descr="Ð Ð¾ÑÑÐ¸Ð¹ÑÐºÐ¸Ðµ ÑÑÐµÐ½ÑÐµ ÑÐ°Ð·ÑÐ°Ð±Ð¾ÑÐ°Ð»Ð¸ Ð½Ð¾Ð²Ð¾Ðµ ÑÑÐµÐ´ÑÑÐ²Ð¾ Ð´Ð»Ñ Ð¾ÑÐ¸ÑÑÐºÐ¸ ÑÑÐ¾ÑÐ½ÑÑ Ð²Ð¾Ð´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18" name="Picture 2" descr="Ð¡Ð¿ÑÐ¾Ñ Ð½Ð° ÑÐ»ÐµÐºÑÑÐ¾Ð¼Ð¾Ð±Ð¸Ð»Ð¸ Ñ Ð¿ÑÐ¾Ð±ÐµÐ³Ð¾Ð¼ Ð²ÑÑÐ¾Ñ Ð² Ð Ð¾ÑÑÐ¸Ð¸ Ð½Ð° 132% | Ð¢ÐÐ ÐÐÐ¢ÐÐ¡ ÐÐ¬Ð®Ð¡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817" y="3717032"/>
            <a:ext cx="4750631" cy="2671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73834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702474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А чем можешь помочь ты?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556792"/>
            <a:ext cx="7848872" cy="2304256"/>
          </a:xfrm>
        </p:spPr>
        <p:txBody>
          <a:bodyPr>
            <a:normAutofit/>
          </a:bodyPr>
          <a:lstStyle/>
          <a:p>
            <a:pPr marL="68580" indent="0">
              <a:spcBef>
                <a:spcPts val="1200"/>
              </a:spcBef>
              <a:spcAft>
                <a:spcPts val="600"/>
              </a:spcAft>
              <a:buNone/>
            </a:pPr>
            <a:r>
              <a:rPr lang="ru" b="1" i="1" dirty="0"/>
              <a:t>Полезные </a:t>
            </a:r>
            <a:r>
              <a:rPr lang="ru" b="1" i="1" dirty="0" smtClean="0"/>
              <a:t>привычки: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dk1"/>
                </a:solidFill>
              </a:rPr>
              <a:t>Сажать деревья.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dk1"/>
                </a:solidFill>
              </a:rPr>
              <a:t>Пользоваться общественным транспортом, а не личным автомобилем.</a:t>
            </a:r>
            <a:endParaRPr lang="ru-RU" dirty="0">
              <a:solidFill>
                <a:schemeClr val="dk1"/>
              </a:solidFill>
            </a:endParaRPr>
          </a:p>
          <a:p>
            <a:pPr>
              <a:spcBef>
                <a:spcPts val="1200"/>
              </a:spcBef>
              <a:spcAft>
                <a:spcPts val="600"/>
              </a:spcAft>
            </a:pPr>
            <a:endParaRPr lang="ru-RU" dirty="0" smtClean="0">
              <a:solidFill>
                <a:schemeClr val="dk1"/>
              </a:solidFill>
            </a:endParaRPr>
          </a:p>
          <a:p>
            <a:pPr>
              <a:spcBef>
                <a:spcPts val="1200"/>
              </a:spcBef>
              <a:spcAft>
                <a:spcPts val="600"/>
              </a:spcAft>
            </a:pPr>
            <a:endParaRPr lang="ru-RU" dirty="0">
              <a:solidFill>
                <a:schemeClr val="dk1"/>
              </a:solidFill>
            </a:endParaRPr>
          </a:p>
          <a:p>
            <a:pPr>
              <a:spcBef>
                <a:spcPts val="1200"/>
              </a:spcBef>
              <a:spcAft>
                <a:spcPts val="600"/>
              </a:spcAft>
            </a:pPr>
            <a:endParaRPr lang="ru-RU" dirty="0"/>
          </a:p>
        </p:txBody>
      </p:sp>
      <p:pic>
        <p:nvPicPr>
          <p:cNvPr id="15362" name="Picture 2" descr="ÐÐ¾ÑÐ°Ð´ÐºÐ° Ð´ÐµÑÐµÐ²ÑÐµÐ² Ð¸ ÐºÑÑÑÐ°ÑÐ½Ð¸ÐºÐ¾Ð² Ð¸ ÑÐµÐ½Ð° Ð·Ð° ÑÐ°Ð±Ð¾ÑÑ Ð¸ ÑÐ°Ð¶ÐµÐ½ÑÑ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573016"/>
            <a:ext cx="4608512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5982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269776"/>
            <a:ext cx="7024744" cy="1143000"/>
          </a:xfrm>
        </p:spPr>
        <p:txBody>
          <a:bodyPr/>
          <a:lstStyle/>
          <a:p>
            <a:pPr algn="ctr"/>
            <a:r>
              <a:rPr lang="ru-RU" b="1" dirty="0" smtClean="0"/>
              <a:t>Сохранение леса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00808"/>
            <a:ext cx="3672408" cy="4608512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ru-RU" dirty="0"/>
              <a:t> Лес играет огромную роль в сохранении экологии. Деревья поглощают углекислый газ, вырабатывая кислород и тем самым, очищая воздух. Лес – это дом для зверей и птиц.</a:t>
            </a:r>
          </a:p>
        </p:txBody>
      </p:sp>
      <p:pic>
        <p:nvPicPr>
          <p:cNvPr id="14338" name="Picture 2" descr="ÐÐ½Ð°ÑÐµÐ½Ð¸Ðµ Ð»ÐµÑÐ° Ð² Ð¿ÑÐ¸ÑÐ¾Ð´Ðµ Ð¸ Ð¶Ð¸Ð·Ð½Ð¸ ÑÐµÐ»Ð¾Ð²ÐµÐºÐ° Â» ÐÑÐ¸ÑÐ¸Ð°Ð»ÑÐ½ÑÐ¹ ÑÐ°Ð¹Ñ ÐÐ´Ð¼Ð¸Ð½Ð¸ÑÑÑÐ°ÑÐ¸Ð¸  ÐÐµÑÐµÐ·Ð¾Ð²ÑÐºÐ¾Ð³Ð¾ Ð³Ð¾ÑÐ¾Ð´ÑÐºÐ¾Ð³Ð¾ Ð¾ÐºÑÑÐ³Ð° ÐÐµÐ¼ÐµÑÐ¾Ð²ÑÐºÐ¾Ð¹ Ð¾Ð±Ð»Ð°ÑÑÐ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542"/>
          <a:stretch/>
        </p:blipFill>
        <p:spPr bwMode="auto">
          <a:xfrm>
            <a:off x="4211960" y="1484784"/>
            <a:ext cx="4243568" cy="46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43835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773832"/>
            <a:ext cx="7992888" cy="1143000"/>
          </a:xfrm>
        </p:spPr>
        <p:txBody>
          <a:bodyPr anchor="t">
            <a:normAutofit/>
          </a:bodyPr>
          <a:lstStyle/>
          <a:p>
            <a:r>
              <a:rPr lang="ru-RU" sz="3200" b="1" dirty="0"/>
              <a:t>Источники </a:t>
            </a:r>
            <a:r>
              <a:rPr lang="ru-RU" sz="3200" b="1" dirty="0" smtClean="0"/>
              <a:t>уничтожения леса: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628800"/>
            <a:ext cx="4824536" cy="4824536"/>
          </a:xfrm>
        </p:spPr>
        <p:txBody>
          <a:bodyPr>
            <a:normAutofit/>
          </a:bodyPr>
          <a:lstStyle/>
          <a:p>
            <a:pPr>
              <a:spcBef>
                <a:spcPts val="2400"/>
              </a:spcBef>
              <a:spcAft>
                <a:spcPts val="2400"/>
              </a:spcAft>
            </a:pPr>
            <a:r>
              <a:rPr lang="ru-RU" dirty="0"/>
              <a:t>Выброс бытового </a:t>
            </a:r>
            <a:r>
              <a:rPr lang="ru-RU" dirty="0" smtClean="0"/>
              <a:t>мусора.</a:t>
            </a:r>
            <a:endParaRPr lang="ru-RU" dirty="0"/>
          </a:p>
          <a:p>
            <a:pPr>
              <a:spcBef>
                <a:spcPts val="2400"/>
              </a:spcBef>
              <a:spcAft>
                <a:spcPts val="2400"/>
              </a:spcAft>
            </a:pPr>
            <a:r>
              <a:rPr lang="ru-RU" dirty="0" smtClean="0"/>
              <a:t>Вырубка лесов. </a:t>
            </a:r>
            <a:endParaRPr lang="ru-RU" dirty="0"/>
          </a:p>
          <a:p>
            <a:pPr>
              <a:spcBef>
                <a:spcPts val="2400"/>
              </a:spcBef>
              <a:spcAft>
                <a:spcPts val="2400"/>
              </a:spcAft>
            </a:pPr>
            <a:r>
              <a:rPr lang="ru-RU" dirty="0" smtClean="0"/>
              <a:t>Разведение </a:t>
            </a:r>
            <a:r>
              <a:rPr lang="ru-RU" dirty="0"/>
              <a:t>костров и неосторожное обращение с </a:t>
            </a:r>
            <a:r>
              <a:rPr lang="ru-RU" dirty="0" smtClean="0"/>
              <a:t>огнем – лесные пожары.</a:t>
            </a:r>
            <a:endParaRPr lang="ru-RU" dirty="0"/>
          </a:p>
          <a:p>
            <a:pPr>
              <a:spcBef>
                <a:spcPts val="2400"/>
              </a:spcBef>
              <a:spcAft>
                <a:spcPts val="2400"/>
              </a:spcAft>
            </a:pPr>
            <a:r>
              <a:rPr lang="ru-RU" dirty="0" smtClean="0"/>
              <a:t>Браконьерство.</a:t>
            </a:r>
            <a:endParaRPr lang="ru-RU" dirty="0"/>
          </a:p>
        </p:txBody>
      </p:sp>
      <p:pic>
        <p:nvPicPr>
          <p:cNvPr id="11266" name="Picture 2" descr="ÐÐµÑÐ½Ð¾Ð¹ Ð¿Ð¾Ð¶Ð°Ñ Ð¿ÐµÑÐµÐºÐ¸Ð½ÑÐ»ÑÑ Ð½Ð° ÑÐµÐ»Ð¾ Ð² ÐÐ°Ð¿Ð°Ð´Ð½Ð¾Ð¼ ÐÐ°Ð·Ð°ÑÑÑÐ°Ð½Ðµ - Ð²Ð¸Ð´ÐµÐ¾ -  15.07.2020, Sputnik ÐÐ°Ð·Ð°ÑÑÑÐ°Ð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501008"/>
            <a:ext cx="2664296" cy="292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ÐÐ°Ð»ÐºÐ° Ð»ÐµÑÐ°, Ð´ÑÐµÐ²ÐµÑÐ¸Ð½Ð° Ð´Ð»Ñ ÐºÐ°Ð¼Ð¸Ð½Ð¾Ð² Ð¡ÑÐ¾ÐºÐ¾Ð²Ð¾Ðµ ÐÐ·Ð¾Ð±ÑÐ°Ð¶ÐµÐ½Ð¸Ðµ - Ð¸Ð·Ð¾Ð±ÑÐ°Ð¶ÐµÐ½Ð¸Ðµ  Ð½Ð°ÑÑÐ¸ÑÑÐ²Ð°ÑÑÐµÐ¹ Ð¿ÑÐ¸ÑÐ¾Ð´Ð°, Ð´ÐµÑÐµÐ²ÑÐ½Ð½Ð¾: 4154415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312"/>
          <a:stretch/>
        </p:blipFill>
        <p:spPr bwMode="auto">
          <a:xfrm>
            <a:off x="5962377" y="1302680"/>
            <a:ext cx="2210023" cy="2078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2170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764704"/>
            <a:ext cx="8136904" cy="1143000"/>
          </a:xfrm>
        </p:spPr>
        <p:txBody>
          <a:bodyPr anchor="t">
            <a:normAutofit/>
          </a:bodyPr>
          <a:lstStyle/>
          <a:p>
            <a:r>
              <a:rPr lang="ru-RU" sz="3200" b="1" dirty="0" smtClean="0"/>
              <a:t>Предложения </a:t>
            </a:r>
            <a:r>
              <a:rPr lang="ru-RU" sz="3200" b="1" dirty="0"/>
              <a:t>по решению </a:t>
            </a:r>
            <a:r>
              <a:rPr lang="ru-RU" sz="3200" b="1" dirty="0" smtClean="0"/>
              <a:t>проблемы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0375" y="1484784"/>
            <a:ext cx="8024774" cy="4968552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/>
              <a:t> Прекратить неразрешённую вырубку </a:t>
            </a:r>
            <a:r>
              <a:rPr lang="ru-RU" dirty="0" smtClean="0"/>
              <a:t>деревьев.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/>
              <a:t> </a:t>
            </a:r>
            <a:r>
              <a:rPr lang="ru-RU" dirty="0"/>
              <a:t>На месте вырубленных лесов сажать </a:t>
            </a:r>
            <a:r>
              <a:rPr lang="ru-RU" dirty="0" smtClean="0"/>
              <a:t>новые.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/>
              <a:t>Усилить </a:t>
            </a:r>
            <a:r>
              <a:rPr lang="ru-RU" dirty="0"/>
              <a:t>контроль за сборами редких растений и охотой на редких </a:t>
            </a:r>
            <a:r>
              <a:rPr lang="ru-RU" dirty="0" smtClean="0"/>
              <a:t>животных.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/>
              <a:t>Выделять </a:t>
            </a:r>
            <a:r>
              <a:rPr lang="ru-RU" dirty="0"/>
              <a:t>достаточно средств на устройство и поддержание заповедников и национальных </a:t>
            </a:r>
            <a:r>
              <a:rPr lang="ru-RU" dirty="0" smtClean="0"/>
              <a:t>парков.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/>
              <a:t>Назначать </a:t>
            </a:r>
            <a:r>
              <a:rPr lang="ru-RU" dirty="0"/>
              <a:t>большие штрафы за выброс мусора в лесу и разведение </a:t>
            </a:r>
            <a:r>
              <a:rPr lang="ru-RU" dirty="0" smtClean="0"/>
              <a:t>костров.</a:t>
            </a:r>
            <a:endParaRPr lang="ru-RU" dirty="0"/>
          </a:p>
        </p:txBody>
      </p:sp>
      <p:sp>
        <p:nvSpPr>
          <p:cNvPr id="4" name="AutoShape 2" descr="Ð Ð¾ÑÑÐ¸Ð¹ÑÐºÐ¸Ðµ ÑÑÐµÐ½ÑÐµ ÑÐ°Ð·ÑÐ°Ð±Ð¾ÑÐ°Ð»Ð¸ Ð½Ð¾Ð²Ð¾Ðµ ÑÑÐµÐ´ÑÑÐ²Ð¾ Ð´Ð»Ñ Ð¾ÑÐ¸ÑÑÐºÐ¸ ÑÑÐ¾ÑÐ½ÑÑ Ð²Ð¾Ð´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27581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702474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А чем можешь помочь ты?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556792"/>
            <a:ext cx="7848872" cy="4896544"/>
          </a:xfrm>
        </p:spPr>
        <p:txBody>
          <a:bodyPr>
            <a:normAutofit/>
          </a:bodyPr>
          <a:lstStyle/>
          <a:p>
            <a:pPr marL="68580" indent="0">
              <a:spcBef>
                <a:spcPts val="1200"/>
              </a:spcBef>
              <a:spcAft>
                <a:spcPts val="600"/>
              </a:spcAft>
              <a:buNone/>
            </a:pPr>
            <a:r>
              <a:rPr lang="ru" b="1" i="1" dirty="0"/>
              <a:t>Полезные </a:t>
            </a:r>
            <a:r>
              <a:rPr lang="ru" b="1" i="1" dirty="0" smtClean="0"/>
              <a:t>привычки: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dk1"/>
                </a:solidFill>
              </a:rPr>
              <a:t>Не мусорить в лесу.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dk1"/>
                </a:solidFill>
              </a:rPr>
              <a:t>Не разводить костры.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dk1"/>
                </a:solidFill>
              </a:rPr>
              <a:t>Сажать деревья.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dk1"/>
                </a:solidFill>
              </a:rPr>
              <a:t>Не охотиться на </a:t>
            </a:r>
            <a:br>
              <a:rPr lang="ru-RU" dirty="0" smtClean="0">
                <a:solidFill>
                  <a:schemeClr val="dk1"/>
                </a:solidFill>
              </a:rPr>
            </a:br>
            <a:r>
              <a:rPr lang="ru-RU" dirty="0" smtClean="0">
                <a:solidFill>
                  <a:schemeClr val="dk1"/>
                </a:solidFill>
              </a:rPr>
              <a:t>животных.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dk1"/>
                </a:solidFill>
              </a:rPr>
              <a:t>Не рвать редкие </a:t>
            </a:r>
            <a:br>
              <a:rPr lang="ru-RU" dirty="0" smtClean="0">
                <a:solidFill>
                  <a:schemeClr val="dk1"/>
                </a:solidFill>
              </a:rPr>
            </a:br>
            <a:r>
              <a:rPr lang="ru-RU" dirty="0" smtClean="0">
                <a:solidFill>
                  <a:schemeClr val="dk1"/>
                </a:solidFill>
              </a:rPr>
              <a:t>растения.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endParaRPr lang="ru-RU" dirty="0">
              <a:solidFill>
                <a:schemeClr val="dk1"/>
              </a:solidFill>
            </a:endParaRPr>
          </a:p>
          <a:p>
            <a:pPr>
              <a:spcBef>
                <a:spcPts val="1200"/>
              </a:spcBef>
              <a:spcAft>
                <a:spcPts val="600"/>
              </a:spcAft>
            </a:pPr>
            <a:endParaRPr lang="ru-RU" dirty="0" smtClean="0">
              <a:solidFill>
                <a:schemeClr val="dk1"/>
              </a:solidFill>
            </a:endParaRPr>
          </a:p>
          <a:p>
            <a:pPr>
              <a:spcBef>
                <a:spcPts val="1200"/>
              </a:spcBef>
              <a:spcAft>
                <a:spcPts val="600"/>
              </a:spcAft>
            </a:pPr>
            <a:endParaRPr lang="ru-RU" dirty="0">
              <a:solidFill>
                <a:schemeClr val="dk1"/>
              </a:solidFill>
            </a:endParaRPr>
          </a:p>
          <a:p>
            <a:pPr>
              <a:spcBef>
                <a:spcPts val="1200"/>
              </a:spcBef>
              <a:spcAft>
                <a:spcPts val="600"/>
              </a:spcAft>
            </a:pPr>
            <a:endParaRPr lang="ru-RU" dirty="0"/>
          </a:p>
        </p:txBody>
      </p:sp>
      <p:pic>
        <p:nvPicPr>
          <p:cNvPr id="16386" name="Picture 2" descr="ÐÐµÑÐ¸ Ð½Ð°ÑÐ»Ð¸ ÑÐµÐ½ÐºÐ¾Ð² Ð² Ð»ÐµÑÑ. Ð©ÐµÐ½ÐºÐ¸ Ð²ÑÐµ ÐµÑÐµ ÑÐ°Ð¼ Ð¸ Ð¸Ð¼ Ð¾ÑÐµÐ½Ñ Ð½ÑÐ¶ÐµÐ½ Ð´Ð¾Ð¼. [ÑÐµÐ½ÐºÐ¸  Ð½Ð°ÑÐ»Ð¸ Ð²ÑÐµÐ¼ÐµÐ½Ð½ÑÐ¹ Ð´Ð¾Ð¼] | ÐÐ¸ÐºÐ°Ð±Ñ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6184" r="3164"/>
          <a:stretch/>
        </p:blipFill>
        <p:spPr bwMode="auto">
          <a:xfrm>
            <a:off x="4521567" y="1916832"/>
            <a:ext cx="4076510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98506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556792"/>
            <a:ext cx="7024744" cy="114300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/>
              <a:t>Каждый из нас должен помнить, что наша планета – это наш общий дом и чисто не там, где убирают</a:t>
            </a:r>
            <a:r>
              <a:rPr lang="ru-RU" sz="2800" b="1" dirty="0" smtClean="0"/>
              <a:t>, </a:t>
            </a:r>
            <a:r>
              <a:rPr lang="ru-RU" sz="2800" b="1" dirty="0"/>
              <a:t>а там - где не мусорят.</a:t>
            </a:r>
            <a:endParaRPr lang="ru-RU" sz="2800" b="1" dirty="0"/>
          </a:p>
        </p:txBody>
      </p:sp>
      <p:pic>
        <p:nvPicPr>
          <p:cNvPr id="3074" name="Picture 2" descr="Ð Ð¸ÑÑÐ½Ð¾Ðº Ð½Ð° ÑÐµÐ¼Ñ Ð·ÐµÐ¼Ð»Ñ Ð±ÐµÐ· Ð¼ÑÑÐ¾ÑÐ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6" b="2549"/>
          <a:stretch/>
        </p:blipFill>
        <p:spPr bwMode="auto">
          <a:xfrm>
            <a:off x="1979712" y="2839457"/>
            <a:ext cx="4668447" cy="3505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00481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100</TotalTime>
  <Words>668</Words>
  <Application>Microsoft Office PowerPoint</Application>
  <PresentationFormat>Экран (4:3)</PresentationFormat>
  <Paragraphs>94</Paragraphs>
  <Slides>21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Остин</vt:lpstr>
      <vt:lpstr>Сохраним планету вместе!</vt:lpstr>
      <vt:lpstr>Цели и задачи:</vt:lpstr>
      <vt:lpstr>«Проблем экологии легче избежать, чем бороться с их последствиями»</vt:lpstr>
      <vt:lpstr>Презентация PowerPoint</vt:lpstr>
      <vt:lpstr>Загрязнение воды</vt:lpstr>
      <vt:lpstr>Источники загрязнения водоемов:</vt:lpstr>
      <vt:lpstr>Предложения по решению проблемы</vt:lpstr>
      <vt:lpstr>А чем можешь помочь ты?</vt:lpstr>
      <vt:lpstr>Загрязнение почвы</vt:lpstr>
      <vt:lpstr>Источники загрязнения почвы:</vt:lpstr>
      <vt:lpstr>Предложения по решению проблемы</vt:lpstr>
      <vt:lpstr>А чем можешь помочь ты?</vt:lpstr>
      <vt:lpstr>Загрязнение воздуха</vt:lpstr>
      <vt:lpstr>Источники загрязнения воздуха:</vt:lpstr>
      <vt:lpstr>Предложения по решению проблемы</vt:lpstr>
      <vt:lpstr>А чем можешь помочь ты?</vt:lpstr>
      <vt:lpstr>Сохранение леса</vt:lpstr>
      <vt:lpstr>Источники уничтожения леса:</vt:lpstr>
      <vt:lpstr>Предложения по решению проблемы</vt:lpstr>
      <vt:lpstr>А чем можешь помочь ты?</vt:lpstr>
      <vt:lpstr>Каждый из нас должен помнить, что наша планета – это наш общий дом и чисто не там, где убирают, а там - где не мусорят.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Экология – дело каждого!</dc:title>
  <cp:lastModifiedBy>home</cp:lastModifiedBy>
  <cp:revision>10</cp:revision>
  <dcterms:modified xsi:type="dcterms:W3CDTF">2022-02-23T12:47:27Z</dcterms:modified>
</cp:coreProperties>
</file>