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57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1D1CF"/>
    <a:srgbClr val="591814"/>
    <a:srgbClr val="EDEDED"/>
    <a:srgbClr val="FAFAFA"/>
    <a:srgbClr val="FF004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349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CDD85B1-C427-4E90-AB08-863DAD7A0371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AE7A978-6444-47AD-BB20-B8AF61F2D0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ru-RU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2DB3706-7FF5-4F90-92B7-ABEC19187860}" type="datetimeFigureOut">
              <a:rPr lang="ru-RU"/>
              <a:pPr/>
              <a:t>04.11.2021</a:t>
            </a:fld>
            <a:endParaRPr lang="ru-RU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ru-RU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44B132B-ED35-4253-8446-AD74D9517FC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E7919-35C5-4472-9093-DA41A7C2BD18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6EEF-A5B1-4204-B705-F0ED852E7B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5B194-DE0D-4D89-81F5-131F90BCAD5F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E9074-A819-4E08-9F2B-00F55358E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835D8-EE1C-453A-A765-D053E6A27DD4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527F0-9718-454A-87ED-08BFA0A4F6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9F44D-E620-44BD-ABB7-305E54F06F5E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C1E0B-41DE-4FA9-B140-C264E34E79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E73A8-2F82-4AAF-B404-FA4EBF0335CB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3598F-176D-48E5-B5BB-A2C68C5C71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26883-774F-4226-B4F6-B5A9E243B320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E749E-798B-4C42-8153-74A4D716F4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F06B-E326-433A-841F-8CE4B8B2A189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9DA32-17A2-4EB2-BB86-2A087FEE2B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BC975-6A33-4B3E-902E-97164B01E30A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C934A-F0FA-4A29-9393-FD99A96B1E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00074-5C46-44B6-9528-FA86C0C339BF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7D476-9B0C-41A7-9388-DB69A1D7AB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ECE5D-AE87-42CD-828F-287E7AD46F63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DF889-D7F5-416F-914D-34891D76A5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A98C4-BCDA-4EA2-8133-AB2239770E95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2F906-1D97-4BF3-BA4B-3D6BF503D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31B23D-983D-40FD-AFC1-93721333A8A7}" type="datetimeFigureOut">
              <a:rPr lang="ru-RU"/>
              <a:pPr>
                <a:defRPr/>
              </a:pPr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71A320-6E28-4356-A4E0-42BA0BDDEE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Рисунок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lture.ru/institutes/24586/stepanovskii-kraevedcheskii-muzei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ogorodsk-noginsk.ru/o-z/rodina.htm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38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112107" y="0"/>
            <a:ext cx="7290487" cy="1054443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25563" y="209550"/>
            <a:ext cx="6862762" cy="635000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5388" y="314325"/>
            <a:ext cx="7123112" cy="635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dirty="0" smtClean="0">
                <a:ln w="0"/>
                <a:solidFill>
                  <a:srgbClr val="EDEDE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семейная реликвия</a:t>
            </a:r>
            <a:endParaRPr lang="ru-RU" sz="4800" b="1" dirty="0">
              <a:ln w="0"/>
              <a:solidFill>
                <a:srgbClr val="EDEDED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26010" y="4473145"/>
            <a:ext cx="4728519" cy="2191265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440238" y="4687888"/>
            <a:ext cx="4300537" cy="1770062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200525" y="4749800"/>
            <a:ext cx="47783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ГБПОУ МО «Орехово-Зуевский техникум» подразделение Куровское</a:t>
            </a:r>
          </a:p>
        </p:txBody>
      </p:sp>
      <p:sp>
        <p:nvSpPr>
          <p:cNvPr id="14349" name="Прямоугольник 11"/>
          <p:cNvSpPr>
            <a:spLocks noChangeArrowheads="1"/>
          </p:cNvSpPr>
          <p:nvPr/>
        </p:nvSpPr>
        <p:spPr bwMode="auto">
          <a:xfrm>
            <a:off x="4440238" y="527843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Выполнила студентка 88 группы</a:t>
            </a:r>
            <a:r>
              <a: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Бубнова Анастасия Олеговна</a:t>
            </a:r>
            <a:endParaRPr lang="ru-RU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50" name="Прямоугольник 12"/>
          <p:cNvSpPr>
            <a:spLocks noChangeArrowheads="1"/>
          </p:cNvSpPr>
          <p:nvPr/>
        </p:nvSpPr>
        <p:spPr bwMode="auto">
          <a:xfrm>
            <a:off x="4757738" y="5745163"/>
            <a:ext cx="38782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Руководитель: преподаватель истории </a:t>
            </a:r>
            <a:r>
              <a:rPr lang="ru-RU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Доброва Н.С.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495" y="6394960"/>
            <a:ext cx="784655" cy="390612"/>
          </a:xfrm>
          <a:prstGeom prst="rect">
            <a:avLst/>
          </a:prstGeom>
          <a:solidFill>
            <a:srgbClr val="591814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354" name="TextBox 14"/>
          <p:cNvSpPr txBox="1">
            <a:spLocks noChangeArrowheads="1"/>
          </p:cNvSpPr>
          <p:nvPr/>
        </p:nvSpPr>
        <p:spPr bwMode="auto">
          <a:xfrm>
            <a:off x="104775" y="6405563"/>
            <a:ext cx="712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EDEDED"/>
                </a:solidFill>
                <a:latin typeface="Times New Roman" pitchFamily="18" charset="0"/>
                <a:cs typeface="Times New Roman" pitchFamily="18" charset="0"/>
              </a:rPr>
              <a:t>2021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1150" y="2590800"/>
            <a:ext cx="3567113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2" name="Группа 7"/>
          <p:cNvGrpSpPr>
            <a:grpSpLocks/>
          </p:cNvGrpSpPr>
          <p:nvPr/>
        </p:nvGrpSpPr>
        <p:grpSpPr bwMode="auto">
          <a:xfrm>
            <a:off x="74613" y="61913"/>
            <a:ext cx="8929687" cy="2417762"/>
            <a:chOff x="181232" y="214184"/>
            <a:chExt cx="8896865" cy="219126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81232" y="214184"/>
              <a:ext cx="8896865" cy="2191265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94756" y="386838"/>
              <a:ext cx="8452418" cy="1795600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5363" name="Прямоугольник 1"/>
          <p:cNvSpPr>
            <a:spLocks noChangeArrowheads="1"/>
          </p:cNvSpPr>
          <p:nvPr/>
        </p:nvSpPr>
        <p:spPr bwMode="auto">
          <a:xfrm>
            <a:off x="349250" y="274638"/>
            <a:ext cx="83804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/>
            <a:r>
              <a:rPr lang="ru-RU" sz="200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Бывают такие моменты в жизни, когда прошлое, нарушая все законы физики, входит в настоящее, соприкасается с ним и оставляет след.</a:t>
            </a:r>
            <a:endParaRPr lang="ru-RU" sz="1600">
              <a:solidFill>
                <a:schemeClr val="bg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269875"/>
            <a:r>
              <a:rPr lang="ru-RU" sz="200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никогда не забуду этот вечер 9 мая. Придя с шествия домой, я вступила в мрак и тишину. В квартире был выключен свет, достаточно напряженная атмосфера, а в маленькой комнатке сидела моя мама перед мерцающей свечкой. </a:t>
            </a:r>
            <a:endParaRPr lang="ru-RU" sz="1600">
              <a:solidFill>
                <a:schemeClr val="bg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62401" y="2670454"/>
            <a:ext cx="5041556" cy="3912973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7" name="Прямоугольник 4"/>
          <p:cNvSpPr>
            <a:spLocks noChangeArrowheads="1"/>
          </p:cNvSpPr>
          <p:nvPr/>
        </p:nvSpPr>
        <p:spPr bwMode="auto">
          <a:xfrm>
            <a:off x="754063" y="3611563"/>
            <a:ext cx="2763837" cy="203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latin typeface="Times New Roman" pitchFamily="18" charset="0"/>
                <a:cs typeface="Times New Roman" pitchFamily="18" charset="0"/>
              </a:rPr>
              <a:t>«Здравствуй дорогая супруга Екатерина Епсиховна. Пишет Вам Ваш супруг Филарет Ларионович нижайшее почтение, с любовью и низким поклоном.»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397" y="2855560"/>
            <a:ext cx="4599065" cy="345165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Группа 4"/>
          <p:cNvGrpSpPr>
            <a:grpSpLocks/>
          </p:cNvGrpSpPr>
          <p:nvPr/>
        </p:nvGrpSpPr>
        <p:grpSpPr bwMode="auto">
          <a:xfrm>
            <a:off x="136525" y="2936875"/>
            <a:ext cx="4513263" cy="3921125"/>
            <a:chOff x="584886" y="1079782"/>
            <a:chExt cx="8262552" cy="2174163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84886" y="1079782"/>
              <a:ext cx="8262552" cy="2174163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983047" y="1188050"/>
              <a:ext cx="7416824" cy="1932981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498475" y="3130550"/>
            <a:ext cx="37607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9388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Нежно склонив голову и слегка улыбаясь, она трепетно держала пожелтевшую старенькую бумажку, помятую, со смазанными от слез чернилами и потрепанную. </a:t>
            </a:r>
          </a:p>
          <a:p>
            <a:pPr indent="179388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было письмо её отца с фронта – её сокровище, её всё. Она его не читала (мама знала каждое слово наизусть, письмо звучало в её сердце, в каждой струнке души). </a:t>
            </a:r>
          </a:p>
          <a:p>
            <a:pPr indent="179388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Её глаза были наполнены слезами, всей горечью разлуки, любовью.</a:t>
            </a:r>
          </a:p>
        </p:txBody>
      </p:sp>
      <p:pic>
        <p:nvPicPr>
          <p:cNvPr id="16387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1025" y="120650"/>
            <a:ext cx="3624263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89450" y="677863"/>
            <a:ext cx="4722813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Прямоугольник 8"/>
          <p:cNvSpPr>
            <a:spLocks noChangeArrowheads="1"/>
          </p:cNvSpPr>
          <p:nvPr/>
        </p:nvSpPr>
        <p:spPr bwMode="auto">
          <a:xfrm>
            <a:off x="5092700" y="1509713"/>
            <a:ext cx="369570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9388"/>
            <a:r>
              <a:rPr lang="ru-RU" b="1" i="1">
                <a:latin typeface="Times New Roman" pitchFamily="18" charset="0"/>
                <a:cs typeface="Times New Roman" pitchFamily="18" charset="0"/>
              </a:rPr>
              <a:t>«А ещё здравствуйте дорогие мои детки Лида Ваня Маня Никеня шлет Вам Ваш папаня по низкому поклону и крепко целую вас мои дорогие детки. </a:t>
            </a:r>
          </a:p>
          <a:p>
            <a:pPr indent="179388"/>
            <a:r>
              <a:rPr lang="ru-RU" b="1" i="1">
                <a:latin typeface="Times New Roman" pitchFamily="18" charset="0"/>
                <a:cs typeface="Times New Roman" pitchFamily="18" charset="0"/>
              </a:rPr>
              <a:t>Ещё кланяюсь мамаши Ани Митрофану низкий поклон дорогие родители, я вам второе письмо из госпиталя, ещё раз сообщаю, что я был в бою 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четыре дня и меня ранило в ноги и руку, ранило тяжело, только в мягкие места – из снаряда осколком.»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Группа 8"/>
          <p:cNvGrpSpPr>
            <a:grpSpLocks/>
          </p:cNvGrpSpPr>
          <p:nvPr/>
        </p:nvGrpSpPr>
        <p:grpSpPr bwMode="auto">
          <a:xfrm>
            <a:off x="1193800" y="209550"/>
            <a:ext cx="6673850" cy="1804988"/>
            <a:chOff x="271849" y="197708"/>
            <a:chExt cx="6672648" cy="1804087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271849" y="197708"/>
              <a:ext cx="6672648" cy="1804087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19454" y="413500"/>
              <a:ext cx="6244100" cy="1407410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4335849" y="2623405"/>
            <a:ext cx="4604951" cy="3674076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413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8513"/>
            <a:ext cx="4160838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Прямоугольник 1"/>
          <p:cNvSpPr>
            <a:spLocks noChangeArrowheads="1"/>
          </p:cNvSpPr>
          <p:nvPr/>
        </p:nvSpPr>
        <p:spPr bwMode="auto">
          <a:xfrm>
            <a:off x="1614488" y="481013"/>
            <a:ext cx="61626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42875"/>
            <a:r>
              <a:rPr lang="ru-RU">
                <a:solidFill>
                  <a:schemeClr val="bg1"/>
                </a:solidFill>
                <a:latin typeface="Calibri" pitchFamily="34" charset="0"/>
              </a:rPr>
              <a:t>Письмо с фронта – это дверь в прошлое. Почтя его, я проникла во весь ужас военного времени. </a:t>
            </a:r>
          </a:p>
          <a:p>
            <a:pPr indent="142875"/>
            <a:r>
              <a:rPr lang="ru-RU">
                <a:solidFill>
                  <a:schemeClr val="bg1"/>
                </a:solidFill>
                <a:latin typeface="Calibri" pitchFamily="34" charset="0"/>
              </a:rPr>
              <a:t>Когда кроме невинной крови, люди видели лишь пули. Когда кроме стонов и криков слышали лишь взрывы.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0811" y="2792703"/>
            <a:ext cx="4217774" cy="3335479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7416" name="Прямоугольник 3"/>
          <p:cNvSpPr>
            <a:spLocks noChangeArrowheads="1"/>
          </p:cNvSpPr>
          <p:nvPr/>
        </p:nvSpPr>
        <p:spPr bwMode="auto">
          <a:xfrm>
            <a:off x="519113" y="2752725"/>
            <a:ext cx="33861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latin typeface="Times New Roman" pitchFamily="18" charset="0"/>
                <a:cs typeface="Times New Roman" pitchFamily="18" charset="0"/>
              </a:rPr>
              <a:t>«Ранило в Брянских болотах, вытаскивали на брезентах везли на повозках. Абрама и Артамона тоже ранило, а Мартьяна не знаю, как он остался жив или нет, наступали вместе. А Роман с первого дня наступления не вернулся – наверное убит. </a:t>
            </a:r>
            <a:br>
              <a:rPr lang="ru-RU" b="1" i="1">
                <a:latin typeface="Times New Roman" pitchFamily="18" charset="0"/>
                <a:cs typeface="Times New Roman" pitchFamily="18" charset="0"/>
              </a:rPr>
            </a:br>
            <a:r>
              <a:rPr lang="ru-RU" b="1" i="1">
                <a:latin typeface="Times New Roman" pitchFamily="18" charset="0"/>
                <a:cs typeface="Times New Roman" pitchFamily="18" charset="0"/>
              </a:rPr>
              <a:t>А то кто жив и ранен те приходили в окопы…..а трое их не вернулися.»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Группа 10"/>
          <p:cNvGrpSpPr>
            <a:grpSpLocks/>
          </p:cNvGrpSpPr>
          <p:nvPr/>
        </p:nvGrpSpPr>
        <p:grpSpPr bwMode="auto">
          <a:xfrm>
            <a:off x="514350" y="192088"/>
            <a:ext cx="8180388" cy="1554162"/>
            <a:chOff x="502508" y="214184"/>
            <a:chExt cx="8180173" cy="155537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502508" y="214184"/>
              <a:ext cx="8180173" cy="1555377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3478" y="382591"/>
              <a:ext cx="7826169" cy="1215386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18434" name="Группа 9"/>
          <p:cNvGrpSpPr>
            <a:grpSpLocks/>
          </p:cNvGrpSpPr>
          <p:nvPr/>
        </p:nvGrpSpPr>
        <p:grpSpPr bwMode="auto">
          <a:xfrm>
            <a:off x="173038" y="2174875"/>
            <a:ext cx="4283075" cy="4365625"/>
            <a:chOff x="568411" y="2175192"/>
            <a:chExt cx="3921210" cy="4365786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568411" y="2175192"/>
              <a:ext cx="3921210" cy="4365786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835832" y="2422851"/>
              <a:ext cx="3386367" cy="3870468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1843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5338" y="1770063"/>
            <a:ext cx="4340225" cy="517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1"/>
          <p:cNvSpPr>
            <a:spLocks noChangeArrowheads="1"/>
          </p:cNvSpPr>
          <p:nvPr/>
        </p:nvSpPr>
        <p:spPr bwMode="auto">
          <a:xfrm>
            <a:off x="558800" y="2649538"/>
            <a:ext cx="35131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/>
            <a:r>
              <a:rPr lang="ru-RU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Но, не смотря на весь сумрак красок, жестокость и насилие, у народа была вера – вера в победу и в любовь. Она сопровождала русский народ в течение четырёх лет. Каждый защищал ближнего. На поле породнились все. Здесь умер страх, и родилась сила. Но самое удивительное, что во всем кошмаре испытаний самой сильной, нежной, устойчивой и настоящей была любовь.</a:t>
            </a:r>
            <a:endParaRPr lang="ru-RU" sz="1400">
              <a:solidFill>
                <a:schemeClr val="bg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437" name="Прямоугольник 2"/>
          <p:cNvSpPr>
            <a:spLocks noChangeArrowheads="1"/>
          </p:cNvSpPr>
          <p:nvPr/>
        </p:nvSpPr>
        <p:spPr bwMode="auto">
          <a:xfrm>
            <a:off x="5222875" y="2827338"/>
            <a:ext cx="32861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/>
            <a:r>
              <a:rPr lang="ru-RU" b="1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«Нахожусь в городе Орле в госпитале…раненых не держат здесь, отправляют в другие города, подальше от фронта.</a:t>
            </a:r>
            <a:endParaRPr lang="ru-RU" sz="1400" b="1" i="1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indent="269875"/>
            <a:r>
              <a:rPr lang="ru-RU" b="1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Больше пока писать нечего. Остаюсь жив и того Вам желаю дорогие и любимые здоровья. Получите письмо – пишите.»</a:t>
            </a:r>
            <a:endParaRPr lang="ru-RU" sz="1400" b="1" i="1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438" name="Прямоугольник 4"/>
          <p:cNvSpPr>
            <a:spLocks noChangeArrowheads="1"/>
          </p:cNvSpPr>
          <p:nvPr/>
        </p:nvSpPr>
        <p:spPr bwMode="auto">
          <a:xfrm>
            <a:off x="762000" y="506413"/>
            <a:ext cx="76866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9388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Когда боль и страдания стали постоянным состоянием человека. Когда смерть ходила по пятам, следуя за каждым словно черная тень. </a:t>
            </a:r>
          </a:p>
          <a:p>
            <a:pPr indent="179388"/>
            <a:r>
              <a:rPr lang="ru-RU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Когда кроме закона выживания действовал лишь закон несправедливости.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840259" y="496472"/>
            <a:ext cx="7611763" cy="1835344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095375" y="741363"/>
            <a:ext cx="7085013" cy="1350962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1" name="Группа 8"/>
          <p:cNvGrpSpPr>
            <a:grpSpLocks/>
          </p:cNvGrpSpPr>
          <p:nvPr/>
        </p:nvGrpSpPr>
        <p:grpSpPr bwMode="auto">
          <a:xfrm>
            <a:off x="106363" y="2616200"/>
            <a:ext cx="4103687" cy="2605088"/>
            <a:chOff x="337751" y="166246"/>
            <a:chExt cx="4481384" cy="4546895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37751" y="166246"/>
              <a:ext cx="4481384" cy="4546895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585657" y="592950"/>
              <a:ext cx="3952633" cy="3624215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19462" name="Прямоугольник 1"/>
          <p:cNvSpPr>
            <a:spLocks noChangeArrowheads="1"/>
          </p:cNvSpPr>
          <p:nvPr/>
        </p:nvSpPr>
        <p:spPr bwMode="auto">
          <a:xfrm>
            <a:off x="482600" y="3021013"/>
            <a:ext cx="33528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/>
            <a:r>
              <a:rPr lang="ru-RU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казалось, как это мало, всего лишь письмо, но этого хватит, чтобы почувствовать любимых рядом, понять все ошибки войны, и узнать ценность человеческой жизни.</a:t>
            </a:r>
            <a:endParaRPr lang="ru-RU" sz="1400">
              <a:solidFill>
                <a:schemeClr val="bg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9463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1588" y="2266950"/>
            <a:ext cx="5332412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Прямоугольник 2"/>
          <p:cNvSpPr>
            <a:spLocks noChangeArrowheads="1"/>
          </p:cNvSpPr>
          <p:nvPr/>
        </p:nvSpPr>
        <p:spPr bwMode="auto">
          <a:xfrm>
            <a:off x="4267200" y="4502150"/>
            <a:ext cx="4537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indent="269875"/>
            <a:r>
              <a:rPr lang="ru-RU" b="1" i="1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«…с любовью Ваш супруг и папаня…»</a:t>
            </a:r>
            <a:endParaRPr lang="ru-RU" sz="1400" b="1" i="1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465" name="Прямоугольник 10"/>
          <p:cNvSpPr>
            <a:spLocks noChangeArrowheads="1"/>
          </p:cNvSpPr>
          <p:nvPr/>
        </p:nvSpPr>
        <p:spPr bwMode="auto">
          <a:xfrm>
            <a:off x="1249363" y="782638"/>
            <a:ext cx="71866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69875"/>
            <a:r>
              <a:rPr lang="ru-RU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вот теперь эта весточка из родного детства у бабушки в руках. Всё, что может связать её с папой, так это только эти строчки, наполненные чистой и искренней любовью, и теплые слова, согревающие в течение всей жизни.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Группа 4"/>
          <p:cNvGrpSpPr>
            <a:grpSpLocks/>
          </p:cNvGrpSpPr>
          <p:nvPr/>
        </p:nvGrpSpPr>
        <p:grpSpPr bwMode="auto">
          <a:xfrm>
            <a:off x="222250" y="395288"/>
            <a:ext cx="5626100" cy="3698875"/>
            <a:chOff x="140530" y="0"/>
            <a:chExt cx="5625956" cy="3698789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40530" y="0"/>
              <a:ext cx="5625956" cy="3698789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9187" y="183674"/>
              <a:ext cx="5208642" cy="3331440"/>
            </a:xfrm>
            <a:prstGeom prst="rect">
              <a:avLst/>
            </a:prstGeom>
            <a:effectLst>
              <a:softEdge rad="31750"/>
            </a:effectLst>
          </p:spPr>
        </p:pic>
      </p:grpSp>
      <p:grpSp>
        <p:nvGrpSpPr>
          <p:cNvPr id="20482" name="Группа 7"/>
          <p:cNvGrpSpPr>
            <a:grpSpLocks/>
          </p:cNvGrpSpPr>
          <p:nvPr/>
        </p:nvGrpSpPr>
        <p:grpSpPr bwMode="auto">
          <a:xfrm>
            <a:off x="1903413" y="3232150"/>
            <a:ext cx="5213350" cy="3506788"/>
            <a:chOff x="708453" y="2603157"/>
            <a:chExt cx="5214551" cy="3505637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708453" y="2603157"/>
              <a:ext cx="5214551" cy="3505637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2593" y="2697361"/>
              <a:ext cx="5066270" cy="3358853"/>
            </a:xfrm>
            <a:prstGeom prst="rect">
              <a:avLst/>
            </a:prstGeom>
            <a:effectLst>
              <a:softEdge rad="127000"/>
            </a:effectLst>
          </p:spPr>
        </p:pic>
      </p:grpSp>
      <p:pic>
        <p:nvPicPr>
          <p:cNvPr id="20483" name="Рисунок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6013" y="873125"/>
            <a:ext cx="3871912" cy="471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31805" y="2980369"/>
            <a:ext cx="4753233" cy="3741707"/>
          </a:xfrm>
          <a:prstGeom prst="rect">
            <a:avLst/>
          </a:prstGeom>
          <a:solidFill>
            <a:srgbClr val="D1D1CF"/>
          </a:solidFill>
          <a:ln>
            <a:solidFill>
              <a:srgbClr val="D1D1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885038" y="3494652"/>
            <a:ext cx="3904734" cy="2953431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11" name="Прямоугольник 1"/>
          <p:cNvSpPr>
            <a:spLocks noChangeArrowheads="1"/>
          </p:cNvSpPr>
          <p:nvPr/>
        </p:nvSpPr>
        <p:spPr bwMode="auto">
          <a:xfrm>
            <a:off x="4902200" y="682625"/>
            <a:ext cx="401161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Гулимов Филарет Илларионович 1905г.</a:t>
            </a:r>
          </a:p>
          <a:p>
            <a:pPr algn="ctr"/>
            <a:r>
              <a:rPr lang="ru-RU" b="1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Красноармеец. </a:t>
            </a:r>
          </a:p>
          <a:p>
            <a:pPr algn="ctr"/>
            <a:r>
              <a:rPr lang="ru-RU" b="1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Призван в 1941 г. Куровским РВК. </a:t>
            </a:r>
          </a:p>
          <a:p>
            <a:pPr algn="ctr"/>
            <a:r>
              <a:rPr lang="ru-RU" b="1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Умер от ран в октябре 1941 г 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1277" y="263610"/>
            <a:ext cx="4316626" cy="2702012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84200" y="550863"/>
            <a:ext cx="3789363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1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рассказ моей бабушки о ее детстве и о моем прадеде. </a:t>
            </a:r>
          </a:p>
          <a:p>
            <a:pPr indent="1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это письмо и этот, маленький, но очень важный рассказ является ценностью для моей семьи. </a:t>
            </a:r>
          </a:p>
          <a:p>
            <a:pPr indent="1800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Старшее поколение передает его молодому.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2450" y="428625"/>
            <a:ext cx="3830638" cy="2322513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17" name="TextBox 7"/>
          <p:cNvSpPr txBox="1">
            <a:spLocks noChangeArrowheads="1"/>
          </p:cNvSpPr>
          <p:nvPr/>
        </p:nvSpPr>
        <p:spPr bwMode="auto">
          <a:xfrm>
            <a:off x="5318125" y="3956050"/>
            <a:ext cx="30384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9388"/>
            <a:r>
              <a:rPr lang="ru-RU">
                <a:solidFill>
                  <a:schemeClr val="bg1"/>
                </a:solidFill>
                <a:latin typeface="Calibri" pitchFamily="34" charset="0"/>
              </a:rPr>
              <a:t>Письмо находится в музее в деревне Степановка, где родился и рос мой прадед. </a:t>
            </a:r>
          </a:p>
          <a:p>
            <a:pPr indent="179388"/>
            <a:r>
              <a:rPr lang="ru-RU">
                <a:solidFill>
                  <a:schemeClr val="bg1"/>
                </a:solidFill>
                <a:latin typeface="Calibri" pitchFamily="34" charset="0"/>
              </a:rPr>
              <a:t>Каждый год перед 9 мая мы посещаем музей и братскую могилу при этом музее.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165725" y="3724275"/>
            <a:ext cx="3343275" cy="2413000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01" y="3130381"/>
            <a:ext cx="4572000" cy="34290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29" name="Группа 13"/>
          <p:cNvGrpSpPr>
            <a:grpSpLocks/>
          </p:cNvGrpSpPr>
          <p:nvPr/>
        </p:nvGrpSpPr>
        <p:grpSpPr bwMode="auto">
          <a:xfrm>
            <a:off x="2143125" y="254000"/>
            <a:ext cx="5372100" cy="2205038"/>
            <a:chOff x="3921211" y="122420"/>
            <a:chExt cx="5033319" cy="1936823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921211" y="122420"/>
              <a:ext cx="5033319" cy="1936823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093748" y="288354"/>
              <a:ext cx="4637674" cy="1564518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473075" y="4168775"/>
            <a:ext cx="8366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2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2606675" y="492125"/>
            <a:ext cx="4572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179388"/>
            <a:r>
              <a:rPr 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Война в одинаковой мере облагает данью и мужчин и женщин, но только с одних взимает кровь, с других — слезы. </a:t>
            </a:r>
          </a:p>
          <a:p>
            <a:pPr indent="179388" algn="r"/>
            <a:r>
              <a:rPr lang="ru-RU" sz="2000" b="1" i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Теккерей Уильям Мейкпис</a:t>
            </a:r>
          </a:p>
        </p:txBody>
      </p:sp>
      <p:grpSp>
        <p:nvGrpSpPr>
          <p:cNvPr id="22532" name="Группа 11"/>
          <p:cNvGrpSpPr>
            <a:grpSpLocks/>
          </p:cNvGrpSpPr>
          <p:nvPr/>
        </p:nvGrpSpPr>
        <p:grpSpPr bwMode="auto">
          <a:xfrm>
            <a:off x="2087563" y="2776538"/>
            <a:ext cx="5483225" cy="3954462"/>
            <a:chOff x="473673" y="2148835"/>
            <a:chExt cx="5852985" cy="450733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3673" y="2148835"/>
              <a:ext cx="5852985" cy="4507338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4414" y="2353688"/>
              <a:ext cx="5471501" cy="4090473"/>
            </a:xfrm>
            <a:prstGeom prst="rect">
              <a:avLst/>
            </a:prstGeom>
            <a:effectLst>
              <a:softEdge rad="3175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Группа 6"/>
          <p:cNvGrpSpPr>
            <a:grpSpLocks/>
          </p:cNvGrpSpPr>
          <p:nvPr/>
        </p:nvGrpSpPr>
        <p:grpSpPr bwMode="auto">
          <a:xfrm>
            <a:off x="963613" y="157163"/>
            <a:ext cx="6945312" cy="1119187"/>
            <a:chOff x="963827" y="156519"/>
            <a:chExt cx="6944497" cy="112034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963827" y="156519"/>
              <a:ext cx="6944497" cy="1120346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1186051" y="321790"/>
              <a:ext cx="6474652" cy="748486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23554" name="Группа 7"/>
          <p:cNvGrpSpPr>
            <a:grpSpLocks/>
          </p:cNvGrpSpPr>
          <p:nvPr/>
        </p:nvGrpSpPr>
        <p:grpSpPr bwMode="auto">
          <a:xfrm>
            <a:off x="787400" y="2001838"/>
            <a:ext cx="7527925" cy="4373562"/>
            <a:chOff x="786712" y="2001794"/>
            <a:chExt cx="7529384" cy="437429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786712" y="2001794"/>
              <a:ext cx="7529384" cy="4374292"/>
            </a:xfrm>
            <a:prstGeom prst="rect">
              <a:avLst/>
            </a:prstGeom>
            <a:solidFill>
              <a:srgbClr val="591814"/>
            </a:solidFill>
            <a:ln>
              <a:solidFill>
                <a:srgbClr val="591814"/>
              </a:solidFill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055052" y="2257424"/>
              <a:ext cx="6960949" cy="3821751"/>
            </a:xfrm>
            <a:prstGeom prst="rect">
              <a:avLst/>
            </a:prstGeom>
            <a:noFill/>
            <a:ln w="57150">
              <a:solidFill>
                <a:srgbClr val="D1D1C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sp>
        <p:nvSpPr>
          <p:cNvPr id="23555" name="TextBox 8"/>
          <p:cNvSpPr txBox="1">
            <a:spLocks noChangeArrowheads="1"/>
          </p:cNvSpPr>
          <p:nvPr/>
        </p:nvSpPr>
        <p:spPr bwMode="auto">
          <a:xfrm>
            <a:off x="3159125" y="434975"/>
            <a:ext cx="25288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Источники:</a:t>
            </a:r>
          </a:p>
        </p:txBody>
      </p:sp>
      <p:sp>
        <p:nvSpPr>
          <p:cNvPr id="23556" name="TextBox 9"/>
          <p:cNvSpPr txBox="1">
            <a:spLocks noChangeArrowheads="1"/>
          </p:cNvSpPr>
          <p:nvPr/>
        </p:nvSpPr>
        <p:spPr bwMode="auto">
          <a:xfrm>
            <a:off x="1408113" y="2562225"/>
            <a:ext cx="6418262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>
                <a:solidFill>
                  <a:schemeClr val="bg1"/>
                </a:solidFill>
                <a:latin typeface="Calibri" pitchFamily="34" charset="0"/>
              </a:rPr>
              <a:t>Семейные беседы</a:t>
            </a:r>
          </a:p>
          <a:p>
            <a:pPr marL="285750" indent="-285750">
              <a:buFont typeface="Arial" charset="0"/>
              <a:buChar char="•"/>
            </a:pPr>
            <a:r>
              <a:rPr lang="ru-RU">
                <a:solidFill>
                  <a:schemeClr val="bg1"/>
                </a:solidFill>
                <a:latin typeface="Calibri" pitchFamily="34" charset="0"/>
              </a:rPr>
              <a:t>Семейный фотоархив </a:t>
            </a:r>
          </a:p>
          <a:p>
            <a:pPr marL="285750" indent="-285750">
              <a:buFont typeface="Arial" charset="0"/>
              <a:buChar char="•"/>
            </a:pPr>
            <a:r>
              <a:rPr lang="en-US">
                <a:solidFill>
                  <a:schemeClr val="bg1"/>
                </a:solidFill>
                <a:latin typeface="Calibri" pitchFamily="34" charset="0"/>
                <a:hlinkClick r:id="rId3"/>
              </a:rPr>
              <a:t>https://www.culture.ru/institutes/24586/stepanovskii-kraevedcheskii-muzei</a:t>
            </a:r>
            <a:endParaRPr lang="ru-RU">
              <a:solidFill>
                <a:schemeClr val="bg1"/>
              </a:solidFill>
              <a:latin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>
                <a:solidFill>
                  <a:schemeClr val="bg1"/>
                </a:solidFill>
                <a:latin typeface="Calibri" pitchFamily="34" charset="0"/>
                <a:hlinkClick r:id="rId4"/>
              </a:rPr>
              <a:t>https://www.bogorodsk-noginsk.ru/o-z/rodina.html</a:t>
            </a:r>
            <a:endParaRPr lang="ru-RU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78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853150" y="4670853"/>
            <a:ext cx="7290487" cy="1054443"/>
          </a:xfrm>
          <a:prstGeom prst="rect">
            <a:avLst/>
          </a:prstGeom>
          <a:solidFill>
            <a:srgbClr val="591814"/>
          </a:solidFill>
          <a:ln>
            <a:solidFill>
              <a:srgbClr val="591814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66800" y="4867275"/>
            <a:ext cx="6862763" cy="636588"/>
          </a:xfrm>
          <a:prstGeom prst="rect">
            <a:avLst/>
          </a:prstGeom>
          <a:noFill/>
          <a:ln w="57150">
            <a:solidFill>
              <a:srgbClr val="D1D1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6625" y="4897438"/>
            <a:ext cx="7123113" cy="635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800" b="1" dirty="0" smtClean="0">
                <a:ln w="0"/>
                <a:solidFill>
                  <a:srgbClr val="EDEDED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b="1" dirty="0">
              <a:ln w="0"/>
              <a:solidFill>
                <a:srgbClr val="EDEDED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495" y="6394960"/>
            <a:ext cx="784655" cy="390612"/>
          </a:xfrm>
          <a:prstGeom prst="rect">
            <a:avLst/>
          </a:prstGeom>
          <a:solidFill>
            <a:srgbClr val="591814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87" name="TextBox 14"/>
          <p:cNvSpPr txBox="1">
            <a:spLocks noChangeArrowheads="1"/>
          </p:cNvSpPr>
          <p:nvPr/>
        </p:nvSpPr>
        <p:spPr bwMode="auto">
          <a:xfrm>
            <a:off x="104775" y="6405563"/>
            <a:ext cx="712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EDEDED"/>
                </a:solidFill>
                <a:latin typeface="Times New Roman" pitchFamily="18" charset="0"/>
                <a:cs typeface="Times New Roman" pitchFamily="18" charset="0"/>
              </a:rPr>
              <a:t>2020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598</Words>
  <Application>Microsoft Office PowerPoint</Application>
  <PresentationFormat>Экран (4:3)</PresentationFormat>
  <Paragraphs>42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Calibri</vt:lpstr>
      <vt:lpstr>Arial</vt:lpstr>
      <vt:lpstr>Calibri Light</vt:lpstr>
      <vt:lpstr>Times New Roman</vt:lpstr>
      <vt:lpstr>Тема Office</vt:lpstr>
      <vt:lpstr>Моя семейная реликвия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User</cp:lastModifiedBy>
  <cp:revision>92</cp:revision>
  <dcterms:created xsi:type="dcterms:W3CDTF">2014-11-21T11:00:06Z</dcterms:created>
  <dcterms:modified xsi:type="dcterms:W3CDTF">2021-11-04T14:33:21Z</dcterms:modified>
</cp:coreProperties>
</file>