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33" r:id="rId2"/>
    <p:sldId id="294" r:id="rId3"/>
    <p:sldId id="346" r:id="rId4"/>
    <p:sldId id="349" r:id="rId5"/>
    <p:sldId id="324" r:id="rId6"/>
    <p:sldId id="334" r:id="rId7"/>
    <p:sldId id="335" r:id="rId8"/>
    <p:sldId id="336" r:id="rId9"/>
    <p:sldId id="348" r:id="rId10"/>
    <p:sldId id="329" r:id="rId11"/>
    <p:sldId id="339" r:id="rId12"/>
    <p:sldId id="341" r:id="rId13"/>
    <p:sldId id="342" r:id="rId14"/>
    <p:sldId id="343" r:id="rId15"/>
    <p:sldId id="344" r:id="rId16"/>
    <p:sldId id="345" r:id="rId17"/>
    <p:sldId id="340" r:id="rId18"/>
    <p:sldId id="332" r:id="rId19"/>
    <p:sldId id="301" r:id="rId20"/>
    <p:sldId id="270" r:id="rId21"/>
  </p:sldIdLst>
  <p:sldSz cx="9144000" cy="5143500" type="screen16x9"/>
  <p:notesSz cx="6858000" cy="91440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6" userDrawn="1">
          <p15:clr>
            <a:srgbClr val="F26B43"/>
          </p15:clr>
        </p15:guide>
        <p15:guide id="2" pos="1905" userDrawn="1">
          <p15:clr>
            <a:srgbClr val="F26B43"/>
          </p15:clr>
        </p15:guide>
        <p15:guide id="3" pos="3855" userDrawn="1">
          <p15:clr>
            <a:srgbClr val="F26B43"/>
          </p15:clr>
        </p15:guide>
        <p15:guide id="4" orient="horz" pos="2164" userDrawn="1">
          <p15:clr>
            <a:srgbClr val="F26B43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63C"/>
    <a:srgbClr val="E0F4E2"/>
    <a:srgbClr val="D1EF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60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504"/>
      </p:cViewPr>
      <p:guideLst>
        <p:guide orient="horz" pos="1076"/>
        <p:guide pos="1905"/>
        <p:guide pos="3855"/>
        <p:guide orient="horz" pos="216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4B814A-B384-44FB-BFA8-271D6715964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DB6F0A-7400-4270-9660-5C693A3C6592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 Закрепить</a:t>
          </a:r>
          <a:r>
            <a:rPr lang="ru-RU" sz="1600" b="0" dirty="0">
              <a:solidFill>
                <a:schemeClr val="tx1"/>
              </a:solidFill>
              <a:latin typeface="Times New Roman"/>
              <a:cs typeface="Times New Roman"/>
            </a:rPr>
            <a:t> теоретические знания по теме «Производная»</a:t>
          </a:r>
          <a:endParaRPr lang="ru-RU" sz="1600" b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DA15D52-B748-4595-8922-6CD82D84829A}" type="parTrans" cxnId="{8CD2A816-A986-422B-807D-7E2535025955}">
      <dgm:prSet/>
      <dgm:spPr/>
      <dgm:t>
        <a:bodyPr/>
        <a:lstStyle/>
        <a:p>
          <a:endParaRPr lang="ru-RU"/>
        </a:p>
      </dgm:t>
    </dgm:pt>
    <dgm:pt modelId="{D2056756-FC78-4E8B-B1EB-3B09A7AC7816}" type="sibTrans" cxnId="{8CD2A816-A986-422B-807D-7E2535025955}">
      <dgm:prSet/>
      <dgm:spPr/>
      <dgm:t>
        <a:bodyPr/>
        <a:lstStyle/>
        <a:p>
          <a:endParaRPr lang="ru-RU"/>
        </a:p>
      </dgm:t>
    </dgm:pt>
    <dgm:pt modelId="{C84DF88B-DC2D-46CB-92DB-CB53A7FB5571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 Научить </a:t>
          </a:r>
          <a:r>
            <a:rPr lang="ru-RU" sz="1600" b="0" dirty="0">
              <a:solidFill>
                <a:schemeClr val="tx1"/>
              </a:solidFill>
              <a:latin typeface="Times New Roman"/>
              <a:cs typeface="Times New Roman"/>
            </a:rPr>
            <a:t>применять алгоритм нахождения наибольшего и наименьшего значений функции на отрезке при решении задач на оптимизацию</a:t>
          </a:r>
          <a:endParaRPr lang="ru-RU" sz="1600" b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230C8C5-D682-45AC-84C4-BB21F4A723B6}" type="parTrans" cxnId="{10331A88-4375-4E0B-9C5E-5E57317E0076}">
      <dgm:prSet/>
      <dgm:spPr/>
      <dgm:t>
        <a:bodyPr/>
        <a:lstStyle/>
        <a:p>
          <a:endParaRPr lang="ru-RU"/>
        </a:p>
      </dgm:t>
    </dgm:pt>
    <dgm:pt modelId="{07F3251E-C8D4-42D5-B27D-179F330B3CB2}" type="sibTrans" cxnId="{10331A88-4375-4E0B-9C5E-5E57317E0076}">
      <dgm:prSet/>
      <dgm:spPr/>
      <dgm:t>
        <a:bodyPr/>
        <a:lstStyle/>
        <a:p>
          <a:endParaRPr lang="ru-RU"/>
        </a:p>
      </dgm:t>
    </dgm:pt>
    <dgm:pt modelId="{87680F76-721A-45FC-B385-57F09E7D1B09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Р</a:t>
          </a:r>
          <a:r>
            <a:rPr lang="ru-RU" sz="1600" b="0" dirty="0">
              <a:solidFill>
                <a:schemeClr val="tx1"/>
              </a:solidFill>
              <a:latin typeface="Times New Roman"/>
              <a:cs typeface="Times New Roman"/>
            </a:rPr>
            <a:t>азвить навыки профессионального общения при решении задач практического характера</a:t>
          </a:r>
          <a:endParaRPr lang="ru-RU" sz="1600" b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13160A2-63B0-4DB7-AD98-6C87FD07D4C7}" type="parTrans" cxnId="{54EB92AC-87F5-4D55-BD67-B657F1FAB098}">
      <dgm:prSet/>
      <dgm:spPr/>
      <dgm:t>
        <a:bodyPr/>
        <a:lstStyle/>
        <a:p>
          <a:endParaRPr lang="ru-RU"/>
        </a:p>
      </dgm:t>
    </dgm:pt>
    <dgm:pt modelId="{F756C8F3-1CBB-4F7A-A56C-7D694F6E1944}" type="sibTrans" cxnId="{54EB92AC-87F5-4D55-BD67-B657F1FAB098}">
      <dgm:prSet/>
      <dgm:spPr/>
      <dgm:t>
        <a:bodyPr/>
        <a:lstStyle/>
        <a:p>
          <a:endParaRPr lang="ru-RU"/>
        </a:p>
      </dgm:t>
    </dgm:pt>
    <dgm:pt modelId="{9378458A-F478-4B48-81BD-3343B0A36E4E}" type="pres">
      <dgm:prSet presAssocID="{DF4B814A-B384-44FB-BFA8-271D6715964B}" presName="linearFlow" presStyleCnt="0">
        <dgm:presLayoutVars>
          <dgm:dir/>
          <dgm:resizeHandles val="exact"/>
        </dgm:presLayoutVars>
      </dgm:prSet>
      <dgm:spPr/>
    </dgm:pt>
    <dgm:pt modelId="{E9622BD8-46C1-4A79-877A-5EDE8CC3D06D}" type="pres">
      <dgm:prSet presAssocID="{6FDB6F0A-7400-4270-9660-5C693A3C6592}" presName="composite" presStyleCnt="0"/>
      <dgm:spPr/>
    </dgm:pt>
    <dgm:pt modelId="{FC0F1125-049F-4E0A-B244-A34E8177B1EF}" type="pres">
      <dgm:prSet presAssocID="{6FDB6F0A-7400-4270-9660-5C693A3C6592}" presName="imgShp" presStyleLbl="fgImgPlace1" presStyleIdx="0" presStyleCnt="3" custLinFactX="-100000" custLinFactNeighborX="-125419" custLinFactNeighborY="-116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D04D68D-BFFA-4CEC-8EF7-82C9996FA1C4}" type="pres">
      <dgm:prSet presAssocID="{6FDB6F0A-7400-4270-9660-5C693A3C6592}" presName="txShp" presStyleLbl="node1" presStyleIdx="0" presStyleCnt="3" custScaleX="139657">
        <dgm:presLayoutVars>
          <dgm:bulletEnabled val="1"/>
        </dgm:presLayoutVars>
      </dgm:prSet>
      <dgm:spPr/>
    </dgm:pt>
    <dgm:pt modelId="{3187AE5B-6F84-48FF-9498-41266B6F3B21}" type="pres">
      <dgm:prSet presAssocID="{D2056756-FC78-4E8B-B1EB-3B09A7AC7816}" presName="spacing" presStyleCnt="0"/>
      <dgm:spPr/>
    </dgm:pt>
    <dgm:pt modelId="{4F3348E3-B28D-4A29-819F-1780BDACCB13}" type="pres">
      <dgm:prSet presAssocID="{C84DF88B-DC2D-46CB-92DB-CB53A7FB5571}" presName="composite" presStyleCnt="0"/>
      <dgm:spPr/>
    </dgm:pt>
    <dgm:pt modelId="{B5D5FFB9-AF20-4DFD-BE7E-8C16CCF77866}" type="pres">
      <dgm:prSet presAssocID="{C84DF88B-DC2D-46CB-92DB-CB53A7FB5571}" presName="imgShp" presStyleLbl="fgImgPlace1" presStyleIdx="1" presStyleCnt="3" custLinFactX="-100000" custLinFactNeighborX="-105158" custLinFactNeighborY="-230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197EB7B-718E-4FCD-BD3F-060BC7E28F52}" type="pres">
      <dgm:prSet presAssocID="{C84DF88B-DC2D-46CB-92DB-CB53A7FB5571}" presName="txShp" presStyleLbl="node1" presStyleIdx="1" presStyleCnt="3" custScaleX="139657">
        <dgm:presLayoutVars>
          <dgm:bulletEnabled val="1"/>
        </dgm:presLayoutVars>
      </dgm:prSet>
      <dgm:spPr/>
    </dgm:pt>
    <dgm:pt modelId="{F145FF14-A6D0-42E2-B4BD-F13C92A6F6FC}" type="pres">
      <dgm:prSet presAssocID="{07F3251E-C8D4-42D5-B27D-179F330B3CB2}" presName="spacing" presStyleCnt="0"/>
      <dgm:spPr/>
    </dgm:pt>
    <dgm:pt modelId="{0C10A8C7-B47C-435B-90B2-A18627233EC0}" type="pres">
      <dgm:prSet presAssocID="{87680F76-721A-45FC-B385-57F09E7D1B09}" presName="composite" presStyleCnt="0"/>
      <dgm:spPr/>
    </dgm:pt>
    <dgm:pt modelId="{DAA0F327-0FCE-4276-A1B7-A4415F0E326B}" type="pres">
      <dgm:prSet presAssocID="{87680F76-721A-45FC-B385-57F09E7D1B09}" presName="imgShp" presStyleLbl="fgImgPlace1" presStyleIdx="2" presStyleCnt="3" custLinFactX="-100000" custLinFactNeighborX="-104448" custLinFactNeighborY="-2108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9E00ED0-6880-4D23-BACD-58DC31E2D38C}" type="pres">
      <dgm:prSet presAssocID="{87680F76-721A-45FC-B385-57F09E7D1B09}" presName="txShp" presStyleLbl="node1" presStyleIdx="2" presStyleCnt="3" custScaleX="139476">
        <dgm:presLayoutVars>
          <dgm:bulletEnabled val="1"/>
        </dgm:presLayoutVars>
      </dgm:prSet>
      <dgm:spPr/>
    </dgm:pt>
  </dgm:ptLst>
  <dgm:cxnLst>
    <dgm:cxn modelId="{8CD2A816-A986-422B-807D-7E2535025955}" srcId="{DF4B814A-B384-44FB-BFA8-271D6715964B}" destId="{6FDB6F0A-7400-4270-9660-5C693A3C6592}" srcOrd="0" destOrd="0" parTransId="{8DA15D52-B748-4595-8922-6CD82D84829A}" sibTransId="{D2056756-FC78-4E8B-B1EB-3B09A7AC7816}"/>
    <dgm:cxn modelId="{F4433F27-A3CC-42C0-8357-9289A86C58B7}" type="presOf" srcId="{6FDB6F0A-7400-4270-9660-5C693A3C6592}" destId="{3D04D68D-BFFA-4CEC-8EF7-82C9996FA1C4}" srcOrd="0" destOrd="0" presId="urn:microsoft.com/office/officeart/2005/8/layout/vList3"/>
    <dgm:cxn modelId="{87881F33-B6E2-4C88-891C-ACB4AA3F8541}" type="presOf" srcId="{C84DF88B-DC2D-46CB-92DB-CB53A7FB5571}" destId="{5197EB7B-718E-4FCD-BD3F-060BC7E28F52}" srcOrd="0" destOrd="0" presId="urn:microsoft.com/office/officeart/2005/8/layout/vList3"/>
    <dgm:cxn modelId="{26A3E552-63D0-460C-9087-C2BD2C546A54}" type="presOf" srcId="{DF4B814A-B384-44FB-BFA8-271D6715964B}" destId="{9378458A-F478-4B48-81BD-3343B0A36E4E}" srcOrd="0" destOrd="0" presId="urn:microsoft.com/office/officeart/2005/8/layout/vList3"/>
    <dgm:cxn modelId="{10331A88-4375-4E0B-9C5E-5E57317E0076}" srcId="{DF4B814A-B384-44FB-BFA8-271D6715964B}" destId="{C84DF88B-DC2D-46CB-92DB-CB53A7FB5571}" srcOrd="1" destOrd="0" parTransId="{4230C8C5-D682-45AC-84C4-BB21F4A723B6}" sibTransId="{07F3251E-C8D4-42D5-B27D-179F330B3CB2}"/>
    <dgm:cxn modelId="{54EB92AC-87F5-4D55-BD67-B657F1FAB098}" srcId="{DF4B814A-B384-44FB-BFA8-271D6715964B}" destId="{87680F76-721A-45FC-B385-57F09E7D1B09}" srcOrd="2" destOrd="0" parTransId="{613160A2-63B0-4DB7-AD98-6C87FD07D4C7}" sibTransId="{F756C8F3-1CBB-4F7A-A56C-7D694F6E1944}"/>
    <dgm:cxn modelId="{D2039AC2-A90F-41AC-993B-1FE3EDA6A7DC}" type="presOf" srcId="{87680F76-721A-45FC-B385-57F09E7D1B09}" destId="{D9E00ED0-6880-4D23-BACD-58DC31E2D38C}" srcOrd="0" destOrd="0" presId="urn:microsoft.com/office/officeart/2005/8/layout/vList3"/>
    <dgm:cxn modelId="{E79FFEF4-FA2B-423B-A896-6FFA1435BF42}" type="presParOf" srcId="{9378458A-F478-4B48-81BD-3343B0A36E4E}" destId="{E9622BD8-46C1-4A79-877A-5EDE8CC3D06D}" srcOrd="0" destOrd="0" presId="urn:microsoft.com/office/officeart/2005/8/layout/vList3"/>
    <dgm:cxn modelId="{4CA556BA-B682-4C09-947F-0822E418E566}" type="presParOf" srcId="{E9622BD8-46C1-4A79-877A-5EDE8CC3D06D}" destId="{FC0F1125-049F-4E0A-B244-A34E8177B1EF}" srcOrd="0" destOrd="0" presId="urn:microsoft.com/office/officeart/2005/8/layout/vList3"/>
    <dgm:cxn modelId="{B742C5CC-EC3B-407F-8D1B-0635E8DBBC76}" type="presParOf" srcId="{E9622BD8-46C1-4A79-877A-5EDE8CC3D06D}" destId="{3D04D68D-BFFA-4CEC-8EF7-82C9996FA1C4}" srcOrd="1" destOrd="0" presId="urn:microsoft.com/office/officeart/2005/8/layout/vList3"/>
    <dgm:cxn modelId="{4DE5C7E3-41F5-40FB-9387-10A1771A4909}" type="presParOf" srcId="{9378458A-F478-4B48-81BD-3343B0A36E4E}" destId="{3187AE5B-6F84-48FF-9498-41266B6F3B21}" srcOrd="1" destOrd="0" presId="urn:microsoft.com/office/officeart/2005/8/layout/vList3"/>
    <dgm:cxn modelId="{7BB9D9B8-9EE4-495D-9BC0-C270BCA50706}" type="presParOf" srcId="{9378458A-F478-4B48-81BD-3343B0A36E4E}" destId="{4F3348E3-B28D-4A29-819F-1780BDACCB13}" srcOrd="2" destOrd="0" presId="urn:microsoft.com/office/officeart/2005/8/layout/vList3"/>
    <dgm:cxn modelId="{06428311-F64A-4560-9904-B9EA35B6791E}" type="presParOf" srcId="{4F3348E3-B28D-4A29-819F-1780BDACCB13}" destId="{B5D5FFB9-AF20-4DFD-BE7E-8C16CCF77866}" srcOrd="0" destOrd="0" presId="urn:microsoft.com/office/officeart/2005/8/layout/vList3"/>
    <dgm:cxn modelId="{F2975CEA-1AEA-4A89-8566-3972D42D7309}" type="presParOf" srcId="{4F3348E3-B28D-4A29-819F-1780BDACCB13}" destId="{5197EB7B-718E-4FCD-BD3F-060BC7E28F52}" srcOrd="1" destOrd="0" presId="urn:microsoft.com/office/officeart/2005/8/layout/vList3"/>
    <dgm:cxn modelId="{12081D92-2068-4ABF-9258-0A3EE83CFD24}" type="presParOf" srcId="{9378458A-F478-4B48-81BD-3343B0A36E4E}" destId="{F145FF14-A6D0-42E2-B4BD-F13C92A6F6FC}" srcOrd="3" destOrd="0" presId="urn:microsoft.com/office/officeart/2005/8/layout/vList3"/>
    <dgm:cxn modelId="{582C8DA9-9C6F-40F1-BA0E-737E02B5843D}" type="presParOf" srcId="{9378458A-F478-4B48-81BD-3343B0A36E4E}" destId="{0C10A8C7-B47C-435B-90B2-A18627233EC0}" srcOrd="4" destOrd="0" presId="urn:microsoft.com/office/officeart/2005/8/layout/vList3"/>
    <dgm:cxn modelId="{CCDD10FA-EB2A-405C-BDA0-AB4409C2F24B}" type="presParOf" srcId="{0C10A8C7-B47C-435B-90B2-A18627233EC0}" destId="{DAA0F327-0FCE-4276-A1B7-A4415F0E326B}" srcOrd="0" destOrd="0" presId="urn:microsoft.com/office/officeart/2005/8/layout/vList3"/>
    <dgm:cxn modelId="{E5E97D59-A79F-4F9A-A3BF-DCCFA9010268}" type="presParOf" srcId="{0C10A8C7-B47C-435B-90B2-A18627233EC0}" destId="{D9E00ED0-6880-4D23-BACD-58DC31E2D38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8B9A43-4A54-4802-9787-125404EF5A83}" type="doc">
      <dgm:prSet loTypeId="urn:microsoft.com/office/officeart/2005/8/layout/bProcess3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D48637F3-F4DF-4884-A56F-849388AB808D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600" dirty="0">
              <a:solidFill>
                <a:schemeClr val="tx1"/>
              </a:solidFill>
              <a:latin typeface="Times New Roman"/>
              <a:cs typeface="Times New Roman"/>
            </a:rPr>
            <a:t>1. Ввести переменную </a:t>
          </a:r>
          <a:r>
            <a:rPr lang="ru-RU" sz="1600" i="1" dirty="0" err="1">
              <a:solidFill>
                <a:schemeClr val="tx1"/>
              </a:solidFill>
              <a:latin typeface="Times New Roman"/>
              <a:cs typeface="Times New Roman"/>
            </a:rPr>
            <a:t>х</a:t>
          </a:r>
          <a:endParaRPr lang="ru-RU" sz="1600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CF8D926-9BD6-4DCA-93B9-CACAEE21095E}" type="parTrans" cxnId="{B9A899C1-7500-471B-AE08-331CA61C9072}">
      <dgm:prSet/>
      <dgm:spPr/>
      <dgm:t>
        <a:bodyPr/>
        <a:lstStyle/>
        <a:p>
          <a:endParaRPr lang="ru-RU"/>
        </a:p>
      </dgm:t>
    </dgm:pt>
    <dgm:pt modelId="{A28AB6B1-096A-4549-B54E-94F4425FF23C}" type="sibTrans" cxnId="{B9A899C1-7500-471B-AE08-331CA61C9072}">
      <dgm:prSet/>
      <dgm:spPr/>
      <dgm:t>
        <a:bodyPr/>
        <a:lstStyle/>
        <a:p>
          <a:endParaRPr lang="ru-RU"/>
        </a:p>
      </dgm:t>
    </dgm:pt>
    <dgm:pt modelId="{3D71C211-75A8-43C5-A89B-CC9E5FD3D17F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600" dirty="0">
              <a:solidFill>
                <a:schemeClr val="tx1"/>
              </a:solidFill>
              <a:latin typeface="Times New Roman"/>
              <a:cs typeface="Times New Roman"/>
            </a:rPr>
            <a:t>2. Задать оптимизируемую величину формулой. То есть записать функцию </a:t>
          </a:r>
        </a:p>
        <a:p>
          <a:r>
            <a:rPr lang="ru-RU" sz="1600" i="1" dirty="0">
              <a:solidFill>
                <a:schemeClr val="tx1"/>
              </a:solidFill>
              <a:latin typeface="Times New Roman"/>
              <a:cs typeface="Times New Roman"/>
            </a:rPr>
            <a:t>у = f(x), </a:t>
          </a:r>
          <a:r>
            <a:rPr lang="ru-RU" sz="1600" dirty="0">
              <a:solidFill>
                <a:schemeClr val="tx1"/>
              </a:solidFill>
              <a:latin typeface="Times New Roman"/>
              <a:cs typeface="Times New Roman"/>
            </a:rPr>
            <a:t>наибольшее или наименьшее значение которой необходимо найти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8F5538F-250C-4C4D-8311-348FA5168B04}" type="parTrans" cxnId="{7FAD60E4-3BED-4157-AB3A-60D7B70900F7}">
      <dgm:prSet/>
      <dgm:spPr/>
      <dgm:t>
        <a:bodyPr/>
        <a:lstStyle/>
        <a:p>
          <a:endParaRPr lang="ru-RU"/>
        </a:p>
      </dgm:t>
    </dgm:pt>
    <dgm:pt modelId="{A77739FA-6722-46AB-BB79-131D8E32B34C}" type="sibTrans" cxnId="{7FAD60E4-3BED-4157-AB3A-60D7B70900F7}">
      <dgm:prSet/>
      <dgm:spPr/>
      <dgm:t>
        <a:bodyPr/>
        <a:lstStyle/>
        <a:p>
          <a:endParaRPr lang="ru-RU"/>
        </a:p>
      </dgm:t>
    </dgm:pt>
    <dgm:pt modelId="{4869DDA7-D8A3-4AC3-B4BC-EF7EFCAF3640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600" dirty="0">
              <a:solidFill>
                <a:schemeClr val="tx1"/>
              </a:solidFill>
              <a:latin typeface="Times New Roman"/>
              <a:cs typeface="Times New Roman"/>
            </a:rPr>
            <a:t>3. Задать отрезок изменения переменной </a:t>
          </a:r>
          <a:r>
            <a:rPr lang="ru-RU" sz="1600" i="1" dirty="0" err="1">
              <a:solidFill>
                <a:schemeClr val="tx1"/>
              </a:solidFill>
              <a:latin typeface="Times New Roman"/>
              <a:cs typeface="Times New Roman"/>
            </a:rPr>
            <a:t>x</a:t>
          </a:r>
          <a:endParaRPr lang="ru-RU" sz="1600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01E800B-0E5B-4696-8D63-B9B3980001A8}" type="parTrans" cxnId="{D90956F7-F9D0-4FA8-B5CB-71B995A5F9AE}">
      <dgm:prSet/>
      <dgm:spPr/>
      <dgm:t>
        <a:bodyPr/>
        <a:lstStyle/>
        <a:p>
          <a:endParaRPr lang="ru-RU"/>
        </a:p>
      </dgm:t>
    </dgm:pt>
    <dgm:pt modelId="{42D58614-054C-4C8B-9384-E593CACC2307}" type="sibTrans" cxnId="{D90956F7-F9D0-4FA8-B5CB-71B995A5F9AE}">
      <dgm:prSet/>
      <dgm:spPr/>
      <dgm:t>
        <a:bodyPr/>
        <a:lstStyle/>
        <a:p>
          <a:endParaRPr lang="ru-RU"/>
        </a:p>
      </dgm:t>
    </dgm:pt>
    <dgm:pt modelId="{0273457E-5ADB-40BE-B94E-11C065822DE1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600" dirty="0">
              <a:solidFill>
                <a:schemeClr val="tx1"/>
              </a:solidFill>
              <a:latin typeface="Times New Roman"/>
              <a:cs typeface="Times New Roman"/>
            </a:rPr>
            <a:t>4. Применить к полученной функции алгоритм нахождения наибольшего и наименьшего значения на полученном отрезке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D907637-B505-4837-AA7A-DCB315364323}" type="parTrans" cxnId="{C6EAD29B-039B-49C0-875E-697FB55130A7}">
      <dgm:prSet/>
      <dgm:spPr/>
      <dgm:t>
        <a:bodyPr/>
        <a:lstStyle/>
        <a:p>
          <a:endParaRPr lang="ru-RU"/>
        </a:p>
      </dgm:t>
    </dgm:pt>
    <dgm:pt modelId="{153BE559-04EE-4B3B-9311-444A403EDD7D}" type="sibTrans" cxnId="{C6EAD29B-039B-49C0-875E-697FB55130A7}">
      <dgm:prSet/>
      <dgm:spPr/>
      <dgm:t>
        <a:bodyPr/>
        <a:lstStyle/>
        <a:p>
          <a:endParaRPr lang="ru-RU"/>
        </a:p>
      </dgm:t>
    </dgm:pt>
    <dgm:pt modelId="{3CA3DF50-157B-47F4-8D4C-04BCECD47CEF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600" dirty="0">
              <a:solidFill>
                <a:schemeClr val="tx1"/>
              </a:solidFill>
              <a:latin typeface="Times New Roman"/>
              <a:cs typeface="Times New Roman"/>
            </a:rPr>
            <a:t>5. Записать ответ в задаче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4FE109F-874D-4184-9A0C-49C680AD80EE}" type="parTrans" cxnId="{EF6C1DFD-09A2-4307-AE70-7977BBEDCFBC}">
      <dgm:prSet/>
      <dgm:spPr/>
      <dgm:t>
        <a:bodyPr/>
        <a:lstStyle/>
        <a:p>
          <a:endParaRPr lang="ru-RU"/>
        </a:p>
      </dgm:t>
    </dgm:pt>
    <dgm:pt modelId="{94F6D5D5-AA9D-4CDF-98A6-5CD6DF74D1CE}" type="sibTrans" cxnId="{EF6C1DFD-09A2-4307-AE70-7977BBEDCFBC}">
      <dgm:prSet/>
      <dgm:spPr/>
      <dgm:t>
        <a:bodyPr/>
        <a:lstStyle/>
        <a:p>
          <a:endParaRPr lang="ru-RU"/>
        </a:p>
      </dgm:t>
    </dgm:pt>
    <dgm:pt modelId="{EC7D04AF-E06F-492F-82BC-AAC443819181}" type="pres">
      <dgm:prSet presAssocID="{F88B9A43-4A54-4802-9787-125404EF5A83}" presName="Name0" presStyleCnt="0">
        <dgm:presLayoutVars>
          <dgm:dir/>
          <dgm:resizeHandles val="exact"/>
        </dgm:presLayoutVars>
      </dgm:prSet>
      <dgm:spPr/>
    </dgm:pt>
    <dgm:pt modelId="{4F494A98-571E-4C4F-A1F4-B9152B4ACB7F}" type="pres">
      <dgm:prSet presAssocID="{D48637F3-F4DF-4884-A56F-849388AB808D}" presName="node" presStyleLbl="node1" presStyleIdx="0" presStyleCnt="5">
        <dgm:presLayoutVars>
          <dgm:bulletEnabled val="1"/>
        </dgm:presLayoutVars>
      </dgm:prSet>
      <dgm:spPr/>
    </dgm:pt>
    <dgm:pt modelId="{6F5D3267-D3C6-47B9-B125-F5FCA25D7E99}" type="pres">
      <dgm:prSet presAssocID="{A28AB6B1-096A-4549-B54E-94F4425FF23C}" presName="sibTrans" presStyleLbl="sibTrans1D1" presStyleIdx="0" presStyleCnt="4"/>
      <dgm:spPr/>
    </dgm:pt>
    <dgm:pt modelId="{B86C0F91-025D-41B8-BD48-CD142B73C97A}" type="pres">
      <dgm:prSet presAssocID="{A28AB6B1-096A-4549-B54E-94F4425FF23C}" presName="connectorText" presStyleLbl="sibTrans1D1" presStyleIdx="0" presStyleCnt="4"/>
      <dgm:spPr/>
    </dgm:pt>
    <dgm:pt modelId="{47CFD8D4-C6F7-4720-B8E1-3CB36310A360}" type="pres">
      <dgm:prSet presAssocID="{3D71C211-75A8-43C5-A89B-CC9E5FD3D17F}" presName="node" presStyleLbl="node1" presStyleIdx="1" presStyleCnt="5">
        <dgm:presLayoutVars>
          <dgm:bulletEnabled val="1"/>
        </dgm:presLayoutVars>
      </dgm:prSet>
      <dgm:spPr/>
    </dgm:pt>
    <dgm:pt modelId="{16515F1E-E2C9-4F5F-8E60-13B9F5000346}" type="pres">
      <dgm:prSet presAssocID="{A77739FA-6722-46AB-BB79-131D8E32B34C}" presName="sibTrans" presStyleLbl="sibTrans1D1" presStyleIdx="1" presStyleCnt="4"/>
      <dgm:spPr/>
    </dgm:pt>
    <dgm:pt modelId="{36E17474-ACD1-4529-AE02-4CDFDA575001}" type="pres">
      <dgm:prSet presAssocID="{A77739FA-6722-46AB-BB79-131D8E32B34C}" presName="connectorText" presStyleLbl="sibTrans1D1" presStyleIdx="1" presStyleCnt="4"/>
      <dgm:spPr/>
    </dgm:pt>
    <dgm:pt modelId="{F9744B00-3AE8-45C9-983C-6BC6786A4B09}" type="pres">
      <dgm:prSet presAssocID="{4869DDA7-D8A3-4AC3-B4BC-EF7EFCAF3640}" presName="node" presStyleLbl="node1" presStyleIdx="2" presStyleCnt="5">
        <dgm:presLayoutVars>
          <dgm:bulletEnabled val="1"/>
        </dgm:presLayoutVars>
      </dgm:prSet>
      <dgm:spPr/>
    </dgm:pt>
    <dgm:pt modelId="{64EEE020-FEA0-4B07-9218-6733DC6A2F39}" type="pres">
      <dgm:prSet presAssocID="{42D58614-054C-4C8B-9384-E593CACC2307}" presName="sibTrans" presStyleLbl="sibTrans1D1" presStyleIdx="2" presStyleCnt="4"/>
      <dgm:spPr/>
    </dgm:pt>
    <dgm:pt modelId="{6EFB4E50-B519-4CE3-905E-BF69C61EC89C}" type="pres">
      <dgm:prSet presAssocID="{42D58614-054C-4C8B-9384-E593CACC2307}" presName="connectorText" presStyleLbl="sibTrans1D1" presStyleIdx="2" presStyleCnt="4"/>
      <dgm:spPr/>
    </dgm:pt>
    <dgm:pt modelId="{3C254A68-3A34-43BF-91C1-3B0519A4FFD7}" type="pres">
      <dgm:prSet presAssocID="{0273457E-5ADB-40BE-B94E-11C065822DE1}" presName="node" presStyleLbl="node1" presStyleIdx="3" presStyleCnt="5">
        <dgm:presLayoutVars>
          <dgm:bulletEnabled val="1"/>
        </dgm:presLayoutVars>
      </dgm:prSet>
      <dgm:spPr/>
    </dgm:pt>
    <dgm:pt modelId="{2F6BA9B7-A1B3-4F50-8964-AD8CDB4F784B}" type="pres">
      <dgm:prSet presAssocID="{153BE559-04EE-4B3B-9311-444A403EDD7D}" presName="sibTrans" presStyleLbl="sibTrans1D1" presStyleIdx="3" presStyleCnt="4"/>
      <dgm:spPr/>
    </dgm:pt>
    <dgm:pt modelId="{4A4DCAC9-42EA-4550-B2D8-E01C21E87AD2}" type="pres">
      <dgm:prSet presAssocID="{153BE559-04EE-4B3B-9311-444A403EDD7D}" presName="connectorText" presStyleLbl="sibTrans1D1" presStyleIdx="3" presStyleCnt="4"/>
      <dgm:spPr/>
    </dgm:pt>
    <dgm:pt modelId="{133DC009-6A48-426C-8AAB-C47C5C98AA0B}" type="pres">
      <dgm:prSet presAssocID="{3CA3DF50-157B-47F4-8D4C-04BCECD47CEF}" presName="node" presStyleLbl="node1" presStyleIdx="4" presStyleCnt="5">
        <dgm:presLayoutVars>
          <dgm:bulletEnabled val="1"/>
        </dgm:presLayoutVars>
      </dgm:prSet>
      <dgm:spPr/>
    </dgm:pt>
  </dgm:ptLst>
  <dgm:cxnLst>
    <dgm:cxn modelId="{602F1209-3A5C-47A4-AABD-FED4F79CD34D}" type="presOf" srcId="{153BE559-04EE-4B3B-9311-444A403EDD7D}" destId="{2F6BA9B7-A1B3-4F50-8964-AD8CDB4F784B}" srcOrd="0" destOrd="0" presId="urn:microsoft.com/office/officeart/2005/8/layout/bProcess3"/>
    <dgm:cxn modelId="{C1D62C15-DAC4-439C-85BA-7475365EF7AF}" type="presOf" srcId="{42D58614-054C-4C8B-9384-E593CACC2307}" destId="{6EFB4E50-B519-4CE3-905E-BF69C61EC89C}" srcOrd="1" destOrd="0" presId="urn:microsoft.com/office/officeart/2005/8/layout/bProcess3"/>
    <dgm:cxn modelId="{59EB0319-ADD5-4F5B-8794-6BF4268858E4}" type="presOf" srcId="{4869DDA7-D8A3-4AC3-B4BC-EF7EFCAF3640}" destId="{F9744B00-3AE8-45C9-983C-6BC6786A4B09}" srcOrd="0" destOrd="0" presId="urn:microsoft.com/office/officeart/2005/8/layout/bProcess3"/>
    <dgm:cxn modelId="{0F89E74A-F87E-4412-A761-B9C43FE1E9B7}" type="presOf" srcId="{A77739FA-6722-46AB-BB79-131D8E32B34C}" destId="{36E17474-ACD1-4529-AE02-4CDFDA575001}" srcOrd="1" destOrd="0" presId="urn:microsoft.com/office/officeart/2005/8/layout/bProcess3"/>
    <dgm:cxn modelId="{63A50E4C-5BE0-4F4A-9529-6816278A068A}" type="presOf" srcId="{F88B9A43-4A54-4802-9787-125404EF5A83}" destId="{EC7D04AF-E06F-492F-82BC-AAC443819181}" srcOrd="0" destOrd="0" presId="urn:microsoft.com/office/officeart/2005/8/layout/bProcess3"/>
    <dgm:cxn modelId="{04509F6E-8095-4EA3-988A-89CF4A8C522B}" type="presOf" srcId="{3CA3DF50-157B-47F4-8D4C-04BCECD47CEF}" destId="{133DC009-6A48-426C-8AAB-C47C5C98AA0B}" srcOrd="0" destOrd="0" presId="urn:microsoft.com/office/officeart/2005/8/layout/bProcess3"/>
    <dgm:cxn modelId="{CF2AFC51-CFAE-4CB8-B923-7E6CBEA16DFB}" type="presOf" srcId="{42D58614-054C-4C8B-9384-E593CACC2307}" destId="{64EEE020-FEA0-4B07-9218-6733DC6A2F39}" srcOrd="0" destOrd="0" presId="urn:microsoft.com/office/officeart/2005/8/layout/bProcess3"/>
    <dgm:cxn modelId="{C528067D-6C46-45F5-A970-4B4FDB66392C}" type="presOf" srcId="{0273457E-5ADB-40BE-B94E-11C065822DE1}" destId="{3C254A68-3A34-43BF-91C1-3B0519A4FFD7}" srcOrd="0" destOrd="0" presId="urn:microsoft.com/office/officeart/2005/8/layout/bProcess3"/>
    <dgm:cxn modelId="{C6F0C27F-E198-40ED-89DF-8C2592136F7B}" type="presOf" srcId="{153BE559-04EE-4B3B-9311-444A403EDD7D}" destId="{4A4DCAC9-42EA-4550-B2D8-E01C21E87AD2}" srcOrd="1" destOrd="0" presId="urn:microsoft.com/office/officeart/2005/8/layout/bProcess3"/>
    <dgm:cxn modelId="{EB8D1596-7B8B-4AFD-A4DD-3E91A0793E9A}" type="presOf" srcId="{A28AB6B1-096A-4549-B54E-94F4425FF23C}" destId="{6F5D3267-D3C6-47B9-B125-F5FCA25D7E99}" srcOrd="0" destOrd="0" presId="urn:microsoft.com/office/officeart/2005/8/layout/bProcess3"/>
    <dgm:cxn modelId="{C6EAD29B-039B-49C0-875E-697FB55130A7}" srcId="{F88B9A43-4A54-4802-9787-125404EF5A83}" destId="{0273457E-5ADB-40BE-B94E-11C065822DE1}" srcOrd="3" destOrd="0" parTransId="{DD907637-B505-4837-AA7A-DCB315364323}" sibTransId="{153BE559-04EE-4B3B-9311-444A403EDD7D}"/>
    <dgm:cxn modelId="{333163C0-66CD-485F-8B4E-8B6AFB13CC02}" type="presOf" srcId="{A28AB6B1-096A-4549-B54E-94F4425FF23C}" destId="{B86C0F91-025D-41B8-BD48-CD142B73C97A}" srcOrd="1" destOrd="0" presId="urn:microsoft.com/office/officeart/2005/8/layout/bProcess3"/>
    <dgm:cxn modelId="{B9A899C1-7500-471B-AE08-331CA61C9072}" srcId="{F88B9A43-4A54-4802-9787-125404EF5A83}" destId="{D48637F3-F4DF-4884-A56F-849388AB808D}" srcOrd="0" destOrd="0" parTransId="{ACF8D926-9BD6-4DCA-93B9-CACAEE21095E}" sibTransId="{A28AB6B1-096A-4549-B54E-94F4425FF23C}"/>
    <dgm:cxn modelId="{2A2120C7-6AAE-4C6A-AE8D-E8A267FB59CE}" type="presOf" srcId="{3D71C211-75A8-43C5-A89B-CC9E5FD3D17F}" destId="{47CFD8D4-C6F7-4720-B8E1-3CB36310A360}" srcOrd="0" destOrd="0" presId="urn:microsoft.com/office/officeart/2005/8/layout/bProcess3"/>
    <dgm:cxn modelId="{9C9E6DE2-A424-4B77-B99E-B9D059785415}" type="presOf" srcId="{D48637F3-F4DF-4884-A56F-849388AB808D}" destId="{4F494A98-571E-4C4F-A1F4-B9152B4ACB7F}" srcOrd="0" destOrd="0" presId="urn:microsoft.com/office/officeart/2005/8/layout/bProcess3"/>
    <dgm:cxn modelId="{7FAD60E4-3BED-4157-AB3A-60D7B70900F7}" srcId="{F88B9A43-4A54-4802-9787-125404EF5A83}" destId="{3D71C211-75A8-43C5-A89B-CC9E5FD3D17F}" srcOrd="1" destOrd="0" parTransId="{D8F5538F-250C-4C4D-8311-348FA5168B04}" sibTransId="{A77739FA-6722-46AB-BB79-131D8E32B34C}"/>
    <dgm:cxn modelId="{4D4F11F3-16BA-45EE-B511-8A603F8D468D}" type="presOf" srcId="{A77739FA-6722-46AB-BB79-131D8E32B34C}" destId="{16515F1E-E2C9-4F5F-8E60-13B9F5000346}" srcOrd="0" destOrd="0" presId="urn:microsoft.com/office/officeart/2005/8/layout/bProcess3"/>
    <dgm:cxn modelId="{D90956F7-F9D0-4FA8-B5CB-71B995A5F9AE}" srcId="{F88B9A43-4A54-4802-9787-125404EF5A83}" destId="{4869DDA7-D8A3-4AC3-B4BC-EF7EFCAF3640}" srcOrd="2" destOrd="0" parTransId="{A01E800B-0E5B-4696-8D63-B9B3980001A8}" sibTransId="{42D58614-054C-4C8B-9384-E593CACC2307}"/>
    <dgm:cxn modelId="{EF6C1DFD-09A2-4307-AE70-7977BBEDCFBC}" srcId="{F88B9A43-4A54-4802-9787-125404EF5A83}" destId="{3CA3DF50-157B-47F4-8D4C-04BCECD47CEF}" srcOrd="4" destOrd="0" parTransId="{74FE109F-874D-4184-9A0C-49C680AD80EE}" sibTransId="{94F6D5D5-AA9D-4CDF-98A6-5CD6DF74D1CE}"/>
    <dgm:cxn modelId="{B0BAD134-E8A5-427C-94ED-A828E29AB823}" type="presParOf" srcId="{EC7D04AF-E06F-492F-82BC-AAC443819181}" destId="{4F494A98-571E-4C4F-A1F4-B9152B4ACB7F}" srcOrd="0" destOrd="0" presId="urn:microsoft.com/office/officeart/2005/8/layout/bProcess3"/>
    <dgm:cxn modelId="{F7377B8B-26A0-4F83-9C08-CD9B01A6074C}" type="presParOf" srcId="{EC7D04AF-E06F-492F-82BC-AAC443819181}" destId="{6F5D3267-D3C6-47B9-B125-F5FCA25D7E99}" srcOrd="1" destOrd="0" presId="urn:microsoft.com/office/officeart/2005/8/layout/bProcess3"/>
    <dgm:cxn modelId="{E5349FDA-35C2-41B9-AF86-3030CCFF7918}" type="presParOf" srcId="{6F5D3267-D3C6-47B9-B125-F5FCA25D7E99}" destId="{B86C0F91-025D-41B8-BD48-CD142B73C97A}" srcOrd="0" destOrd="0" presId="urn:microsoft.com/office/officeart/2005/8/layout/bProcess3"/>
    <dgm:cxn modelId="{D439DA9A-6E8B-448D-9095-57A2D10CB040}" type="presParOf" srcId="{EC7D04AF-E06F-492F-82BC-AAC443819181}" destId="{47CFD8D4-C6F7-4720-B8E1-3CB36310A360}" srcOrd="2" destOrd="0" presId="urn:microsoft.com/office/officeart/2005/8/layout/bProcess3"/>
    <dgm:cxn modelId="{E7459870-0181-416B-AA6B-D90DEFB5574C}" type="presParOf" srcId="{EC7D04AF-E06F-492F-82BC-AAC443819181}" destId="{16515F1E-E2C9-4F5F-8E60-13B9F5000346}" srcOrd="3" destOrd="0" presId="urn:microsoft.com/office/officeart/2005/8/layout/bProcess3"/>
    <dgm:cxn modelId="{D64CE5B3-C213-4D60-9F72-0E4608BEE891}" type="presParOf" srcId="{16515F1E-E2C9-4F5F-8E60-13B9F5000346}" destId="{36E17474-ACD1-4529-AE02-4CDFDA575001}" srcOrd="0" destOrd="0" presId="urn:microsoft.com/office/officeart/2005/8/layout/bProcess3"/>
    <dgm:cxn modelId="{0B2F948E-F984-4FAD-8CFA-A6BB5773C9C0}" type="presParOf" srcId="{EC7D04AF-E06F-492F-82BC-AAC443819181}" destId="{F9744B00-3AE8-45C9-983C-6BC6786A4B09}" srcOrd="4" destOrd="0" presId="urn:microsoft.com/office/officeart/2005/8/layout/bProcess3"/>
    <dgm:cxn modelId="{83B7395D-409B-44EE-B211-EC7239266CC4}" type="presParOf" srcId="{EC7D04AF-E06F-492F-82BC-AAC443819181}" destId="{64EEE020-FEA0-4B07-9218-6733DC6A2F39}" srcOrd="5" destOrd="0" presId="urn:microsoft.com/office/officeart/2005/8/layout/bProcess3"/>
    <dgm:cxn modelId="{A935099F-947B-4867-9739-110A960EFEDF}" type="presParOf" srcId="{64EEE020-FEA0-4B07-9218-6733DC6A2F39}" destId="{6EFB4E50-B519-4CE3-905E-BF69C61EC89C}" srcOrd="0" destOrd="0" presId="urn:microsoft.com/office/officeart/2005/8/layout/bProcess3"/>
    <dgm:cxn modelId="{757E9321-85A3-4F22-8A00-F6BFA5919CE5}" type="presParOf" srcId="{EC7D04AF-E06F-492F-82BC-AAC443819181}" destId="{3C254A68-3A34-43BF-91C1-3B0519A4FFD7}" srcOrd="6" destOrd="0" presId="urn:microsoft.com/office/officeart/2005/8/layout/bProcess3"/>
    <dgm:cxn modelId="{87DE6013-E6C9-4132-8866-32F89C194A6E}" type="presParOf" srcId="{EC7D04AF-E06F-492F-82BC-AAC443819181}" destId="{2F6BA9B7-A1B3-4F50-8964-AD8CDB4F784B}" srcOrd="7" destOrd="0" presId="urn:microsoft.com/office/officeart/2005/8/layout/bProcess3"/>
    <dgm:cxn modelId="{CFDAD493-B906-434A-B05B-6B0013D442F5}" type="presParOf" srcId="{2F6BA9B7-A1B3-4F50-8964-AD8CDB4F784B}" destId="{4A4DCAC9-42EA-4550-B2D8-E01C21E87AD2}" srcOrd="0" destOrd="0" presId="urn:microsoft.com/office/officeart/2005/8/layout/bProcess3"/>
    <dgm:cxn modelId="{A54C0910-823D-44E3-B671-7E6F748DF8E5}" type="presParOf" srcId="{EC7D04AF-E06F-492F-82BC-AAC443819181}" destId="{133DC009-6A48-426C-8AAB-C47C5C98AA0B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8B9A43-4A54-4802-9787-125404EF5A83}" type="doc">
      <dgm:prSet loTypeId="urn:microsoft.com/office/officeart/2005/8/layout/bProcess3" loCatId="process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D48637F3-F4DF-4884-A56F-849388AB808D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1600" b="0" dirty="0">
              <a:latin typeface="Times New Roman"/>
              <a:cs typeface="Times New Roman"/>
            </a:rPr>
            <a:t>1</a:t>
          </a:r>
          <a:r>
            <a:rPr lang="ru-RU" sz="1600" b="0" dirty="0">
              <a:latin typeface="Times New Roman"/>
              <a:cs typeface="Times New Roman"/>
            </a:rPr>
            <a:t>. Найти производную функции</a:t>
          </a:r>
          <a:r>
            <a:rPr lang="en-US" sz="1600" b="0" dirty="0">
              <a:latin typeface="Times New Roman"/>
              <a:cs typeface="Times New Roman"/>
            </a:rPr>
            <a:t> </a:t>
          </a:r>
          <a:r>
            <a:rPr lang="en-US" sz="1600" b="0" i="1" dirty="0">
              <a:latin typeface="Times New Roman"/>
              <a:cs typeface="Times New Roman"/>
            </a:rPr>
            <a:t>f' (x)</a:t>
          </a:r>
          <a:endParaRPr lang="ru-RU" sz="1600" b="0" dirty="0">
            <a:latin typeface="Times New Roman" pitchFamily="18" charset="0"/>
            <a:cs typeface="Times New Roman" pitchFamily="18" charset="0"/>
          </a:endParaRPr>
        </a:p>
      </dgm:t>
    </dgm:pt>
    <dgm:pt modelId="{ACF8D926-9BD6-4DCA-93B9-CACAEE21095E}" type="parTrans" cxnId="{B9A899C1-7500-471B-AE08-331CA61C9072}">
      <dgm:prSet/>
      <dgm:spPr/>
      <dgm:t>
        <a:bodyPr/>
        <a:lstStyle/>
        <a:p>
          <a:endParaRPr lang="ru-RU"/>
        </a:p>
      </dgm:t>
    </dgm:pt>
    <dgm:pt modelId="{A28AB6B1-096A-4549-B54E-94F4425FF23C}" type="sibTrans" cxnId="{B9A899C1-7500-471B-AE08-331CA61C9072}">
      <dgm:prSet/>
      <dgm:spPr/>
      <dgm:t>
        <a:bodyPr/>
        <a:lstStyle/>
        <a:p>
          <a:endParaRPr lang="ru-RU"/>
        </a:p>
      </dgm:t>
    </dgm:pt>
    <dgm:pt modelId="{3D71C211-75A8-43C5-A89B-CC9E5FD3D17F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600" b="0" dirty="0">
              <a:latin typeface="Times New Roman"/>
              <a:cs typeface="Times New Roman"/>
            </a:rPr>
            <a:t>2. Найти критические точки функции</a:t>
          </a:r>
          <a:r>
            <a:rPr lang="en-US" sz="1600" b="0" dirty="0">
              <a:latin typeface="Times New Roman"/>
              <a:cs typeface="Times New Roman"/>
            </a:rPr>
            <a:t> </a:t>
          </a:r>
          <a:r>
            <a:rPr lang="en-US" sz="1600" b="0" i="1" dirty="0">
              <a:latin typeface="Times New Roman"/>
              <a:cs typeface="Times New Roman"/>
            </a:rPr>
            <a:t>f' (x) = 0</a:t>
          </a:r>
          <a:endParaRPr lang="ru-RU" sz="1600" b="0" dirty="0">
            <a:latin typeface="Times New Roman" pitchFamily="18" charset="0"/>
            <a:cs typeface="Times New Roman" pitchFamily="18" charset="0"/>
          </a:endParaRPr>
        </a:p>
      </dgm:t>
    </dgm:pt>
    <dgm:pt modelId="{D8F5538F-250C-4C4D-8311-348FA5168B04}" type="parTrans" cxnId="{7FAD60E4-3BED-4157-AB3A-60D7B70900F7}">
      <dgm:prSet/>
      <dgm:spPr/>
      <dgm:t>
        <a:bodyPr/>
        <a:lstStyle/>
        <a:p>
          <a:endParaRPr lang="ru-RU"/>
        </a:p>
      </dgm:t>
    </dgm:pt>
    <dgm:pt modelId="{A77739FA-6722-46AB-BB79-131D8E32B34C}" type="sibTrans" cxnId="{7FAD60E4-3BED-4157-AB3A-60D7B70900F7}">
      <dgm:prSet/>
      <dgm:spPr/>
      <dgm:t>
        <a:bodyPr/>
        <a:lstStyle/>
        <a:p>
          <a:endParaRPr lang="ru-RU"/>
        </a:p>
      </dgm:t>
    </dgm:pt>
    <dgm:pt modelId="{4869DDA7-D8A3-4AC3-B4BC-EF7EFCAF3640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600" b="0" dirty="0">
              <a:latin typeface="Times New Roman"/>
              <a:cs typeface="Times New Roman"/>
            </a:rPr>
            <a:t>3. Найти точки экстремумов функции</a:t>
          </a:r>
          <a:r>
            <a:rPr lang="en-US" sz="1600" b="0" dirty="0">
              <a:latin typeface="Times New Roman"/>
              <a:cs typeface="Times New Roman"/>
            </a:rPr>
            <a:t> </a:t>
          </a:r>
          <a:r>
            <a:rPr lang="ru-RU" sz="1600" b="0" dirty="0">
              <a:latin typeface="Times New Roman"/>
              <a:cs typeface="Times New Roman"/>
            </a:rPr>
            <a:t>               </a:t>
          </a:r>
          <a:r>
            <a:rPr lang="en-US" sz="1600" b="0" i="1" dirty="0">
              <a:latin typeface="Times New Roman"/>
              <a:cs typeface="Times New Roman"/>
            </a:rPr>
            <a:t>x min, x max</a:t>
          </a:r>
          <a:endParaRPr lang="ru-RU" sz="1600" b="0" dirty="0">
            <a:latin typeface="Times New Roman" pitchFamily="18" charset="0"/>
            <a:cs typeface="Times New Roman" pitchFamily="18" charset="0"/>
          </a:endParaRPr>
        </a:p>
      </dgm:t>
    </dgm:pt>
    <dgm:pt modelId="{A01E800B-0E5B-4696-8D63-B9B3980001A8}" type="parTrans" cxnId="{D90956F7-F9D0-4FA8-B5CB-71B995A5F9AE}">
      <dgm:prSet/>
      <dgm:spPr/>
      <dgm:t>
        <a:bodyPr/>
        <a:lstStyle/>
        <a:p>
          <a:endParaRPr lang="ru-RU"/>
        </a:p>
      </dgm:t>
    </dgm:pt>
    <dgm:pt modelId="{42D58614-054C-4C8B-9384-E593CACC2307}" type="sibTrans" cxnId="{D90956F7-F9D0-4FA8-B5CB-71B995A5F9AE}">
      <dgm:prSet/>
      <dgm:spPr/>
      <dgm:t>
        <a:bodyPr/>
        <a:lstStyle/>
        <a:p>
          <a:endParaRPr lang="ru-RU"/>
        </a:p>
      </dgm:t>
    </dgm:pt>
    <dgm:pt modelId="{0273457E-5ADB-40BE-B94E-11C065822DE1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600" b="0" dirty="0">
              <a:latin typeface="Times New Roman"/>
              <a:cs typeface="Times New Roman"/>
            </a:rPr>
            <a:t>4. Найти экстремумы функции</a:t>
          </a:r>
          <a:r>
            <a:rPr lang="en-US" sz="1600" b="0" dirty="0">
              <a:latin typeface="Times New Roman"/>
              <a:cs typeface="Times New Roman"/>
            </a:rPr>
            <a:t> </a:t>
          </a:r>
          <a:r>
            <a:rPr lang="en-US" sz="1600" b="0" i="1" dirty="0">
              <a:latin typeface="Times New Roman"/>
              <a:cs typeface="Times New Roman"/>
            </a:rPr>
            <a:t>f min, f max</a:t>
          </a:r>
          <a:endParaRPr lang="ru-RU" sz="1600" b="0" dirty="0">
            <a:latin typeface="Times New Roman" pitchFamily="18" charset="0"/>
            <a:cs typeface="Times New Roman" pitchFamily="18" charset="0"/>
          </a:endParaRPr>
        </a:p>
      </dgm:t>
    </dgm:pt>
    <dgm:pt modelId="{DD907637-B505-4837-AA7A-DCB315364323}" type="parTrans" cxnId="{C6EAD29B-039B-49C0-875E-697FB55130A7}">
      <dgm:prSet/>
      <dgm:spPr/>
      <dgm:t>
        <a:bodyPr/>
        <a:lstStyle/>
        <a:p>
          <a:endParaRPr lang="ru-RU"/>
        </a:p>
      </dgm:t>
    </dgm:pt>
    <dgm:pt modelId="{153BE559-04EE-4B3B-9311-444A403EDD7D}" type="sibTrans" cxnId="{C6EAD29B-039B-49C0-875E-697FB55130A7}">
      <dgm:prSet/>
      <dgm:spPr/>
      <dgm:t>
        <a:bodyPr/>
        <a:lstStyle/>
        <a:p>
          <a:endParaRPr lang="ru-RU"/>
        </a:p>
      </dgm:t>
    </dgm:pt>
    <dgm:pt modelId="{3CA3DF50-157B-47F4-8D4C-04BCECD47CEF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600" b="0" dirty="0">
              <a:latin typeface="Times New Roman"/>
              <a:cs typeface="Times New Roman"/>
            </a:rPr>
            <a:t>5. Найти значения функции на концах промежутка:</a:t>
          </a:r>
          <a:r>
            <a:rPr lang="en-US" sz="1600" b="0" dirty="0">
              <a:latin typeface="Times New Roman"/>
              <a:cs typeface="Times New Roman"/>
            </a:rPr>
            <a:t> </a:t>
          </a:r>
          <a:r>
            <a:rPr lang="en-US" sz="1600" b="0" i="1" dirty="0">
              <a:latin typeface="Times New Roman"/>
              <a:cs typeface="Times New Roman"/>
            </a:rPr>
            <a:t>f(a)</a:t>
          </a:r>
          <a:r>
            <a:rPr lang="ru-RU" sz="1600" b="0" i="1" dirty="0">
              <a:latin typeface="Times New Roman"/>
              <a:cs typeface="Times New Roman"/>
            </a:rPr>
            <a:t>,</a:t>
          </a:r>
          <a:r>
            <a:rPr lang="en-US" sz="1600" b="0" i="1" dirty="0">
              <a:latin typeface="Times New Roman"/>
              <a:cs typeface="Times New Roman"/>
            </a:rPr>
            <a:t> f(b) </a:t>
          </a:r>
          <a:endParaRPr lang="ru-RU" sz="1600" b="0" dirty="0">
            <a:latin typeface="Times New Roman" pitchFamily="18" charset="0"/>
            <a:cs typeface="Times New Roman" pitchFamily="18" charset="0"/>
          </a:endParaRPr>
        </a:p>
      </dgm:t>
    </dgm:pt>
    <dgm:pt modelId="{74FE109F-874D-4184-9A0C-49C680AD80EE}" type="parTrans" cxnId="{EF6C1DFD-09A2-4307-AE70-7977BBEDCFBC}">
      <dgm:prSet/>
      <dgm:spPr/>
      <dgm:t>
        <a:bodyPr/>
        <a:lstStyle/>
        <a:p>
          <a:endParaRPr lang="ru-RU"/>
        </a:p>
      </dgm:t>
    </dgm:pt>
    <dgm:pt modelId="{94F6D5D5-AA9D-4CDF-98A6-5CD6DF74D1CE}" type="sibTrans" cxnId="{EF6C1DFD-09A2-4307-AE70-7977BBEDCFBC}">
      <dgm:prSet/>
      <dgm:spPr/>
      <dgm:t>
        <a:bodyPr/>
        <a:lstStyle/>
        <a:p>
          <a:endParaRPr lang="ru-RU"/>
        </a:p>
      </dgm:t>
    </dgm:pt>
    <dgm:pt modelId="{DF0717D9-FC6A-40DE-828A-B6A80AB752BF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600" b="0" dirty="0">
              <a:latin typeface="Times New Roman"/>
              <a:cs typeface="Times New Roman"/>
            </a:rPr>
            <a:t>6. Выбрать из полученных в пункте 4 и 5 значений наименьшее</a:t>
          </a:r>
          <a:endParaRPr lang="ru-RU" sz="1600" b="0" dirty="0">
            <a:latin typeface="Times New Roman" pitchFamily="18" charset="0"/>
            <a:cs typeface="Times New Roman" pitchFamily="18" charset="0"/>
          </a:endParaRPr>
        </a:p>
      </dgm:t>
    </dgm:pt>
    <dgm:pt modelId="{DC62AFA7-57B1-49B1-98FF-AF533C41F4D6}" type="parTrans" cxnId="{54FBD136-2EE2-4F3C-94A9-A13FF14A4E65}">
      <dgm:prSet/>
      <dgm:spPr/>
      <dgm:t>
        <a:bodyPr/>
        <a:lstStyle/>
        <a:p>
          <a:endParaRPr lang="ru-RU"/>
        </a:p>
      </dgm:t>
    </dgm:pt>
    <dgm:pt modelId="{FF1E5B5A-C6A9-4E3C-AF81-3333AC8C2D98}" type="sibTrans" cxnId="{54FBD136-2EE2-4F3C-94A9-A13FF14A4E65}">
      <dgm:prSet/>
      <dgm:spPr/>
      <dgm:t>
        <a:bodyPr/>
        <a:lstStyle/>
        <a:p>
          <a:endParaRPr lang="ru-RU"/>
        </a:p>
      </dgm:t>
    </dgm:pt>
    <dgm:pt modelId="{EC7D04AF-E06F-492F-82BC-AAC443819181}" type="pres">
      <dgm:prSet presAssocID="{F88B9A43-4A54-4802-9787-125404EF5A83}" presName="Name0" presStyleCnt="0">
        <dgm:presLayoutVars>
          <dgm:dir/>
          <dgm:resizeHandles val="exact"/>
        </dgm:presLayoutVars>
      </dgm:prSet>
      <dgm:spPr/>
    </dgm:pt>
    <dgm:pt modelId="{4F494A98-571E-4C4F-A1F4-B9152B4ACB7F}" type="pres">
      <dgm:prSet presAssocID="{D48637F3-F4DF-4884-A56F-849388AB808D}" presName="node" presStyleLbl="node1" presStyleIdx="0" presStyleCnt="6" custScaleY="50996">
        <dgm:presLayoutVars>
          <dgm:bulletEnabled val="1"/>
        </dgm:presLayoutVars>
      </dgm:prSet>
      <dgm:spPr/>
    </dgm:pt>
    <dgm:pt modelId="{6F5D3267-D3C6-47B9-B125-F5FCA25D7E99}" type="pres">
      <dgm:prSet presAssocID="{A28AB6B1-096A-4549-B54E-94F4425FF23C}" presName="sibTrans" presStyleLbl="sibTrans1D1" presStyleIdx="0" presStyleCnt="5"/>
      <dgm:spPr/>
    </dgm:pt>
    <dgm:pt modelId="{B86C0F91-025D-41B8-BD48-CD142B73C97A}" type="pres">
      <dgm:prSet presAssocID="{A28AB6B1-096A-4549-B54E-94F4425FF23C}" presName="connectorText" presStyleLbl="sibTrans1D1" presStyleIdx="0" presStyleCnt="5"/>
      <dgm:spPr/>
    </dgm:pt>
    <dgm:pt modelId="{47CFD8D4-C6F7-4720-B8E1-3CB36310A360}" type="pres">
      <dgm:prSet presAssocID="{3D71C211-75A8-43C5-A89B-CC9E5FD3D17F}" presName="node" presStyleLbl="node1" presStyleIdx="1" presStyleCnt="6" custScaleY="50996">
        <dgm:presLayoutVars>
          <dgm:bulletEnabled val="1"/>
        </dgm:presLayoutVars>
      </dgm:prSet>
      <dgm:spPr/>
    </dgm:pt>
    <dgm:pt modelId="{16515F1E-E2C9-4F5F-8E60-13B9F5000346}" type="pres">
      <dgm:prSet presAssocID="{A77739FA-6722-46AB-BB79-131D8E32B34C}" presName="sibTrans" presStyleLbl="sibTrans1D1" presStyleIdx="1" presStyleCnt="5"/>
      <dgm:spPr/>
    </dgm:pt>
    <dgm:pt modelId="{36E17474-ACD1-4529-AE02-4CDFDA575001}" type="pres">
      <dgm:prSet presAssocID="{A77739FA-6722-46AB-BB79-131D8E32B34C}" presName="connectorText" presStyleLbl="sibTrans1D1" presStyleIdx="1" presStyleCnt="5"/>
      <dgm:spPr/>
    </dgm:pt>
    <dgm:pt modelId="{F9744B00-3AE8-45C9-983C-6BC6786A4B09}" type="pres">
      <dgm:prSet presAssocID="{4869DDA7-D8A3-4AC3-B4BC-EF7EFCAF3640}" presName="node" presStyleLbl="node1" presStyleIdx="2" presStyleCnt="6" custScaleY="50996">
        <dgm:presLayoutVars>
          <dgm:bulletEnabled val="1"/>
        </dgm:presLayoutVars>
      </dgm:prSet>
      <dgm:spPr/>
    </dgm:pt>
    <dgm:pt modelId="{64EEE020-FEA0-4B07-9218-6733DC6A2F39}" type="pres">
      <dgm:prSet presAssocID="{42D58614-054C-4C8B-9384-E593CACC2307}" presName="sibTrans" presStyleLbl="sibTrans1D1" presStyleIdx="2" presStyleCnt="5"/>
      <dgm:spPr/>
    </dgm:pt>
    <dgm:pt modelId="{6EFB4E50-B519-4CE3-905E-BF69C61EC89C}" type="pres">
      <dgm:prSet presAssocID="{42D58614-054C-4C8B-9384-E593CACC2307}" presName="connectorText" presStyleLbl="sibTrans1D1" presStyleIdx="2" presStyleCnt="5"/>
      <dgm:spPr/>
    </dgm:pt>
    <dgm:pt modelId="{3C254A68-3A34-43BF-91C1-3B0519A4FFD7}" type="pres">
      <dgm:prSet presAssocID="{0273457E-5ADB-40BE-B94E-11C065822DE1}" presName="node" presStyleLbl="node1" presStyleIdx="3" presStyleCnt="6" custScaleY="50996">
        <dgm:presLayoutVars>
          <dgm:bulletEnabled val="1"/>
        </dgm:presLayoutVars>
      </dgm:prSet>
      <dgm:spPr/>
    </dgm:pt>
    <dgm:pt modelId="{2F6BA9B7-A1B3-4F50-8964-AD8CDB4F784B}" type="pres">
      <dgm:prSet presAssocID="{153BE559-04EE-4B3B-9311-444A403EDD7D}" presName="sibTrans" presStyleLbl="sibTrans1D1" presStyleIdx="3" presStyleCnt="5"/>
      <dgm:spPr/>
    </dgm:pt>
    <dgm:pt modelId="{4A4DCAC9-42EA-4550-B2D8-E01C21E87AD2}" type="pres">
      <dgm:prSet presAssocID="{153BE559-04EE-4B3B-9311-444A403EDD7D}" presName="connectorText" presStyleLbl="sibTrans1D1" presStyleIdx="3" presStyleCnt="5"/>
      <dgm:spPr/>
    </dgm:pt>
    <dgm:pt modelId="{133DC009-6A48-426C-8AAB-C47C5C98AA0B}" type="pres">
      <dgm:prSet presAssocID="{3CA3DF50-157B-47F4-8D4C-04BCECD47CEF}" presName="node" presStyleLbl="node1" presStyleIdx="4" presStyleCnt="6" custScaleY="50996">
        <dgm:presLayoutVars>
          <dgm:bulletEnabled val="1"/>
        </dgm:presLayoutVars>
      </dgm:prSet>
      <dgm:spPr/>
    </dgm:pt>
    <dgm:pt modelId="{157388C6-7C7C-4D76-9534-D923668D5BD7}" type="pres">
      <dgm:prSet presAssocID="{94F6D5D5-AA9D-4CDF-98A6-5CD6DF74D1CE}" presName="sibTrans" presStyleLbl="sibTrans1D1" presStyleIdx="4" presStyleCnt="5"/>
      <dgm:spPr/>
    </dgm:pt>
    <dgm:pt modelId="{D32BC33E-8E43-4903-A891-C452D3059670}" type="pres">
      <dgm:prSet presAssocID="{94F6D5D5-AA9D-4CDF-98A6-5CD6DF74D1CE}" presName="connectorText" presStyleLbl="sibTrans1D1" presStyleIdx="4" presStyleCnt="5"/>
      <dgm:spPr/>
    </dgm:pt>
    <dgm:pt modelId="{41CA3054-F87D-481A-B46E-3E67A6E9EF45}" type="pres">
      <dgm:prSet presAssocID="{DF0717D9-FC6A-40DE-828A-B6A80AB752BF}" presName="node" presStyleLbl="node1" presStyleIdx="5" presStyleCnt="6" custScaleY="50996">
        <dgm:presLayoutVars>
          <dgm:bulletEnabled val="1"/>
        </dgm:presLayoutVars>
      </dgm:prSet>
      <dgm:spPr/>
    </dgm:pt>
  </dgm:ptLst>
  <dgm:cxnLst>
    <dgm:cxn modelId="{54EBBD14-9421-40BF-9EC0-7131B7316429}" type="presOf" srcId="{94F6D5D5-AA9D-4CDF-98A6-5CD6DF74D1CE}" destId="{157388C6-7C7C-4D76-9534-D923668D5BD7}" srcOrd="0" destOrd="0" presId="urn:microsoft.com/office/officeart/2005/8/layout/bProcess3"/>
    <dgm:cxn modelId="{437DEE18-B71B-4F69-9826-FB3DC7EB1CCA}" type="presOf" srcId="{D48637F3-F4DF-4884-A56F-849388AB808D}" destId="{4F494A98-571E-4C4F-A1F4-B9152B4ACB7F}" srcOrd="0" destOrd="0" presId="urn:microsoft.com/office/officeart/2005/8/layout/bProcess3"/>
    <dgm:cxn modelId="{D76EA125-8382-467B-9722-07633060D65D}" type="presOf" srcId="{A28AB6B1-096A-4549-B54E-94F4425FF23C}" destId="{6F5D3267-D3C6-47B9-B125-F5FCA25D7E99}" srcOrd="0" destOrd="0" presId="urn:microsoft.com/office/officeart/2005/8/layout/bProcess3"/>
    <dgm:cxn modelId="{54FBD136-2EE2-4F3C-94A9-A13FF14A4E65}" srcId="{F88B9A43-4A54-4802-9787-125404EF5A83}" destId="{DF0717D9-FC6A-40DE-828A-B6A80AB752BF}" srcOrd="5" destOrd="0" parTransId="{DC62AFA7-57B1-49B1-98FF-AF533C41F4D6}" sibTransId="{FF1E5B5A-C6A9-4E3C-AF81-3333AC8C2D98}"/>
    <dgm:cxn modelId="{3244453F-05A2-4D5E-80A7-E280DDF64337}" type="presOf" srcId="{DF0717D9-FC6A-40DE-828A-B6A80AB752BF}" destId="{41CA3054-F87D-481A-B46E-3E67A6E9EF45}" srcOrd="0" destOrd="0" presId="urn:microsoft.com/office/officeart/2005/8/layout/bProcess3"/>
    <dgm:cxn modelId="{45A62D40-A888-4237-960B-662512E2312B}" type="presOf" srcId="{A28AB6B1-096A-4549-B54E-94F4425FF23C}" destId="{B86C0F91-025D-41B8-BD48-CD142B73C97A}" srcOrd="1" destOrd="0" presId="urn:microsoft.com/office/officeart/2005/8/layout/bProcess3"/>
    <dgm:cxn modelId="{41313D7F-EE2B-4970-9B79-C0501A7A0A15}" type="presOf" srcId="{94F6D5D5-AA9D-4CDF-98A6-5CD6DF74D1CE}" destId="{D32BC33E-8E43-4903-A891-C452D3059670}" srcOrd="1" destOrd="0" presId="urn:microsoft.com/office/officeart/2005/8/layout/bProcess3"/>
    <dgm:cxn modelId="{9804DD8B-0A29-43A6-A3CA-B3079434A42A}" type="presOf" srcId="{42D58614-054C-4C8B-9384-E593CACC2307}" destId="{64EEE020-FEA0-4B07-9218-6733DC6A2F39}" srcOrd="0" destOrd="0" presId="urn:microsoft.com/office/officeart/2005/8/layout/bProcess3"/>
    <dgm:cxn modelId="{C6EAD29B-039B-49C0-875E-697FB55130A7}" srcId="{F88B9A43-4A54-4802-9787-125404EF5A83}" destId="{0273457E-5ADB-40BE-B94E-11C065822DE1}" srcOrd="3" destOrd="0" parTransId="{DD907637-B505-4837-AA7A-DCB315364323}" sibTransId="{153BE559-04EE-4B3B-9311-444A403EDD7D}"/>
    <dgm:cxn modelId="{DD79A8A6-2517-40C7-869A-0044D0323C28}" type="presOf" srcId="{A77739FA-6722-46AB-BB79-131D8E32B34C}" destId="{36E17474-ACD1-4529-AE02-4CDFDA575001}" srcOrd="1" destOrd="0" presId="urn:microsoft.com/office/officeart/2005/8/layout/bProcess3"/>
    <dgm:cxn modelId="{0EDE03AA-4EA8-4AD0-B511-59A17C94278B}" type="presOf" srcId="{153BE559-04EE-4B3B-9311-444A403EDD7D}" destId="{2F6BA9B7-A1B3-4F50-8964-AD8CDB4F784B}" srcOrd="0" destOrd="0" presId="urn:microsoft.com/office/officeart/2005/8/layout/bProcess3"/>
    <dgm:cxn modelId="{6DCB18AA-F7C0-4E3F-B129-5C5DCB427207}" type="presOf" srcId="{3D71C211-75A8-43C5-A89B-CC9E5FD3D17F}" destId="{47CFD8D4-C6F7-4720-B8E1-3CB36310A360}" srcOrd="0" destOrd="0" presId="urn:microsoft.com/office/officeart/2005/8/layout/bProcess3"/>
    <dgm:cxn modelId="{FD2444B5-AC5A-4EFB-AF6F-FDD0B4A2CDB2}" type="presOf" srcId="{153BE559-04EE-4B3B-9311-444A403EDD7D}" destId="{4A4DCAC9-42EA-4550-B2D8-E01C21E87AD2}" srcOrd="1" destOrd="0" presId="urn:microsoft.com/office/officeart/2005/8/layout/bProcess3"/>
    <dgm:cxn modelId="{B9A899C1-7500-471B-AE08-331CA61C9072}" srcId="{F88B9A43-4A54-4802-9787-125404EF5A83}" destId="{D48637F3-F4DF-4884-A56F-849388AB808D}" srcOrd="0" destOrd="0" parTransId="{ACF8D926-9BD6-4DCA-93B9-CACAEE21095E}" sibTransId="{A28AB6B1-096A-4549-B54E-94F4425FF23C}"/>
    <dgm:cxn modelId="{626778D6-13A6-4199-8A78-79DD04C73544}" type="presOf" srcId="{42D58614-054C-4C8B-9384-E593CACC2307}" destId="{6EFB4E50-B519-4CE3-905E-BF69C61EC89C}" srcOrd="1" destOrd="0" presId="urn:microsoft.com/office/officeart/2005/8/layout/bProcess3"/>
    <dgm:cxn modelId="{92F85DDE-EE27-4326-83CB-94965BB4D1FF}" type="presOf" srcId="{A77739FA-6722-46AB-BB79-131D8E32B34C}" destId="{16515F1E-E2C9-4F5F-8E60-13B9F5000346}" srcOrd="0" destOrd="0" presId="urn:microsoft.com/office/officeart/2005/8/layout/bProcess3"/>
    <dgm:cxn modelId="{8456B9DF-8DE8-4548-8F50-C8DC4294D7F7}" type="presOf" srcId="{3CA3DF50-157B-47F4-8D4C-04BCECD47CEF}" destId="{133DC009-6A48-426C-8AAB-C47C5C98AA0B}" srcOrd="0" destOrd="0" presId="urn:microsoft.com/office/officeart/2005/8/layout/bProcess3"/>
    <dgm:cxn modelId="{7FAD60E4-3BED-4157-AB3A-60D7B70900F7}" srcId="{F88B9A43-4A54-4802-9787-125404EF5A83}" destId="{3D71C211-75A8-43C5-A89B-CC9E5FD3D17F}" srcOrd="1" destOrd="0" parTransId="{D8F5538F-250C-4C4D-8311-348FA5168B04}" sibTransId="{A77739FA-6722-46AB-BB79-131D8E32B34C}"/>
    <dgm:cxn modelId="{AD238BE7-CC7C-42FB-8174-DA58F8EDA91E}" type="presOf" srcId="{F88B9A43-4A54-4802-9787-125404EF5A83}" destId="{EC7D04AF-E06F-492F-82BC-AAC443819181}" srcOrd="0" destOrd="0" presId="urn:microsoft.com/office/officeart/2005/8/layout/bProcess3"/>
    <dgm:cxn modelId="{D6BFF9F1-1418-4C31-87BC-80CF1FE87C0E}" type="presOf" srcId="{4869DDA7-D8A3-4AC3-B4BC-EF7EFCAF3640}" destId="{F9744B00-3AE8-45C9-983C-6BC6786A4B09}" srcOrd="0" destOrd="0" presId="urn:microsoft.com/office/officeart/2005/8/layout/bProcess3"/>
    <dgm:cxn modelId="{D90956F7-F9D0-4FA8-B5CB-71B995A5F9AE}" srcId="{F88B9A43-4A54-4802-9787-125404EF5A83}" destId="{4869DDA7-D8A3-4AC3-B4BC-EF7EFCAF3640}" srcOrd="2" destOrd="0" parTransId="{A01E800B-0E5B-4696-8D63-B9B3980001A8}" sibTransId="{42D58614-054C-4C8B-9384-E593CACC2307}"/>
    <dgm:cxn modelId="{5A3B11F8-8FF9-4BCC-9D45-DE14D8FAA76C}" type="presOf" srcId="{0273457E-5ADB-40BE-B94E-11C065822DE1}" destId="{3C254A68-3A34-43BF-91C1-3B0519A4FFD7}" srcOrd="0" destOrd="0" presId="urn:microsoft.com/office/officeart/2005/8/layout/bProcess3"/>
    <dgm:cxn modelId="{EF6C1DFD-09A2-4307-AE70-7977BBEDCFBC}" srcId="{F88B9A43-4A54-4802-9787-125404EF5A83}" destId="{3CA3DF50-157B-47F4-8D4C-04BCECD47CEF}" srcOrd="4" destOrd="0" parTransId="{74FE109F-874D-4184-9A0C-49C680AD80EE}" sibTransId="{94F6D5D5-AA9D-4CDF-98A6-5CD6DF74D1CE}"/>
    <dgm:cxn modelId="{6FAB8C21-FF7D-49A3-BB61-3600708660B3}" type="presParOf" srcId="{EC7D04AF-E06F-492F-82BC-AAC443819181}" destId="{4F494A98-571E-4C4F-A1F4-B9152B4ACB7F}" srcOrd="0" destOrd="0" presId="urn:microsoft.com/office/officeart/2005/8/layout/bProcess3"/>
    <dgm:cxn modelId="{4D283E32-F050-4DE1-B904-E3BD5D66922E}" type="presParOf" srcId="{EC7D04AF-E06F-492F-82BC-AAC443819181}" destId="{6F5D3267-D3C6-47B9-B125-F5FCA25D7E99}" srcOrd="1" destOrd="0" presId="urn:microsoft.com/office/officeart/2005/8/layout/bProcess3"/>
    <dgm:cxn modelId="{612B3FB9-6730-4672-ACB5-D4F88C1B5F37}" type="presParOf" srcId="{6F5D3267-D3C6-47B9-B125-F5FCA25D7E99}" destId="{B86C0F91-025D-41B8-BD48-CD142B73C97A}" srcOrd="0" destOrd="0" presId="urn:microsoft.com/office/officeart/2005/8/layout/bProcess3"/>
    <dgm:cxn modelId="{46179D6D-79FE-42C5-A351-D35EFAE1EA4D}" type="presParOf" srcId="{EC7D04AF-E06F-492F-82BC-AAC443819181}" destId="{47CFD8D4-C6F7-4720-B8E1-3CB36310A360}" srcOrd="2" destOrd="0" presId="urn:microsoft.com/office/officeart/2005/8/layout/bProcess3"/>
    <dgm:cxn modelId="{18718A51-E256-44C8-B62D-F5A70F8D2837}" type="presParOf" srcId="{EC7D04AF-E06F-492F-82BC-AAC443819181}" destId="{16515F1E-E2C9-4F5F-8E60-13B9F5000346}" srcOrd="3" destOrd="0" presId="urn:microsoft.com/office/officeart/2005/8/layout/bProcess3"/>
    <dgm:cxn modelId="{5F7D0B75-70D5-4F36-807F-0B15C6E69AB6}" type="presParOf" srcId="{16515F1E-E2C9-4F5F-8E60-13B9F5000346}" destId="{36E17474-ACD1-4529-AE02-4CDFDA575001}" srcOrd="0" destOrd="0" presId="urn:microsoft.com/office/officeart/2005/8/layout/bProcess3"/>
    <dgm:cxn modelId="{73F65D82-E949-4884-8733-BB7D3BE53A1A}" type="presParOf" srcId="{EC7D04AF-E06F-492F-82BC-AAC443819181}" destId="{F9744B00-3AE8-45C9-983C-6BC6786A4B09}" srcOrd="4" destOrd="0" presId="urn:microsoft.com/office/officeart/2005/8/layout/bProcess3"/>
    <dgm:cxn modelId="{0DD564BA-A031-4373-9F9A-A1E61BC84187}" type="presParOf" srcId="{EC7D04AF-E06F-492F-82BC-AAC443819181}" destId="{64EEE020-FEA0-4B07-9218-6733DC6A2F39}" srcOrd="5" destOrd="0" presId="urn:microsoft.com/office/officeart/2005/8/layout/bProcess3"/>
    <dgm:cxn modelId="{2021C04F-4674-475C-9F02-9327B9BB7771}" type="presParOf" srcId="{64EEE020-FEA0-4B07-9218-6733DC6A2F39}" destId="{6EFB4E50-B519-4CE3-905E-BF69C61EC89C}" srcOrd="0" destOrd="0" presId="urn:microsoft.com/office/officeart/2005/8/layout/bProcess3"/>
    <dgm:cxn modelId="{9FF270C8-C058-48FB-867E-F0293EF0BE11}" type="presParOf" srcId="{EC7D04AF-E06F-492F-82BC-AAC443819181}" destId="{3C254A68-3A34-43BF-91C1-3B0519A4FFD7}" srcOrd="6" destOrd="0" presId="urn:microsoft.com/office/officeart/2005/8/layout/bProcess3"/>
    <dgm:cxn modelId="{C796DFA9-898F-468D-A0BE-E04488748702}" type="presParOf" srcId="{EC7D04AF-E06F-492F-82BC-AAC443819181}" destId="{2F6BA9B7-A1B3-4F50-8964-AD8CDB4F784B}" srcOrd="7" destOrd="0" presId="urn:microsoft.com/office/officeart/2005/8/layout/bProcess3"/>
    <dgm:cxn modelId="{6D0557A4-1025-4436-9E5E-B5422D368889}" type="presParOf" srcId="{2F6BA9B7-A1B3-4F50-8964-AD8CDB4F784B}" destId="{4A4DCAC9-42EA-4550-B2D8-E01C21E87AD2}" srcOrd="0" destOrd="0" presId="urn:microsoft.com/office/officeart/2005/8/layout/bProcess3"/>
    <dgm:cxn modelId="{5FA10BFB-00AD-4746-947F-FA146DFD8F5D}" type="presParOf" srcId="{EC7D04AF-E06F-492F-82BC-AAC443819181}" destId="{133DC009-6A48-426C-8AAB-C47C5C98AA0B}" srcOrd="8" destOrd="0" presId="urn:microsoft.com/office/officeart/2005/8/layout/bProcess3"/>
    <dgm:cxn modelId="{C1F38878-CE77-4388-BF99-75E8733E8EE5}" type="presParOf" srcId="{EC7D04AF-E06F-492F-82BC-AAC443819181}" destId="{157388C6-7C7C-4D76-9534-D923668D5BD7}" srcOrd="9" destOrd="0" presId="urn:microsoft.com/office/officeart/2005/8/layout/bProcess3"/>
    <dgm:cxn modelId="{66411AE3-1308-43A2-9049-56A0FB25C0F6}" type="presParOf" srcId="{157388C6-7C7C-4D76-9534-D923668D5BD7}" destId="{D32BC33E-8E43-4903-A891-C452D3059670}" srcOrd="0" destOrd="0" presId="urn:microsoft.com/office/officeart/2005/8/layout/bProcess3"/>
    <dgm:cxn modelId="{0B77BC01-0EF3-4D08-850A-DFD9676EB471}" type="presParOf" srcId="{EC7D04AF-E06F-492F-82BC-AAC443819181}" destId="{41CA3054-F87D-481A-B46E-3E67A6E9EF45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86DEBE-BEDC-445A-BD74-80F99F7ED737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3ED7125-4E43-4C4D-A862-98AF3F4E79EE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dirty="0">
              <a:latin typeface="Times New Roman" pitchFamily="18" charset="0"/>
              <a:cs typeface="Times New Roman" pitchFamily="18" charset="0"/>
            </a:rPr>
            <a:t>1</a:t>
          </a:r>
        </a:p>
      </dgm:t>
    </dgm:pt>
    <dgm:pt modelId="{2E5B38C2-7DDE-44AC-BC7D-2F1C23ED9397}" type="parTrans" cxnId="{315F4813-4E2C-4952-BC60-DC99033C6C83}">
      <dgm:prSet/>
      <dgm:spPr/>
      <dgm:t>
        <a:bodyPr/>
        <a:lstStyle/>
        <a:p>
          <a:endParaRPr lang="ru-RU"/>
        </a:p>
      </dgm:t>
    </dgm:pt>
    <dgm:pt modelId="{587A8E63-154E-419D-913D-9D6DA4A9C8C3}" type="sibTrans" cxnId="{315F4813-4E2C-4952-BC60-DC99033C6C83}">
      <dgm:prSet/>
      <dgm:spPr/>
      <dgm:t>
        <a:bodyPr/>
        <a:lstStyle/>
        <a:p>
          <a:endParaRPr lang="ru-RU"/>
        </a:p>
      </dgm:t>
    </dgm:pt>
    <dgm:pt modelId="{48BEF297-EFD5-4ABC-9AB5-CFF40447BF19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0" dirty="0">
              <a:latin typeface="Times New Roman"/>
              <a:cs typeface="Times New Roman"/>
            </a:rPr>
            <a:t>Какой теоретический материал был использован на сегодняшнем уроке?</a:t>
          </a:r>
          <a:endParaRPr lang="ru-RU" sz="1400" b="0" dirty="0"/>
        </a:p>
      </dgm:t>
    </dgm:pt>
    <dgm:pt modelId="{B82EFDD7-E9DB-4090-A30A-3CF76B265A29}" type="parTrans" cxnId="{BE88CA0D-DDC1-4177-A221-BBE08E9782BF}">
      <dgm:prSet/>
      <dgm:spPr/>
      <dgm:t>
        <a:bodyPr/>
        <a:lstStyle/>
        <a:p>
          <a:endParaRPr lang="ru-RU"/>
        </a:p>
      </dgm:t>
    </dgm:pt>
    <dgm:pt modelId="{D82110AA-5CA9-4614-88AC-54F897D9B21A}" type="sibTrans" cxnId="{BE88CA0D-DDC1-4177-A221-BBE08E9782BF}">
      <dgm:prSet/>
      <dgm:spPr/>
      <dgm:t>
        <a:bodyPr/>
        <a:lstStyle/>
        <a:p>
          <a:endParaRPr lang="ru-RU"/>
        </a:p>
      </dgm:t>
    </dgm:pt>
    <dgm:pt modelId="{BF638622-7E2F-4DD0-9183-A56AE5B21F66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dirty="0">
              <a:latin typeface="Times New Roman" pitchFamily="18" charset="0"/>
              <a:cs typeface="Times New Roman" pitchFamily="18" charset="0"/>
            </a:rPr>
            <a:t>2</a:t>
          </a:r>
        </a:p>
      </dgm:t>
    </dgm:pt>
    <dgm:pt modelId="{164E09B2-D7F0-4077-B9AC-18C9EC295839}" type="parTrans" cxnId="{32AFBB70-AF96-4B4F-9D9B-B4D606CDF134}">
      <dgm:prSet/>
      <dgm:spPr/>
      <dgm:t>
        <a:bodyPr/>
        <a:lstStyle/>
        <a:p>
          <a:endParaRPr lang="ru-RU"/>
        </a:p>
      </dgm:t>
    </dgm:pt>
    <dgm:pt modelId="{A98DE1AC-FC51-43C1-B87E-68244DCA35DD}" type="sibTrans" cxnId="{32AFBB70-AF96-4B4F-9D9B-B4D606CDF134}">
      <dgm:prSet/>
      <dgm:spPr/>
      <dgm:t>
        <a:bodyPr/>
        <a:lstStyle/>
        <a:p>
          <a:endParaRPr lang="ru-RU"/>
        </a:p>
      </dgm:t>
    </dgm:pt>
    <dgm:pt modelId="{EC41A530-CB6C-4689-9E79-D245F545AC1D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0" dirty="0">
              <a:latin typeface="Times New Roman"/>
              <a:cs typeface="Times New Roman"/>
            </a:rPr>
            <a:t>Какой алгоритм был использован при решении последней задачи?</a:t>
          </a:r>
          <a:endParaRPr lang="ru-RU" sz="1400" b="0" dirty="0"/>
        </a:p>
      </dgm:t>
    </dgm:pt>
    <dgm:pt modelId="{6C1CB878-2099-48E1-8E83-3AF5309F82E6}" type="parTrans" cxnId="{8B1930F6-BF6A-44BC-BF76-E9A27E53C151}">
      <dgm:prSet/>
      <dgm:spPr/>
      <dgm:t>
        <a:bodyPr/>
        <a:lstStyle/>
        <a:p>
          <a:endParaRPr lang="ru-RU"/>
        </a:p>
      </dgm:t>
    </dgm:pt>
    <dgm:pt modelId="{6325A41F-ADF2-4680-9EA9-ABAA4B7255C8}" type="sibTrans" cxnId="{8B1930F6-BF6A-44BC-BF76-E9A27E53C151}">
      <dgm:prSet/>
      <dgm:spPr/>
      <dgm:t>
        <a:bodyPr/>
        <a:lstStyle/>
        <a:p>
          <a:endParaRPr lang="ru-RU"/>
        </a:p>
      </dgm:t>
    </dgm:pt>
    <dgm:pt modelId="{9B6D075C-BB41-48D1-BD65-9A22C165A4E1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dirty="0">
              <a:latin typeface="Times New Roman" pitchFamily="18" charset="0"/>
              <a:cs typeface="Times New Roman" pitchFamily="18" charset="0"/>
            </a:rPr>
            <a:t>3</a:t>
          </a:r>
        </a:p>
      </dgm:t>
    </dgm:pt>
    <dgm:pt modelId="{EDF94DBD-E874-4334-8ACB-DE4B8C929350}" type="parTrans" cxnId="{DCAA8B0D-5A8F-4C78-92DC-2F5FBD428E6D}">
      <dgm:prSet/>
      <dgm:spPr/>
      <dgm:t>
        <a:bodyPr/>
        <a:lstStyle/>
        <a:p>
          <a:endParaRPr lang="ru-RU"/>
        </a:p>
      </dgm:t>
    </dgm:pt>
    <dgm:pt modelId="{6025BBA2-F705-4725-95D6-B86FCD402AD9}" type="sibTrans" cxnId="{DCAA8B0D-5A8F-4C78-92DC-2F5FBD428E6D}">
      <dgm:prSet/>
      <dgm:spPr/>
      <dgm:t>
        <a:bodyPr/>
        <a:lstStyle/>
        <a:p>
          <a:endParaRPr lang="ru-RU"/>
        </a:p>
      </dgm:t>
    </dgm:pt>
    <dgm:pt modelId="{583508D0-041B-4F97-8E90-F814A493633F}">
      <dgm:prSet phldrT="[Текст]" custT="1"/>
      <dgm:spPr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1400" b="0" dirty="0">
              <a:latin typeface="Times New Roman"/>
              <a:cs typeface="Times New Roman"/>
            </a:rPr>
            <a:t>В чем заключается алгоритм решения задач на оптимизацию?</a:t>
          </a:r>
          <a:endParaRPr lang="ru-RU" sz="1400" b="0" dirty="0"/>
        </a:p>
      </dgm:t>
    </dgm:pt>
    <dgm:pt modelId="{66FCD0F1-79DB-4DB2-AC2D-301A062668E7}" type="parTrans" cxnId="{25EF234A-8195-4FBB-868C-FA869A4AE7D1}">
      <dgm:prSet/>
      <dgm:spPr/>
      <dgm:t>
        <a:bodyPr/>
        <a:lstStyle/>
        <a:p>
          <a:endParaRPr lang="ru-RU"/>
        </a:p>
      </dgm:t>
    </dgm:pt>
    <dgm:pt modelId="{2D5E6E12-55FD-4C02-BFB3-A722E6E76752}" type="sibTrans" cxnId="{25EF234A-8195-4FBB-868C-FA869A4AE7D1}">
      <dgm:prSet/>
      <dgm:spPr/>
      <dgm:t>
        <a:bodyPr/>
        <a:lstStyle/>
        <a:p>
          <a:endParaRPr lang="ru-RU"/>
        </a:p>
      </dgm:t>
    </dgm:pt>
    <dgm:pt modelId="{52B2F7B8-4E1B-4962-B0C7-85C67AD78E3B}" type="pres">
      <dgm:prSet presAssocID="{0C86DEBE-BEDC-445A-BD74-80F99F7ED737}" presName="linearFlow" presStyleCnt="0">
        <dgm:presLayoutVars>
          <dgm:dir/>
          <dgm:animLvl val="lvl"/>
          <dgm:resizeHandles val="exact"/>
        </dgm:presLayoutVars>
      </dgm:prSet>
      <dgm:spPr/>
    </dgm:pt>
    <dgm:pt modelId="{7B145A8A-6306-49E1-8CCC-FC86BD9F1C15}" type="pres">
      <dgm:prSet presAssocID="{93ED7125-4E43-4C4D-A862-98AF3F4E79EE}" presName="composite" presStyleCnt="0"/>
      <dgm:spPr/>
    </dgm:pt>
    <dgm:pt modelId="{556A10AB-05E6-4C96-81DD-4CC5E6772C10}" type="pres">
      <dgm:prSet presAssocID="{93ED7125-4E43-4C4D-A862-98AF3F4E79EE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DB737E09-C342-45EC-9C53-9CF432E11A55}" type="pres">
      <dgm:prSet presAssocID="{93ED7125-4E43-4C4D-A862-98AF3F4E79EE}" presName="descendantText" presStyleLbl="alignAcc1" presStyleIdx="0" presStyleCnt="3" custLinFactNeighborY="1181">
        <dgm:presLayoutVars>
          <dgm:bulletEnabled val="1"/>
        </dgm:presLayoutVars>
      </dgm:prSet>
      <dgm:spPr/>
    </dgm:pt>
    <dgm:pt modelId="{A2F32744-7A88-453D-9A1B-0E934E8ACCF5}" type="pres">
      <dgm:prSet presAssocID="{587A8E63-154E-419D-913D-9D6DA4A9C8C3}" presName="sp" presStyleCnt="0"/>
      <dgm:spPr/>
    </dgm:pt>
    <dgm:pt modelId="{17658DB6-C20B-4A79-B145-28DBFEC25A7F}" type="pres">
      <dgm:prSet presAssocID="{BF638622-7E2F-4DD0-9183-A56AE5B21F66}" presName="composite" presStyleCnt="0"/>
      <dgm:spPr/>
    </dgm:pt>
    <dgm:pt modelId="{54710810-C313-4753-9AF6-00A99D3C9893}" type="pres">
      <dgm:prSet presAssocID="{BF638622-7E2F-4DD0-9183-A56AE5B21F66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F7BFD1A7-EBC1-4733-94C1-9F6CBE414D26}" type="pres">
      <dgm:prSet presAssocID="{BF638622-7E2F-4DD0-9183-A56AE5B21F66}" presName="descendantText" presStyleLbl="alignAcc1" presStyleIdx="1" presStyleCnt="3">
        <dgm:presLayoutVars>
          <dgm:bulletEnabled val="1"/>
        </dgm:presLayoutVars>
      </dgm:prSet>
      <dgm:spPr/>
    </dgm:pt>
    <dgm:pt modelId="{76C60541-582F-413F-9286-ADC9CC40A4A6}" type="pres">
      <dgm:prSet presAssocID="{A98DE1AC-FC51-43C1-B87E-68244DCA35DD}" presName="sp" presStyleCnt="0"/>
      <dgm:spPr/>
    </dgm:pt>
    <dgm:pt modelId="{748C9971-1C0E-4B5A-8298-DCB2E7A6EBC1}" type="pres">
      <dgm:prSet presAssocID="{9B6D075C-BB41-48D1-BD65-9A22C165A4E1}" presName="composite" presStyleCnt="0"/>
      <dgm:spPr/>
    </dgm:pt>
    <dgm:pt modelId="{5FAB32EA-4D66-4B2B-A906-ED602967BF15}" type="pres">
      <dgm:prSet presAssocID="{9B6D075C-BB41-48D1-BD65-9A22C165A4E1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367C3A20-ABB7-465D-AE81-04A482106308}" type="pres">
      <dgm:prSet presAssocID="{9B6D075C-BB41-48D1-BD65-9A22C165A4E1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73DC3F07-99BC-450B-8E2B-E23BED5E147F}" type="presOf" srcId="{48BEF297-EFD5-4ABC-9AB5-CFF40447BF19}" destId="{DB737E09-C342-45EC-9C53-9CF432E11A55}" srcOrd="0" destOrd="0" presId="urn:microsoft.com/office/officeart/2005/8/layout/chevron2"/>
    <dgm:cxn modelId="{DCAA8B0D-5A8F-4C78-92DC-2F5FBD428E6D}" srcId="{0C86DEBE-BEDC-445A-BD74-80F99F7ED737}" destId="{9B6D075C-BB41-48D1-BD65-9A22C165A4E1}" srcOrd="2" destOrd="0" parTransId="{EDF94DBD-E874-4334-8ACB-DE4B8C929350}" sibTransId="{6025BBA2-F705-4725-95D6-B86FCD402AD9}"/>
    <dgm:cxn modelId="{BE88CA0D-DDC1-4177-A221-BBE08E9782BF}" srcId="{93ED7125-4E43-4C4D-A862-98AF3F4E79EE}" destId="{48BEF297-EFD5-4ABC-9AB5-CFF40447BF19}" srcOrd="0" destOrd="0" parTransId="{B82EFDD7-E9DB-4090-A30A-3CF76B265A29}" sibTransId="{D82110AA-5CA9-4614-88AC-54F897D9B21A}"/>
    <dgm:cxn modelId="{315F4813-4E2C-4952-BC60-DC99033C6C83}" srcId="{0C86DEBE-BEDC-445A-BD74-80F99F7ED737}" destId="{93ED7125-4E43-4C4D-A862-98AF3F4E79EE}" srcOrd="0" destOrd="0" parTransId="{2E5B38C2-7DDE-44AC-BC7D-2F1C23ED9397}" sibTransId="{587A8E63-154E-419D-913D-9D6DA4A9C8C3}"/>
    <dgm:cxn modelId="{F012BF1B-2CD5-4727-9290-56412A1307E9}" type="presOf" srcId="{0C86DEBE-BEDC-445A-BD74-80F99F7ED737}" destId="{52B2F7B8-4E1B-4962-B0C7-85C67AD78E3B}" srcOrd="0" destOrd="0" presId="urn:microsoft.com/office/officeart/2005/8/layout/chevron2"/>
    <dgm:cxn modelId="{65ABB925-5A2F-4935-86E9-1A12F56CFE8F}" type="presOf" srcId="{9B6D075C-BB41-48D1-BD65-9A22C165A4E1}" destId="{5FAB32EA-4D66-4B2B-A906-ED602967BF15}" srcOrd="0" destOrd="0" presId="urn:microsoft.com/office/officeart/2005/8/layout/chevron2"/>
    <dgm:cxn modelId="{86CB0B36-8881-4B1A-ADA5-371718C83CF9}" type="presOf" srcId="{EC41A530-CB6C-4689-9E79-D245F545AC1D}" destId="{F7BFD1A7-EBC1-4733-94C1-9F6CBE414D26}" srcOrd="0" destOrd="0" presId="urn:microsoft.com/office/officeart/2005/8/layout/chevron2"/>
    <dgm:cxn modelId="{25EF234A-8195-4FBB-868C-FA869A4AE7D1}" srcId="{9B6D075C-BB41-48D1-BD65-9A22C165A4E1}" destId="{583508D0-041B-4F97-8E90-F814A493633F}" srcOrd="0" destOrd="0" parTransId="{66FCD0F1-79DB-4DB2-AC2D-301A062668E7}" sibTransId="{2D5E6E12-55FD-4C02-BFB3-A722E6E76752}"/>
    <dgm:cxn modelId="{32AFBB70-AF96-4B4F-9D9B-B4D606CDF134}" srcId="{0C86DEBE-BEDC-445A-BD74-80F99F7ED737}" destId="{BF638622-7E2F-4DD0-9183-A56AE5B21F66}" srcOrd="1" destOrd="0" parTransId="{164E09B2-D7F0-4077-B9AC-18C9EC295839}" sibTransId="{A98DE1AC-FC51-43C1-B87E-68244DCA35DD}"/>
    <dgm:cxn modelId="{21BA2479-0ABD-43CC-9C04-26C42DD18220}" type="presOf" srcId="{BF638622-7E2F-4DD0-9183-A56AE5B21F66}" destId="{54710810-C313-4753-9AF6-00A99D3C9893}" srcOrd="0" destOrd="0" presId="urn:microsoft.com/office/officeart/2005/8/layout/chevron2"/>
    <dgm:cxn modelId="{A232FDD7-2BFA-4B1D-9B02-AEE806FD8461}" type="presOf" srcId="{583508D0-041B-4F97-8E90-F814A493633F}" destId="{367C3A20-ABB7-465D-AE81-04A482106308}" srcOrd="0" destOrd="0" presId="urn:microsoft.com/office/officeart/2005/8/layout/chevron2"/>
    <dgm:cxn modelId="{B4316FDA-0E4A-4969-9BCF-F40DD24E657D}" type="presOf" srcId="{93ED7125-4E43-4C4D-A862-98AF3F4E79EE}" destId="{556A10AB-05E6-4C96-81DD-4CC5E6772C10}" srcOrd="0" destOrd="0" presId="urn:microsoft.com/office/officeart/2005/8/layout/chevron2"/>
    <dgm:cxn modelId="{8B1930F6-BF6A-44BC-BF76-E9A27E53C151}" srcId="{BF638622-7E2F-4DD0-9183-A56AE5B21F66}" destId="{EC41A530-CB6C-4689-9E79-D245F545AC1D}" srcOrd="0" destOrd="0" parTransId="{6C1CB878-2099-48E1-8E83-3AF5309F82E6}" sibTransId="{6325A41F-ADF2-4680-9EA9-ABAA4B7255C8}"/>
    <dgm:cxn modelId="{875CC0D5-4954-4569-B9AD-8347DD3DEB62}" type="presParOf" srcId="{52B2F7B8-4E1B-4962-B0C7-85C67AD78E3B}" destId="{7B145A8A-6306-49E1-8CCC-FC86BD9F1C15}" srcOrd="0" destOrd="0" presId="urn:microsoft.com/office/officeart/2005/8/layout/chevron2"/>
    <dgm:cxn modelId="{7DE0D16D-4079-44FA-BE8D-9E4C255F8BDE}" type="presParOf" srcId="{7B145A8A-6306-49E1-8CCC-FC86BD9F1C15}" destId="{556A10AB-05E6-4C96-81DD-4CC5E6772C10}" srcOrd="0" destOrd="0" presId="urn:microsoft.com/office/officeart/2005/8/layout/chevron2"/>
    <dgm:cxn modelId="{4538F7FF-6E0F-496B-BEF7-C1A760D145B0}" type="presParOf" srcId="{7B145A8A-6306-49E1-8CCC-FC86BD9F1C15}" destId="{DB737E09-C342-45EC-9C53-9CF432E11A55}" srcOrd="1" destOrd="0" presId="urn:microsoft.com/office/officeart/2005/8/layout/chevron2"/>
    <dgm:cxn modelId="{19934566-DF79-4D69-8927-C624FA67DFFD}" type="presParOf" srcId="{52B2F7B8-4E1B-4962-B0C7-85C67AD78E3B}" destId="{A2F32744-7A88-453D-9A1B-0E934E8ACCF5}" srcOrd="1" destOrd="0" presId="urn:microsoft.com/office/officeart/2005/8/layout/chevron2"/>
    <dgm:cxn modelId="{CF3E113B-6E87-4094-91A5-0A5D635902E6}" type="presParOf" srcId="{52B2F7B8-4E1B-4962-B0C7-85C67AD78E3B}" destId="{17658DB6-C20B-4A79-B145-28DBFEC25A7F}" srcOrd="2" destOrd="0" presId="urn:microsoft.com/office/officeart/2005/8/layout/chevron2"/>
    <dgm:cxn modelId="{E97A6047-0D87-4111-84C7-F71A0AFA946A}" type="presParOf" srcId="{17658DB6-C20B-4A79-B145-28DBFEC25A7F}" destId="{54710810-C313-4753-9AF6-00A99D3C9893}" srcOrd="0" destOrd="0" presId="urn:microsoft.com/office/officeart/2005/8/layout/chevron2"/>
    <dgm:cxn modelId="{36F328E5-D7C3-417B-9D20-4A10694FF992}" type="presParOf" srcId="{17658DB6-C20B-4A79-B145-28DBFEC25A7F}" destId="{F7BFD1A7-EBC1-4733-94C1-9F6CBE414D26}" srcOrd="1" destOrd="0" presId="urn:microsoft.com/office/officeart/2005/8/layout/chevron2"/>
    <dgm:cxn modelId="{6C85C359-2BB9-4939-893E-6E18739A414C}" type="presParOf" srcId="{52B2F7B8-4E1B-4962-B0C7-85C67AD78E3B}" destId="{76C60541-582F-413F-9286-ADC9CC40A4A6}" srcOrd="3" destOrd="0" presId="urn:microsoft.com/office/officeart/2005/8/layout/chevron2"/>
    <dgm:cxn modelId="{7447FF64-F2A1-40DE-9C8F-6BE936231D31}" type="presParOf" srcId="{52B2F7B8-4E1B-4962-B0C7-85C67AD78E3B}" destId="{748C9971-1C0E-4B5A-8298-DCB2E7A6EBC1}" srcOrd="4" destOrd="0" presId="urn:microsoft.com/office/officeart/2005/8/layout/chevron2"/>
    <dgm:cxn modelId="{6B87B35A-980B-4B8B-9DE7-8391FCE8BA94}" type="presParOf" srcId="{748C9971-1C0E-4B5A-8298-DCB2E7A6EBC1}" destId="{5FAB32EA-4D66-4B2B-A906-ED602967BF15}" srcOrd="0" destOrd="0" presId="urn:microsoft.com/office/officeart/2005/8/layout/chevron2"/>
    <dgm:cxn modelId="{3F2497A0-C48B-4F97-ABCD-97A88B985281}" type="presParOf" srcId="{748C9971-1C0E-4B5A-8298-DCB2E7A6EBC1}" destId="{367C3A20-ABB7-465D-AE81-04A48210630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04D68D-BFFA-4CEC-8EF7-82C9996FA1C4}">
      <dsp:nvSpPr>
        <dsp:cNvPr id="0" name=""/>
        <dsp:cNvSpPr/>
      </dsp:nvSpPr>
      <dsp:spPr>
        <a:xfrm rot="10800000">
          <a:off x="315315" y="326"/>
          <a:ext cx="8216486" cy="764737"/>
        </a:xfrm>
        <a:prstGeom prst="homePlate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337228" tIns="60960" rIns="113792" bIns="60960" numCol="1" spcCol="1270" anchor="ctr" anchorCtr="0">
          <a:noAutofit/>
        </a:bodyPr>
        <a:lstStyle/>
        <a:p>
          <a:pPr marL="0" lvl="0" indent="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 Закрепить</a:t>
          </a:r>
          <a:r>
            <a:rPr lang="ru-RU" sz="1600" b="0" kern="1200" dirty="0">
              <a:solidFill>
                <a:schemeClr val="tx1"/>
              </a:solidFill>
              <a:latin typeface="Times New Roman"/>
              <a:cs typeface="Times New Roman"/>
            </a:rPr>
            <a:t> теоретические знания по теме «Производная»</a:t>
          </a:r>
          <a:endParaRPr lang="ru-RU" sz="1600" b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506499" y="326"/>
        <a:ext cx="8025302" cy="764737"/>
      </dsp:txXfrm>
    </dsp:sp>
    <dsp:sp modelId="{FC0F1125-049F-4E0A-B244-A34E8177B1EF}">
      <dsp:nvSpPr>
        <dsp:cNvPr id="0" name=""/>
        <dsp:cNvSpPr/>
      </dsp:nvSpPr>
      <dsp:spPr>
        <a:xfrm>
          <a:off x="0" y="0"/>
          <a:ext cx="764737" cy="76473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97EB7B-718E-4FCD-BD3F-060BC7E28F52}">
      <dsp:nvSpPr>
        <dsp:cNvPr id="0" name=""/>
        <dsp:cNvSpPr/>
      </dsp:nvSpPr>
      <dsp:spPr>
        <a:xfrm rot="10800000">
          <a:off x="315315" y="956249"/>
          <a:ext cx="8216486" cy="764737"/>
        </a:xfrm>
        <a:prstGeom prst="homePlate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337228" tIns="60960" rIns="113792" bIns="60960" numCol="1" spcCol="1270" anchor="ctr" anchorCtr="0">
          <a:noAutofit/>
        </a:bodyPr>
        <a:lstStyle/>
        <a:p>
          <a:pPr marL="0" lvl="0" indent="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 Научить </a:t>
          </a:r>
          <a:r>
            <a:rPr lang="ru-RU" sz="1600" b="0" kern="1200" dirty="0">
              <a:solidFill>
                <a:schemeClr val="tx1"/>
              </a:solidFill>
              <a:latin typeface="Times New Roman"/>
              <a:cs typeface="Times New Roman"/>
            </a:rPr>
            <a:t>применять алгоритм нахождения наибольшего и наименьшего значений функции на отрезке при решении задач на оптимизацию</a:t>
          </a:r>
          <a:endParaRPr lang="ru-RU" sz="1600" b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506499" y="956249"/>
        <a:ext cx="8025302" cy="764737"/>
      </dsp:txXfrm>
    </dsp:sp>
    <dsp:sp modelId="{B5D5FFB9-AF20-4DFD-BE7E-8C16CCF77866}">
      <dsp:nvSpPr>
        <dsp:cNvPr id="0" name=""/>
        <dsp:cNvSpPr/>
      </dsp:nvSpPr>
      <dsp:spPr>
        <a:xfrm>
          <a:off x="0" y="938621"/>
          <a:ext cx="764737" cy="764737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E00ED0-6880-4D23-BACD-58DC31E2D38C}">
      <dsp:nvSpPr>
        <dsp:cNvPr id="0" name=""/>
        <dsp:cNvSpPr/>
      </dsp:nvSpPr>
      <dsp:spPr>
        <a:xfrm rot="10800000">
          <a:off x="320639" y="1912171"/>
          <a:ext cx="8205837" cy="764737"/>
        </a:xfrm>
        <a:prstGeom prst="homePlate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337228" tIns="60960" rIns="113792" bIns="60960" numCol="1" spcCol="1270" anchor="ctr" anchorCtr="0">
          <a:noAutofit/>
        </a:bodyPr>
        <a:lstStyle/>
        <a:p>
          <a:pPr marL="0" lvl="0" indent="0" algn="just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600" b="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Р</a:t>
          </a:r>
          <a:r>
            <a:rPr lang="ru-RU" sz="1600" b="0" kern="1200" dirty="0">
              <a:solidFill>
                <a:schemeClr val="tx1"/>
              </a:solidFill>
              <a:latin typeface="Times New Roman"/>
              <a:cs typeface="Times New Roman"/>
            </a:rPr>
            <a:t>азвить навыки профессионального общения при решении задач практического характера</a:t>
          </a:r>
          <a:endParaRPr lang="ru-RU" sz="1600" b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511823" y="1912171"/>
        <a:ext cx="8014653" cy="764737"/>
      </dsp:txXfrm>
    </dsp:sp>
    <dsp:sp modelId="{DAA0F327-0FCE-4276-A1B7-A4415F0E326B}">
      <dsp:nvSpPr>
        <dsp:cNvPr id="0" name=""/>
        <dsp:cNvSpPr/>
      </dsp:nvSpPr>
      <dsp:spPr>
        <a:xfrm>
          <a:off x="0" y="1896050"/>
          <a:ext cx="764737" cy="764737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5D3267-D3C6-47B9-B125-F5FCA25D7E99}">
      <dsp:nvSpPr>
        <dsp:cNvPr id="0" name=""/>
        <dsp:cNvSpPr/>
      </dsp:nvSpPr>
      <dsp:spPr>
        <a:xfrm>
          <a:off x="2570167" y="732369"/>
          <a:ext cx="5583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8390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834637" y="775141"/>
        <a:ext cx="29449" cy="5895"/>
      </dsp:txXfrm>
    </dsp:sp>
    <dsp:sp modelId="{4F494A98-571E-4C4F-A1F4-B9152B4ACB7F}">
      <dsp:nvSpPr>
        <dsp:cNvPr id="0" name=""/>
        <dsp:cNvSpPr/>
      </dsp:nvSpPr>
      <dsp:spPr>
        <a:xfrm>
          <a:off x="11140" y="9841"/>
          <a:ext cx="2560827" cy="153649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  <a:latin typeface="Times New Roman"/>
              <a:cs typeface="Times New Roman"/>
            </a:rPr>
            <a:t>1. Ввести переменную </a:t>
          </a:r>
          <a:r>
            <a:rPr lang="ru-RU" sz="1600" i="1" kern="1200" dirty="0" err="1">
              <a:solidFill>
                <a:schemeClr val="tx1"/>
              </a:solidFill>
              <a:latin typeface="Times New Roman"/>
              <a:cs typeface="Times New Roman"/>
            </a:rPr>
            <a:t>х</a:t>
          </a:r>
          <a:endParaRPr lang="ru-RU" sz="1600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1140" y="9841"/>
        <a:ext cx="2560827" cy="1536496"/>
      </dsp:txXfrm>
    </dsp:sp>
    <dsp:sp modelId="{16515F1E-E2C9-4F5F-8E60-13B9F5000346}">
      <dsp:nvSpPr>
        <dsp:cNvPr id="0" name=""/>
        <dsp:cNvSpPr/>
      </dsp:nvSpPr>
      <dsp:spPr>
        <a:xfrm>
          <a:off x="5719984" y="732369"/>
          <a:ext cx="5583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8390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984454" y="775141"/>
        <a:ext cx="29449" cy="5895"/>
      </dsp:txXfrm>
    </dsp:sp>
    <dsp:sp modelId="{47CFD8D4-C6F7-4720-B8E1-3CB36310A360}">
      <dsp:nvSpPr>
        <dsp:cNvPr id="0" name=""/>
        <dsp:cNvSpPr/>
      </dsp:nvSpPr>
      <dsp:spPr>
        <a:xfrm>
          <a:off x="3160957" y="9841"/>
          <a:ext cx="2560827" cy="153649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  <a:latin typeface="Times New Roman"/>
              <a:cs typeface="Times New Roman"/>
            </a:rPr>
            <a:t>2. Задать оптимизируемую величину формулой. То есть записать функцию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i="1" kern="1200" dirty="0">
              <a:solidFill>
                <a:schemeClr val="tx1"/>
              </a:solidFill>
              <a:latin typeface="Times New Roman"/>
              <a:cs typeface="Times New Roman"/>
            </a:rPr>
            <a:t>у = f(x), </a:t>
          </a:r>
          <a:r>
            <a:rPr lang="ru-RU" sz="1600" kern="1200" dirty="0">
              <a:solidFill>
                <a:schemeClr val="tx1"/>
              </a:solidFill>
              <a:latin typeface="Times New Roman"/>
              <a:cs typeface="Times New Roman"/>
            </a:rPr>
            <a:t>наибольшее или наименьшее значение которой необходимо найти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60957" y="9841"/>
        <a:ext cx="2560827" cy="1536496"/>
      </dsp:txXfrm>
    </dsp:sp>
    <dsp:sp modelId="{64EEE020-FEA0-4B07-9218-6733DC6A2F39}">
      <dsp:nvSpPr>
        <dsp:cNvPr id="0" name=""/>
        <dsp:cNvSpPr/>
      </dsp:nvSpPr>
      <dsp:spPr>
        <a:xfrm>
          <a:off x="1291553" y="1544537"/>
          <a:ext cx="6299634" cy="558390"/>
        </a:xfrm>
        <a:custGeom>
          <a:avLst/>
          <a:gdLst/>
          <a:ahLst/>
          <a:cxnLst/>
          <a:rect l="0" t="0" r="0" b="0"/>
          <a:pathLst>
            <a:path>
              <a:moveTo>
                <a:pt x="6299634" y="0"/>
              </a:moveTo>
              <a:lnTo>
                <a:pt x="6299634" y="296295"/>
              </a:lnTo>
              <a:lnTo>
                <a:pt x="0" y="296295"/>
              </a:lnTo>
              <a:lnTo>
                <a:pt x="0" y="55839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283193" y="1820784"/>
        <a:ext cx="316355" cy="5895"/>
      </dsp:txXfrm>
    </dsp:sp>
    <dsp:sp modelId="{F9744B00-3AE8-45C9-983C-6BC6786A4B09}">
      <dsp:nvSpPr>
        <dsp:cNvPr id="0" name=""/>
        <dsp:cNvSpPr/>
      </dsp:nvSpPr>
      <dsp:spPr>
        <a:xfrm>
          <a:off x="6310774" y="9841"/>
          <a:ext cx="2560827" cy="153649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  <a:latin typeface="Times New Roman"/>
              <a:cs typeface="Times New Roman"/>
            </a:rPr>
            <a:t>3. Задать отрезок изменения переменной </a:t>
          </a:r>
          <a:r>
            <a:rPr lang="ru-RU" sz="1600" i="1" kern="1200" dirty="0" err="1">
              <a:solidFill>
                <a:schemeClr val="tx1"/>
              </a:solidFill>
              <a:latin typeface="Times New Roman"/>
              <a:cs typeface="Times New Roman"/>
            </a:rPr>
            <a:t>x</a:t>
          </a:r>
          <a:endParaRPr lang="ru-RU" sz="1600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310774" y="9841"/>
        <a:ext cx="2560827" cy="1536496"/>
      </dsp:txXfrm>
    </dsp:sp>
    <dsp:sp modelId="{2F6BA9B7-A1B3-4F50-8964-AD8CDB4F784B}">
      <dsp:nvSpPr>
        <dsp:cNvPr id="0" name=""/>
        <dsp:cNvSpPr/>
      </dsp:nvSpPr>
      <dsp:spPr>
        <a:xfrm>
          <a:off x="2570167" y="2857855"/>
          <a:ext cx="5583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8390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834637" y="2900627"/>
        <a:ext cx="29449" cy="5895"/>
      </dsp:txXfrm>
    </dsp:sp>
    <dsp:sp modelId="{3C254A68-3A34-43BF-91C1-3B0519A4FFD7}">
      <dsp:nvSpPr>
        <dsp:cNvPr id="0" name=""/>
        <dsp:cNvSpPr/>
      </dsp:nvSpPr>
      <dsp:spPr>
        <a:xfrm>
          <a:off x="11140" y="2135327"/>
          <a:ext cx="2560827" cy="153649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  <a:latin typeface="Times New Roman"/>
              <a:cs typeface="Times New Roman"/>
            </a:rPr>
            <a:t>4. Применить к полученной функции алгоритм нахождения наибольшего и наименьшего значения на полученном отрезке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1140" y="2135327"/>
        <a:ext cx="2560827" cy="1536496"/>
      </dsp:txXfrm>
    </dsp:sp>
    <dsp:sp modelId="{133DC009-6A48-426C-8AAB-C47C5C98AA0B}">
      <dsp:nvSpPr>
        <dsp:cNvPr id="0" name=""/>
        <dsp:cNvSpPr/>
      </dsp:nvSpPr>
      <dsp:spPr>
        <a:xfrm>
          <a:off x="3160957" y="2135327"/>
          <a:ext cx="2560827" cy="153649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  <a:latin typeface="Times New Roman"/>
              <a:cs typeface="Times New Roman"/>
            </a:rPr>
            <a:t>5. Записать ответ в задаче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60957" y="2135327"/>
        <a:ext cx="2560827" cy="15364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5D3267-D3C6-47B9-B125-F5FCA25D7E99}">
      <dsp:nvSpPr>
        <dsp:cNvPr id="0" name=""/>
        <dsp:cNvSpPr/>
      </dsp:nvSpPr>
      <dsp:spPr>
        <a:xfrm>
          <a:off x="3344051" y="346044"/>
          <a:ext cx="5547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797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606815" y="388834"/>
        <a:ext cx="29269" cy="5859"/>
      </dsp:txXfrm>
    </dsp:sp>
    <dsp:sp modelId="{4F494A98-571E-4C4F-A1F4-B9152B4ACB7F}">
      <dsp:nvSpPr>
        <dsp:cNvPr id="0" name=""/>
        <dsp:cNvSpPr/>
      </dsp:nvSpPr>
      <dsp:spPr>
        <a:xfrm>
          <a:off x="800643" y="2378"/>
          <a:ext cx="2545207" cy="77877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latin typeface="Times New Roman"/>
              <a:cs typeface="Times New Roman"/>
            </a:rPr>
            <a:t>1</a:t>
          </a:r>
          <a:r>
            <a:rPr lang="ru-RU" sz="1600" b="0" kern="1200" dirty="0">
              <a:latin typeface="Times New Roman"/>
              <a:cs typeface="Times New Roman"/>
            </a:rPr>
            <a:t>. Найти производную функции</a:t>
          </a:r>
          <a:r>
            <a:rPr lang="en-US" sz="1600" b="0" kern="1200" dirty="0">
              <a:latin typeface="Times New Roman"/>
              <a:cs typeface="Times New Roman"/>
            </a:rPr>
            <a:t> </a:t>
          </a:r>
          <a:r>
            <a:rPr lang="en-US" sz="1600" b="0" i="1" kern="1200" dirty="0">
              <a:latin typeface="Times New Roman"/>
              <a:cs typeface="Times New Roman"/>
            </a:rPr>
            <a:t>f' (x)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00643" y="2378"/>
        <a:ext cx="2545207" cy="778772"/>
      </dsp:txXfrm>
    </dsp:sp>
    <dsp:sp modelId="{16515F1E-E2C9-4F5F-8E60-13B9F5000346}">
      <dsp:nvSpPr>
        <dsp:cNvPr id="0" name=""/>
        <dsp:cNvSpPr/>
      </dsp:nvSpPr>
      <dsp:spPr>
        <a:xfrm>
          <a:off x="2073247" y="779350"/>
          <a:ext cx="3130605" cy="554797"/>
        </a:xfrm>
        <a:custGeom>
          <a:avLst/>
          <a:gdLst/>
          <a:ahLst/>
          <a:cxnLst/>
          <a:rect l="0" t="0" r="0" b="0"/>
          <a:pathLst>
            <a:path>
              <a:moveTo>
                <a:pt x="3130605" y="0"/>
              </a:moveTo>
              <a:lnTo>
                <a:pt x="3130605" y="294498"/>
              </a:lnTo>
              <a:lnTo>
                <a:pt x="0" y="294498"/>
              </a:lnTo>
              <a:lnTo>
                <a:pt x="0" y="554797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558928" y="1053819"/>
        <a:ext cx="159243" cy="5859"/>
      </dsp:txXfrm>
    </dsp:sp>
    <dsp:sp modelId="{47CFD8D4-C6F7-4720-B8E1-3CB36310A360}">
      <dsp:nvSpPr>
        <dsp:cNvPr id="0" name=""/>
        <dsp:cNvSpPr/>
      </dsp:nvSpPr>
      <dsp:spPr>
        <a:xfrm>
          <a:off x="3931248" y="2378"/>
          <a:ext cx="2545207" cy="77877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kern="1200" dirty="0">
              <a:latin typeface="Times New Roman"/>
              <a:cs typeface="Times New Roman"/>
            </a:rPr>
            <a:t>2. Найти критические точки функции</a:t>
          </a:r>
          <a:r>
            <a:rPr lang="en-US" sz="1600" b="0" kern="1200" dirty="0">
              <a:latin typeface="Times New Roman"/>
              <a:cs typeface="Times New Roman"/>
            </a:rPr>
            <a:t> </a:t>
          </a:r>
          <a:r>
            <a:rPr lang="en-US" sz="1600" b="0" i="1" kern="1200" dirty="0">
              <a:latin typeface="Times New Roman"/>
              <a:cs typeface="Times New Roman"/>
            </a:rPr>
            <a:t>f' (x) = 0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31248" y="2378"/>
        <a:ext cx="2545207" cy="778772"/>
      </dsp:txXfrm>
    </dsp:sp>
    <dsp:sp modelId="{64EEE020-FEA0-4B07-9218-6733DC6A2F39}">
      <dsp:nvSpPr>
        <dsp:cNvPr id="0" name=""/>
        <dsp:cNvSpPr/>
      </dsp:nvSpPr>
      <dsp:spPr>
        <a:xfrm>
          <a:off x="3344051" y="1710214"/>
          <a:ext cx="5547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797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606815" y="1753004"/>
        <a:ext cx="29269" cy="5859"/>
      </dsp:txXfrm>
    </dsp:sp>
    <dsp:sp modelId="{F9744B00-3AE8-45C9-983C-6BC6786A4B09}">
      <dsp:nvSpPr>
        <dsp:cNvPr id="0" name=""/>
        <dsp:cNvSpPr/>
      </dsp:nvSpPr>
      <dsp:spPr>
        <a:xfrm>
          <a:off x="800643" y="1366548"/>
          <a:ext cx="2545207" cy="77877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kern="1200" dirty="0">
              <a:latin typeface="Times New Roman"/>
              <a:cs typeface="Times New Roman"/>
            </a:rPr>
            <a:t>3. Найти точки экстремумов функции</a:t>
          </a:r>
          <a:r>
            <a:rPr lang="en-US" sz="1600" b="0" kern="1200" dirty="0">
              <a:latin typeface="Times New Roman"/>
              <a:cs typeface="Times New Roman"/>
            </a:rPr>
            <a:t> </a:t>
          </a:r>
          <a:r>
            <a:rPr lang="ru-RU" sz="1600" b="0" kern="1200" dirty="0">
              <a:latin typeface="Times New Roman"/>
              <a:cs typeface="Times New Roman"/>
            </a:rPr>
            <a:t>               </a:t>
          </a:r>
          <a:r>
            <a:rPr lang="en-US" sz="1600" b="0" i="1" kern="1200" dirty="0">
              <a:latin typeface="Times New Roman"/>
              <a:cs typeface="Times New Roman"/>
            </a:rPr>
            <a:t>x min, x max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00643" y="1366548"/>
        <a:ext cx="2545207" cy="778772"/>
      </dsp:txXfrm>
    </dsp:sp>
    <dsp:sp modelId="{2F6BA9B7-A1B3-4F50-8964-AD8CDB4F784B}">
      <dsp:nvSpPr>
        <dsp:cNvPr id="0" name=""/>
        <dsp:cNvSpPr/>
      </dsp:nvSpPr>
      <dsp:spPr>
        <a:xfrm>
          <a:off x="2073247" y="2143520"/>
          <a:ext cx="3130605" cy="554797"/>
        </a:xfrm>
        <a:custGeom>
          <a:avLst/>
          <a:gdLst/>
          <a:ahLst/>
          <a:cxnLst/>
          <a:rect l="0" t="0" r="0" b="0"/>
          <a:pathLst>
            <a:path>
              <a:moveTo>
                <a:pt x="3130605" y="0"/>
              </a:moveTo>
              <a:lnTo>
                <a:pt x="3130605" y="294498"/>
              </a:lnTo>
              <a:lnTo>
                <a:pt x="0" y="294498"/>
              </a:lnTo>
              <a:lnTo>
                <a:pt x="0" y="554797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558928" y="2417989"/>
        <a:ext cx="159243" cy="5859"/>
      </dsp:txXfrm>
    </dsp:sp>
    <dsp:sp modelId="{3C254A68-3A34-43BF-91C1-3B0519A4FFD7}">
      <dsp:nvSpPr>
        <dsp:cNvPr id="0" name=""/>
        <dsp:cNvSpPr/>
      </dsp:nvSpPr>
      <dsp:spPr>
        <a:xfrm>
          <a:off x="3931248" y="1366548"/>
          <a:ext cx="2545207" cy="77877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kern="1200" dirty="0">
              <a:latin typeface="Times New Roman"/>
              <a:cs typeface="Times New Roman"/>
            </a:rPr>
            <a:t>4. Найти экстремумы функции</a:t>
          </a:r>
          <a:r>
            <a:rPr lang="en-US" sz="1600" b="0" kern="1200" dirty="0">
              <a:latin typeface="Times New Roman"/>
              <a:cs typeface="Times New Roman"/>
            </a:rPr>
            <a:t> </a:t>
          </a:r>
          <a:r>
            <a:rPr lang="en-US" sz="1600" b="0" i="1" kern="1200" dirty="0">
              <a:latin typeface="Times New Roman"/>
              <a:cs typeface="Times New Roman"/>
            </a:rPr>
            <a:t>f min, f max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31248" y="1366548"/>
        <a:ext cx="2545207" cy="778772"/>
      </dsp:txXfrm>
    </dsp:sp>
    <dsp:sp modelId="{157388C6-7C7C-4D76-9534-D923668D5BD7}">
      <dsp:nvSpPr>
        <dsp:cNvPr id="0" name=""/>
        <dsp:cNvSpPr/>
      </dsp:nvSpPr>
      <dsp:spPr>
        <a:xfrm>
          <a:off x="3344051" y="3074384"/>
          <a:ext cx="5547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797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606815" y="3117174"/>
        <a:ext cx="29269" cy="5859"/>
      </dsp:txXfrm>
    </dsp:sp>
    <dsp:sp modelId="{133DC009-6A48-426C-8AAB-C47C5C98AA0B}">
      <dsp:nvSpPr>
        <dsp:cNvPr id="0" name=""/>
        <dsp:cNvSpPr/>
      </dsp:nvSpPr>
      <dsp:spPr>
        <a:xfrm>
          <a:off x="800643" y="2730718"/>
          <a:ext cx="2545207" cy="77877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kern="1200" dirty="0">
              <a:latin typeface="Times New Roman"/>
              <a:cs typeface="Times New Roman"/>
            </a:rPr>
            <a:t>5. Найти значения функции на концах промежутка:</a:t>
          </a:r>
          <a:r>
            <a:rPr lang="en-US" sz="1600" b="0" kern="1200" dirty="0">
              <a:latin typeface="Times New Roman"/>
              <a:cs typeface="Times New Roman"/>
            </a:rPr>
            <a:t> </a:t>
          </a:r>
          <a:r>
            <a:rPr lang="en-US" sz="1600" b="0" i="1" kern="1200" dirty="0">
              <a:latin typeface="Times New Roman"/>
              <a:cs typeface="Times New Roman"/>
            </a:rPr>
            <a:t>f(a)</a:t>
          </a:r>
          <a:r>
            <a:rPr lang="ru-RU" sz="1600" b="0" i="1" kern="1200" dirty="0">
              <a:latin typeface="Times New Roman"/>
              <a:cs typeface="Times New Roman"/>
            </a:rPr>
            <a:t>,</a:t>
          </a:r>
          <a:r>
            <a:rPr lang="en-US" sz="1600" b="0" i="1" kern="1200" dirty="0">
              <a:latin typeface="Times New Roman"/>
              <a:cs typeface="Times New Roman"/>
            </a:rPr>
            <a:t> f(b) 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00643" y="2730718"/>
        <a:ext cx="2545207" cy="778772"/>
      </dsp:txXfrm>
    </dsp:sp>
    <dsp:sp modelId="{41CA3054-F87D-481A-B46E-3E67A6E9EF45}">
      <dsp:nvSpPr>
        <dsp:cNvPr id="0" name=""/>
        <dsp:cNvSpPr/>
      </dsp:nvSpPr>
      <dsp:spPr>
        <a:xfrm>
          <a:off x="3931248" y="2730718"/>
          <a:ext cx="2545207" cy="77877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kern="1200" dirty="0">
              <a:latin typeface="Times New Roman"/>
              <a:cs typeface="Times New Roman"/>
            </a:rPr>
            <a:t>6. Выбрать из полученных в пункте 4 и 5 значений наименьшее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31248" y="2730718"/>
        <a:ext cx="2545207" cy="7787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6A10AB-05E6-4C96-81DD-4CC5E6772C10}">
      <dsp:nvSpPr>
        <dsp:cNvPr id="0" name=""/>
        <dsp:cNvSpPr/>
      </dsp:nvSpPr>
      <dsp:spPr>
        <a:xfrm rot="5400000">
          <a:off x="-170650" y="171729"/>
          <a:ext cx="1137671" cy="79637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itchFamily="18" charset="0"/>
              <a:cs typeface="Times New Roman" pitchFamily="18" charset="0"/>
            </a:rPr>
            <a:t>1</a:t>
          </a:r>
        </a:p>
      </dsp:txBody>
      <dsp:txXfrm rot="-5400000">
        <a:off x="1" y="399263"/>
        <a:ext cx="796370" cy="341301"/>
      </dsp:txXfrm>
    </dsp:sp>
    <dsp:sp modelId="{DB737E09-C342-45EC-9C53-9CF432E11A55}">
      <dsp:nvSpPr>
        <dsp:cNvPr id="0" name=""/>
        <dsp:cNvSpPr/>
      </dsp:nvSpPr>
      <dsp:spPr>
        <a:xfrm rot="5400000">
          <a:off x="2502700" y="-1696518"/>
          <a:ext cx="739486" cy="41521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0" kern="1200" dirty="0">
              <a:latin typeface="Times New Roman"/>
              <a:cs typeface="Times New Roman"/>
            </a:rPr>
            <a:t>Какой теоретический материал был использован на сегодняшнем уроке?</a:t>
          </a:r>
          <a:endParaRPr lang="ru-RU" sz="1400" b="0" kern="1200" dirty="0"/>
        </a:p>
      </dsp:txBody>
      <dsp:txXfrm rot="-5400000">
        <a:off x="796370" y="45911"/>
        <a:ext cx="4116048" cy="667288"/>
      </dsp:txXfrm>
    </dsp:sp>
    <dsp:sp modelId="{54710810-C313-4753-9AF6-00A99D3C9893}">
      <dsp:nvSpPr>
        <dsp:cNvPr id="0" name=""/>
        <dsp:cNvSpPr/>
      </dsp:nvSpPr>
      <dsp:spPr>
        <a:xfrm rot="5400000">
          <a:off x="-170650" y="1106951"/>
          <a:ext cx="1137671" cy="796370"/>
        </a:xfrm>
        <a:prstGeom prst="chevron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itchFamily="18" charset="0"/>
              <a:cs typeface="Times New Roman" pitchFamily="18" charset="0"/>
            </a:rPr>
            <a:t>2</a:t>
          </a:r>
        </a:p>
      </dsp:txBody>
      <dsp:txXfrm rot="-5400000">
        <a:off x="1" y="1334485"/>
        <a:ext cx="796370" cy="341301"/>
      </dsp:txXfrm>
    </dsp:sp>
    <dsp:sp modelId="{F7BFD1A7-EBC1-4733-94C1-9F6CBE414D26}">
      <dsp:nvSpPr>
        <dsp:cNvPr id="0" name=""/>
        <dsp:cNvSpPr/>
      </dsp:nvSpPr>
      <dsp:spPr>
        <a:xfrm rot="5400000">
          <a:off x="2502700" y="-770029"/>
          <a:ext cx="739486" cy="41521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0" kern="1200" dirty="0">
              <a:latin typeface="Times New Roman"/>
              <a:cs typeface="Times New Roman"/>
            </a:rPr>
            <a:t>Какой алгоритм был использован при решении последней задачи?</a:t>
          </a:r>
          <a:endParaRPr lang="ru-RU" sz="1400" b="0" kern="1200" dirty="0"/>
        </a:p>
      </dsp:txBody>
      <dsp:txXfrm rot="-5400000">
        <a:off x="796370" y="972400"/>
        <a:ext cx="4116048" cy="667288"/>
      </dsp:txXfrm>
    </dsp:sp>
    <dsp:sp modelId="{5FAB32EA-4D66-4B2B-A906-ED602967BF15}">
      <dsp:nvSpPr>
        <dsp:cNvPr id="0" name=""/>
        <dsp:cNvSpPr/>
      </dsp:nvSpPr>
      <dsp:spPr>
        <a:xfrm rot="5400000">
          <a:off x="-170650" y="2042174"/>
          <a:ext cx="1137671" cy="796370"/>
        </a:xfrm>
        <a:prstGeom prst="chevron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itchFamily="18" charset="0"/>
              <a:cs typeface="Times New Roman" pitchFamily="18" charset="0"/>
            </a:rPr>
            <a:t>3</a:t>
          </a:r>
        </a:p>
      </dsp:txBody>
      <dsp:txXfrm rot="-5400000">
        <a:off x="1" y="2269708"/>
        <a:ext cx="796370" cy="341301"/>
      </dsp:txXfrm>
    </dsp:sp>
    <dsp:sp modelId="{367C3A20-ABB7-465D-AE81-04A482106308}">
      <dsp:nvSpPr>
        <dsp:cNvPr id="0" name=""/>
        <dsp:cNvSpPr/>
      </dsp:nvSpPr>
      <dsp:spPr>
        <a:xfrm rot="5400000">
          <a:off x="2502700" y="165193"/>
          <a:ext cx="739486" cy="41521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0" kern="1200" dirty="0">
              <a:latin typeface="Times New Roman"/>
              <a:cs typeface="Times New Roman"/>
            </a:rPr>
            <a:t>В чем заключается алгоритм решения задач на оптимизацию?</a:t>
          </a:r>
          <a:endParaRPr lang="ru-RU" sz="1400" b="0" kern="1200" dirty="0"/>
        </a:p>
      </dsp:txBody>
      <dsp:txXfrm rot="-5400000">
        <a:off x="796370" y="1907623"/>
        <a:ext cx="4116048" cy="6672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FDAA16-111E-4951-9101-4CE52070BD10}" type="datetimeFigureOut">
              <a:rPr lang="ru-RU"/>
              <a:pPr/>
              <a:t>08.04.2025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50517C-5EE0-46BE-A7DA-436B7494442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805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989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5887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0517C-5EE0-46BE-A7DA-436B7494442C}" type="slidenum">
              <a:rPr lang="ru-RU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946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79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711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369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762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0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335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754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695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169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2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6" y="273845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2" y="273845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261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97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10.jpe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kypreeva\Desktop\1643960125_65-phonoteka-org-p-podgotovka-k-shkole-fon-69.jpg"/>
          <p:cNvPicPr>
            <a:picLocks noChangeAspect="1" noChangeArrowheads="1"/>
          </p:cNvPicPr>
          <p:nvPr/>
        </p:nvPicPr>
        <p:blipFill>
          <a:blip r:embed="rId3" cstate="print"/>
          <a:srcRect r="2417"/>
          <a:stretch>
            <a:fillRect/>
          </a:stretch>
        </p:blipFill>
        <p:spPr bwMode="auto">
          <a:xfrm>
            <a:off x="1832616" y="1074944"/>
            <a:ext cx="7318364" cy="4068556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64067" y="381000"/>
            <a:ext cx="3107266" cy="9228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" y="0"/>
            <a:ext cx="7507111" cy="1054135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b="1" dirty="0">
                <a:latin typeface="Times New Roman"/>
                <a:cs typeface="Times New Roman"/>
              </a:rPr>
              <a:t>Министерство образования и науки Краснодарского края</a:t>
            </a:r>
          </a:p>
          <a:p>
            <a:pPr algn="ctr"/>
            <a:r>
              <a:rPr lang="ru-RU" b="1" dirty="0">
                <a:latin typeface="Times New Roman"/>
                <a:cs typeface="Times New Roman"/>
              </a:rPr>
              <a:t>Государственное автономное профессиональное образовательное учреждение Краснодарского края</a:t>
            </a:r>
          </a:p>
          <a:p>
            <a:pPr algn="ctr"/>
            <a:r>
              <a:rPr lang="ru-RU" sz="800" b="1" dirty="0">
                <a:solidFill>
                  <a:srgbClr val="21893D"/>
                </a:solidFill>
                <a:latin typeface="Times New Roman"/>
                <a:cs typeface="Times New Roman"/>
              </a:rPr>
              <a:t> </a:t>
            </a:r>
          </a:p>
          <a:p>
            <a:pPr algn="ctr"/>
            <a:r>
              <a:rPr lang="ru-RU" b="1" dirty="0">
                <a:latin typeface="Times New Roman"/>
                <a:cs typeface="Times New Roman"/>
              </a:rPr>
              <a:t>«НОВОРОССИЙСКИЙ КОЛЛЕДЖ СТРОИТЕЛЬСТВА И ЭКОНОМИКИ»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0" y="1659350"/>
            <a:ext cx="6265333" cy="16696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0" y="4597197"/>
            <a:ext cx="5032375" cy="546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eaLnBrk="1" hangingPunct="1"/>
            <a:r>
              <a:rPr lang="ru-RU" sz="1300" i="1" u="sng" dirty="0">
                <a:latin typeface="Times New Roman" pitchFamily="18" charset="0"/>
                <a:cs typeface="Times New Roman" pitchFamily="18" charset="0"/>
              </a:rPr>
              <a:t>Преподаватель математики</a:t>
            </a:r>
          </a:p>
          <a:p>
            <a:pPr eaLnBrk="1" hangingPunct="1"/>
            <a:endParaRPr kumimoji="0" lang="ru-RU" sz="500" i="1" u="sng" kern="12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kumimoji="0" lang="ru-RU" sz="1300" b="1" i="1" kern="1200" dirty="0">
                <a:latin typeface="Times New Roman" pitchFamily="18" charset="0"/>
                <a:cs typeface="Times New Roman" pitchFamily="18" charset="0"/>
              </a:rPr>
              <a:t>Лазарь Татьяна Станиславовна</a:t>
            </a: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562501"/>
            <a:ext cx="9144000" cy="438582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50906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66775" y="1343025"/>
            <a:ext cx="7515225" cy="27051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Развить навык вычисления и применения производной при нахождении наибольшего, наименьшего значений функции на отрезке, при решении задач на оптимизацию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562501"/>
            <a:ext cx="9144000" cy="438582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296883" y="1626920"/>
          <a:ext cx="8847117" cy="2677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12882BD-67E1-4248-BFCD-FC20F7F92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" y="0"/>
            <a:ext cx="9141292" cy="51435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32EEAD0-5C5E-4129-BC0C-5A9AE75D53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09700" cy="44504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899A205-6312-4661-9269-DF25E47E4E5A}"/>
              </a:ext>
            </a:extLst>
          </p:cNvPr>
          <p:cNvSpPr/>
          <p:nvPr/>
        </p:nvSpPr>
        <p:spPr>
          <a:xfrm>
            <a:off x="2413000" y="0"/>
            <a:ext cx="61468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8429A29-838E-4221-9D17-451ED3231FD3}"/>
              </a:ext>
            </a:extLst>
          </p:cNvPr>
          <p:cNvSpPr/>
          <p:nvPr/>
        </p:nvSpPr>
        <p:spPr>
          <a:xfrm>
            <a:off x="0" y="2425700"/>
            <a:ext cx="67818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Практическое применение алгоритма нахождения наибольшего и наименьшего значений функции на отрезке</a:t>
            </a:r>
            <a:endParaRPr lang="ru-RU" sz="11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453C8AF-8B24-4F5A-9CC5-5C5651C561CA}"/>
              </a:ext>
            </a:extLst>
          </p:cNvPr>
          <p:cNvSpPr/>
          <p:nvPr/>
        </p:nvSpPr>
        <p:spPr>
          <a:xfrm>
            <a:off x="215900" y="709702"/>
            <a:ext cx="87757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Часто при решении логарифмических уравнений, например, или построении графиков тригонометрических функций вы задаете вопрос преподавателю: «Зачем нам это нужно? Где мы это будем использовать в жизни?» </a:t>
            </a:r>
          </a:p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учителя вам отвечают, что,  может, со своими любимыми вы не будете решать эти уравнения дома,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учителя вам отвечают, что,  может, со своими любимыми вы не будете решать эти уравнения дома, на кухне, а с друзьями в караоке строить графики функций. Но математика развивает ваше логическое мышление, учит обобщать, делать выводы и т.д. И это, конечно, верно! Но для некоторых - это далекая перспектива.</a:t>
            </a:r>
          </a:p>
          <a:p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Не очень аргументировано…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06820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413002" y="0"/>
            <a:ext cx="6030353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7" name="Рисунок 26"/>
          <p:cNvPicPr/>
          <p:nvPr/>
        </p:nvPicPr>
        <p:blipFill>
          <a:blip r:embed="rId4" cstate="print"/>
          <a:stretch/>
        </p:blipFill>
        <p:spPr bwMode="auto">
          <a:xfrm>
            <a:off x="141138" y="2362598"/>
            <a:ext cx="2170262" cy="1086090"/>
          </a:xfrm>
          <a:prstGeom prst="rect">
            <a:avLst/>
          </a:prstGeom>
        </p:spPr>
      </p:pic>
      <p:pic>
        <p:nvPicPr>
          <p:cNvPr id="1027" name="Picture 3" descr="C:\Users\kypreeva\Desktop\________2___-____________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9729" y="550453"/>
            <a:ext cx="3075646" cy="2052994"/>
          </a:xfrm>
          <a:prstGeom prst="rect">
            <a:avLst/>
          </a:prstGeom>
          <a:noFill/>
        </p:spPr>
      </p:pic>
      <p:pic>
        <p:nvPicPr>
          <p:cNvPr id="1028" name="Picture 4" descr="C:\Users\kypreeva\Desktop\93545d7f51e31cd6da76ea64bb6d6efb.jpeg"/>
          <p:cNvPicPr>
            <a:picLocks noChangeAspect="1" noChangeArrowheads="1"/>
          </p:cNvPicPr>
          <p:nvPr/>
        </p:nvPicPr>
        <p:blipFill>
          <a:blip r:embed="rId6" cstate="print"/>
          <a:srcRect l="34034" t="-155" r="3025" b="279"/>
          <a:stretch>
            <a:fillRect/>
          </a:stretch>
        </p:blipFill>
        <p:spPr bwMode="auto">
          <a:xfrm>
            <a:off x="5637522" y="2657555"/>
            <a:ext cx="3068328" cy="2240822"/>
          </a:xfrm>
          <a:prstGeom prst="rect">
            <a:avLst/>
          </a:prstGeom>
          <a:noFill/>
        </p:spPr>
      </p:pic>
      <p:pic>
        <p:nvPicPr>
          <p:cNvPr id="30" name="Picture 2" descr="C:\Users\kypreeva\Desktop\bdcbfcf7bb9d8850.jpeg"/>
          <p:cNvPicPr>
            <a:picLocks noChangeAspect="1" noChangeArrowheads="1"/>
          </p:cNvPicPr>
          <p:nvPr/>
        </p:nvPicPr>
        <p:blipFill>
          <a:blip r:embed="rId7" cstate="print"/>
          <a:srcRect l="15458" r="7634"/>
          <a:stretch>
            <a:fillRect/>
          </a:stretch>
        </p:blipFill>
        <p:spPr bwMode="auto">
          <a:xfrm>
            <a:off x="1763261" y="3502707"/>
            <a:ext cx="1826303" cy="1335739"/>
          </a:xfrm>
          <a:prstGeom prst="rect">
            <a:avLst/>
          </a:prstGeom>
          <a:noFill/>
        </p:spPr>
      </p:pic>
      <p:pic>
        <p:nvPicPr>
          <p:cNvPr id="1029" name="Picture 5" descr="C:\Users\kypreeva\Desktop\0gAAAgLdteA-960.jpg"/>
          <p:cNvPicPr>
            <a:picLocks noChangeAspect="1" noChangeArrowheads="1"/>
          </p:cNvPicPr>
          <p:nvPr/>
        </p:nvPicPr>
        <p:blipFill>
          <a:blip r:embed="rId8" cstate="print">
            <a:lum contrast="10000"/>
          </a:blip>
          <a:srcRect l="12430" r="14898"/>
          <a:stretch>
            <a:fillRect/>
          </a:stretch>
        </p:blipFill>
        <p:spPr bwMode="auto">
          <a:xfrm>
            <a:off x="3767337" y="1692728"/>
            <a:ext cx="1694276" cy="2020901"/>
          </a:xfrm>
          <a:prstGeom prst="rect">
            <a:avLst/>
          </a:prstGeom>
          <a:noFill/>
        </p:spPr>
      </p:pic>
      <p:sp>
        <p:nvSpPr>
          <p:cNvPr id="32" name="TextBox 31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127B80C-928E-42B5-B313-460D399E2A37}"/>
              </a:ext>
            </a:extLst>
          </p:cNvPr>
          <p:cNvSpPr/>
          <p:nvPr/>
        </p:nvSpPr>
        <p:spPr>
          <a:xfrm>
            <a:off x="0" y="498599"/>
            <a:ext cx="56375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сегодня мы с вами займемся темой, знание и использование, которой сможет сэкономить вам реальные деньги! </a:t>
            </a:r>
          </a:p>
          <a:p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Посмотрите на экран. Что изображено на фотографиях? Как вы думаете, о чем мы будем сегодня говорить?</a:t>
            </a: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354247"/>
            <a:ext cx="9144000" cy="807913"/>
          </a:xfrm>
          <a:prstGeom prst="rect">
            <a:avLst/>
          </a:prstGeom>
          <a:ln>
            <a:noFill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Групповая работа</a:t>
            </a:r>
          </a:p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Группа 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13002" y="0"/>
            <a:ext cx="6030353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31520" y="1345475"/>
            <a:ext cx="3060000" cy="972000"/>
          </a:xfrm>
          <a:prstGeom prst="roundRect">
            <a:avLst/>
          </a:prstGeom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Определение какого понятия представлено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419600" y="1324830"/>
            <a:ext cx="4724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Times New Roman"/>
                <a:cs typeface="Times New Roman"/>
              </a:rPr>
              <a:t>Проанализируйте, правильно ли вычислены производные функций</a:t>
            </a:r>
          </a:p>
        </p:txBody>
      </p:sp>
      <p:sp>
        <p:nvSpPr>
          <p:cNvPr id="18" name="Прямоугольник с двумя скругленными противолежащими углами 17"/>
          <p:cNvSpPr/>
          <p:nvPr/>
        </p:nvSpPr>
        <p:spPr>
          <a:xfrm>
            <a:off x="5154356" y="2347254"/>
            <a:ext cx="3291840" cy="666206"/>
          </a:xfrm>
          <a:prstGeom prst="round2DiagRect">
            <a:avLst/>
          </a:prstGeom>
          <a:ln>
            <a:solidFill>
              <a:srgbClr val="00B050"/>
            </a:solidFill>
            <a:prstDash val="lg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с двумя скругленными противолежащими углами 18"/>
          <p:cNvSpPr/>
          <p:nvPr/>
        </p:nvSpPr>
        <p:spPr>
          <a:xfrm>
            <a:off x="5163770" y="3348740"/>
            <a:ext cx="3291840" cy="666206"/>
          </a:xfrm>
          <a:prstGeom prst="round2DiagRect">
            <a:avLst/>
          </a:prstGeom>
          <a:ln>
            <a:solidFill>
              <a:srgbClr val="00B050"/>
            </a:solidFill>
            <a:prstDash val="lg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/>
          <p:nvPr/>
        </p:nvPicPr>
        <p:blipFill>
          <a:blip r:embed="rId4" cstate="print"/>
          <a:srcRect l="10155" t="35306" r="60203" b="56913"/>
          <a:stretch>
            <a:fillRect/>
          </a:stretch>
        </p:blipFill>
        <p:spPr bwMode="auto">
          <a:xfrm>
            <a:off x="5939236" y="2528065"/>
            <a:ext cx="1760561" cy="259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/>
          <p:cNvPicPr/>
          <p:nvPr/>
        </p:nvPicPr>
        <p:blipFill>
          <a:blip r:embed="rId5" cstate="print"/>
          <a:srcRect l="10180" t="46531" r="53601" b="43469"/>
          <a:stretch>
            <a:fillRect/>
          </a:stretch>
        </p:blipFill>
        <p:spPr bwMode="auto">
          <a:xfrm>
            <a:off x="5873257" y="3503964"/>
            <a:ext cx="2152366" cy="33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1" y="2509778"/>
            <a:ext cx="44767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1. Предел отношения приращения функции к приращению аргумента, когда последний стремится к нулю, называется …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2. Внутренняя точка области определения, в которой производная равна нулю или не существует, называется …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169F3DE-609D-427A-933A-CB3489F69BAB}"/>
              </a:ext>
            </a:extLst>
          </p:cNvPr>
          <p:cNvSpPr/>
          <p:nvPr/>
        </p:nvSpPr>
        <p:spPr>
          <a:xfrm>
            <a:off x="5151514" y="2417862"/>
            <a:ext cx="32918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нашли ошибку, исправьте ее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354247"/>
            <a:ext cx="9144000" cy="80791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Групповая работа</a:t>
            </a:r>
          </a:p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Группа 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13002" y="0"/>
            <a:ext cx="6030353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31520" y="1345475"/>
            <a:ext cx="3060000" cy="972000"/>
          </a:xfrm>
          <a:prstGeom prst="roundRect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Определение какого понятия представлено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419600" y="1324830"/>
            <a:ext cx="4724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Times New Roman"/>
                <a:cs typeface="Times New Roman"/>
              </a:rPr>
              <a:t>Проанализируйте, правильно ли вычислены производные функций</a:t>
            </a:r>
          </a:p>
        </p:txBody>
      </p:sp>
      <p:sp>
        <p:nvSpPr>
          <p:cNvPr id="18" name="Прямоугольник с двумя скругленными противолежащими углами 17"/>
          <p:cNvSpPr/>
          <p:nvPr/>
        </p:nvSpPr>
        <p:spPr>
          <a:xfrm>
            <a:off x="5154356" y="2347254"/>
            <a:ext cx="3291840" cy="666206"/>
          </a:xfrm>
          <a:prstGeom prst="round2DiagRect">
            <a:avLst/>
          </a:prstGeom>
          <a:ln>
            <a:solidFill>
              <a:schemeClr val="accent2"/>
            </a:solidFill>
            <a:prstDash val="lg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с двумя скругленными противолежащими углами 18"/>
          <p:cNvSpPr/>
          <p:nvPr/>
        </p:nvSpPr>
        <p:spPr>
          <a:xfrm>
            <a:off x="5163770" y="3348740"/>
            <a:ext cx="3291840" cy="666206"/>
          </a:xfrm>
          <a:prstGeom prst="round2DiagRect">
            <a:avLst/>
          </a:prstGeom>
          <a:ln>
            <a:solidFill>
              <a:schemeClr val="accent2"/>
            </a:solidFill>
            <a:prstDash val="lg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/>
          <p:nvPr/>
        </p:nvPicPr>
        <p:blipFill>
          <a:blip r:embed="rId4" cstate="print"/>
          <a:srcRect l="10045" t="40876" r="58126" b="52372"/>
          <a:stretch>
            <a:fillRect/>
          </a:stretch>
        </p:blipFill>
        <p:spPr bwMode="auto">
          <a:xfrm>
            <a:off x="5930829" y="2551651"/>
            <a:ext cx="1891411" cy="225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/>
          <p:cNvPicPr/>
          <p:nvPr/>
        </p:nvPicPr>
        <p:blipFill>
          <a:blip r:embed="rId5" cstate="print"/>
          <a:srcRect l="10148" t="51825" r="52893" b="39963"/>
          <a:stretch>
            <a:fillRect/>
          </a:stretch>
        </p:blipFill>
        <p:spPr bwMode="auto">
          <a:xfrm>
            <a:off x="5821678" y="3540518"/>
            <a:ext cx="2196211" cy="274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0" y="2509778"/>
            <a:ext cx="45448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1.Точка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в окрестности которой, для всех точек </a:t>
            </a:r>
            <a:r>
              <a:rPr lang="ru-RU" sz="1800" i="1" dirty="0" err="1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выполняется неравенство 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) ≥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), называется …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2.Точка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, в окрестности которой, для всех точек </a:t>
            </a:r>
            <a:r>
              <a:rPr lang="ru-RU" sz="1800" i="1" dirty="0" err="1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выполняется неравенство 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) ≤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), называется …</a:t>
            </a:r>
          </a:p>
          <a:p>
            <a:pPr algn="ctr"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-63129" y="-8237"/>
            <a:ext cx="8985250" cy="11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32336" y="2574735"/>
            <a:ext cx="217025" cy="312516"/>
          </a:xfrm>
          <a:prstGeom prst="rect">
            <a:avLst/>
          </a:prstGeom>
          <a:noFill/>
        </p:spPr>
      </p:pic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24239" y="2836479"/>
            <a:ext cx="217025" cy="312516"/>
          </a:xfrm>
          <a:prstGeom prst="rect">
            <a:avLst/>
          </a:prstGeom>
          <a:noFill/>
        </p:spPr>
      </p:pic>
      <p:pic>
        <p:nvPicPr>
          <p:cNvPr id="22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8738" y="3662499"/>
            <a:ext cx="217025" cy="312516"/>
          </a:xfrm>
          <a:prstGeom prst="rect">
            <a:avLst/>
          </a:prstGeom>
          <a:noFill/>
        </p:spPr>
      </p:pic>
      <p:pic>
        <p:nvPicPr>
          <p:cNvPr id="23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6451" y="3937837"/>
            <a:ext cx="217025" cy="312516"/>
          </a:xfrm>
          <a:prstGeom prst="rect">
            <a:avLst/>
          </a:prstGeom>
          <a:noFill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399BA39-3570-4365-A1E5-0072097C5930}"/>
              </a:ext>
            </a:extLst>
          </p:cNvPr>
          <p:cNvSpPr/>
          <p:nvPr/>
        </p:nvSpPr>
        <p:spPr>
          <a:xfrm>
            <a:off x="5151515" y="2417862"/>
            <a:ext cx="32918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нашли ошибку, исправьте ее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354247"/>
            <a:ext cx="9144000" cy="80791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Групповая работа</a:t>
            </a:r>
          </a:p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Группа 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13002" y="0"/>
            <a:ext cx="6030353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31519" y="1345475"/>
            <a:ext cx="3060000" cy="972000"/>
          </a:xfrm>
          <a:prstGeom prst="roundRect">
            <a:avLst/>
          </a:prstGeom>
          <a:ln w="762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Определение какого понятия представлено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419600" y="1324830"/>
            <a:ext cx="4724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Times New Roman"/>
                <a:cs typeface="Times New Roman"/>
              </a:rPr>
              <a:t>Проанализируйте, правильно ли вычислены производные функций</a:t>
            </a:r>
          </a:p>
        </p:txBody>
      </p:sp>
      <p:sp>
        <p:nvSpPr>
          <p:cNvPr id="18" name="Прямоугольник с двумя скругленными противолежащими углами 17"/>
          <p:cNvSpPr/>
          <p:nvPr/>
        </p:nvSpPr>
        <p:spPr>
          <a:xfrm>
            <a:off x="5516217" y="2347254"/>
            <a:ext cx="2921930" cy="666206"/>
          </a:xfrm>
          <a:prstGeom prst="round2DiagRect">
            <a:avLst/>
          </a:prstGeom>
          <a:ln>
            <a:solidFill>
              <a:srgbClr val="00B0F0"/>
            </a:solidFill>
            <a:prstDash val="lg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с двумя скругленными противолежащими углами 18"/>
          <p:cNvSpPr/>
          <p:nvPr/>
        </p:nvSpPr>
        <p:spPr>
          <a:xfrm>
            <a:off x="5090695" y="3348740"/>
            <a:ext cx="3695031" cy="666206"/>
          </a:xfrm>
          <a:prstGeom prst="round2DiagRect">
            <a:avLst/>
          </a:prstGeom>
          <a:ln>
            <a:solidFill>
              <a:srgbClr val="00B0F0"/>
            </a:solidFill>
            <a:prstDash val="lg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/>
          <p:nvPr/>
        </p:nvPicPr>
        <p:blipFill>
          <a:blip r:embed="rId4" cstate="print"/>
          <a:srcRect l="7717" t="42160" r="55345" b="50855"/>
          <a:stretch>
            <a:fillRect/>
          </a:stretch>
        </p:blipFill>
        <p:spPr bwMode="auto">
          <a:xfrm>
            <a:off x="5946039" y="2539405"/>
            <a:ext cx="2194147" cy="233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/>
          <p:cNvPicPr/>
          <p:nvPr/>
        </p:nvPicPr>
        <p:blipFill>
          <a:blip r:embed="rId5" cstate="print"/>
          <a:srcRect l="7619" t="51045" r="61317" b="40593"/>
          <a:stretch>
            <a:fillRect/>
          </a:stretch>
        </p:blipFill>
        <p:spPr bwMode="auto">
          <a:xfrm>
            <a:off x="5165796" y="3514062"/>
            <a:ext cx="1846290" cy="27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/>
          <p:cNvPicPr/>
          <p:nvPr/>
        </p:nvPicPr>
        <p:blipFill>
          <a:blip r:embed="rId5" cstate="print"/>
          <a:srcRect l="14229" t="59233" r="57562" b="28920"/>
          <a:stretch>
            <a:fillRect/>
          </a:stretch>
        </p:blipFill>
        <p:spPr bwMode="auto">
          <a:xfrm>
            <a:off x="7003803" y="3504589"/>
            <a:ext cx="1676868" cy="396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1" y="2509778"/>
            <a:ext cx="44767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1.Значение функции в точке минимума называется …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2.Значение функции в точке максимума называется …</a:t>
            </a:r>
          </a:p>
          <a:p>
            <a:pPr algn="ctr"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DFC0A0B-1140-4CCA-BC5E-F991F98DD1EB}"/>
              </a:ext>
            </a:extLst>
          </p:cNvPr>
          <p:cNvSpPr/>
          <p:nvPr/>
        </p:nvSpPr>
        <p:spPr>
          <a:xfrm>
            <a:off x="5090694" y="2417862"/>
            <a:ext cx="369503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нашли ошибку, исправьте ее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550CFD-2C3B-489C-9AF6-6F9E1FC516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68"/>
            <a:ext cx="9144000" cy="51435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82D6C09-0A56-47F0-8BA2-94301DBB4A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50" y="69576"/>
            <a:ext cx="1417877" cy="445047"/>
          </a:xfrm>
          <a:prstGeom prst="rect">
            <a:avLst/>
          </a:prstGeom>
        </p:spPr>
      </p:pic>
      <p:pic>
        <p:nvPicPr>
          <p:cNvPr id="6" name="WhatsApp Video 2023-04-10 at 11.02.28">
            <a:hlinkClick r:id="" action="ppaction://media"/>
            <a:extLst>
              <a:ext uri="{FF2B5EF4-FFF2-40B4-BE49-F238E27FC236}">
                <a16:creationId xmlns:a16="http://schemas.microsoft.com/office/drawing/2014/main" id="{AB622E4E-9EE8-4202-BC69-B848A80553E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24000" y="895350"/>
            <a:ext cx="6096000" cy="335280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05FC885-14EA-4351-8391-0BBBBF7427E2}"/>
              </a:ext>
            </a:extLst>
          </p:cNvPr>
          <p:cNvSpPr/>
          <p:nvPr/>
        </p:nvSpPr>
        <p:spPr>
          <a:xfrm>
            <a:off x="8362950" y="2417862"/>
            <a:ext cx="7810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 8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41EE7D6-C326-468C-9E7F-5A8EDAC183D6}"/>
              </a:ext>
            </a:extLst>
          </p:cNvPr>
          <p:cNvSpPr/>
          <p:nvPr/>
        </p:nvSpPr>
        <p:spPr>
          <a:xfrm>
            <a:off x="95250" y="2202418"/>
            <a:ext cx="676275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900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F866E17-3F58-4331-B18F-BD075405F606}"/>
              </a:ext>
            </a:extLst>
          </p:cNvPr>
          <p:cNvSpPr/>
          <p:nvPr/>
        </p:nvSpPr>
        <p:spPr>
          <a:xfrm>
            <a:off x="95250" y="387351"/>
            <a:ext cx="6762750" cy="542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Прослушайте, пожалуйста, информацию. В соответствии с ней сформулируйте математическую задачу.</a:t>
            </a:r>
            <a:endParaRPr lang="ru-RU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308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3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609974" y="562501"/>
            <a:ext cx="5082081" cy="438582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Задача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31138" y="486436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59604" y="3053593"/>
            <a:ext cx="49066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Задачи такого типа, в которых рассматривается величина, принимающая наименьшее или наибольшее значение, называют задачами на оптимизацию. Решаются они с использованием алгоритма нахождения наибольшего и наименьшего значения функции на отрезке.</a:t>
            </a:r>
            <a:endParaRPr lang="ru-RU" sz="18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733101" y="1241571"/>
            <a:ext cx="54108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Times New Roman"/>
                <a:cs typeface="Times New Roman"/>
              </a:rPr>
              <a:t>Дан прямоугольник площадью 400 м</a:t>
            </a:r>
            <a:r>
              <a:rPr lang="ru-RU" sz="1800" baseline="30000" dirty="0">
                <a:latin typeface="Times New Roman"/>
                <a:cs typeface="Times New Roman"/>
              </a:rPr>
              <a:t>2</a:t>
            </a:r>
            <a:r>
              <a:rPr lang="ru-RU" sz="1800" dirty="0">
                <a:latin typeface="Times New Roman"/>
                <a:cs typeface="Times New Roman"/>
              </a:rPr>
              <a:t>.</a:t>
            </a:r>
          </a:p>
          <a:p>
            <a:pPr algn="ctr"/>
            <a:r>
              <a:rPr lang="ru-RU" sz="1800" dirty="0">
                <a:latin typeface="Times New Roman"/>
                <a:cs typeface="Times New Roman"/>
              </a:rPr>
              <a:t> </a:t>
            </a:r>
          </a:p>
          <a:p>
            <a:pPr algn="ctr"/>
            <a:r>
              <a:rPr lang="ru-RU" sz="1800" dirty="0">
                <a:latin typeface="Times New Roman"/>
                <a:cs typeface="Times New Roman"/>
              </a:rPr>
              <a:t>Каковы должны быть его размеры, чтобы периметр был наименьшим?</a:t>
            </a:r>
            <a:endParaRPr lang="ru-RU" sz="1800" dirty="0"/>
          </a:p>
        </p:txBody>
      </p:sp>
      <p:pic>
        <p:nvPicPr>
          <p:cNvPr id="17" name="Picture 3" descr="C:\Users\kypreeva\Desktop\kisspng-geometric-shape-rectangle-geometry-rhombus-informatique-5c144c25d56e70.5150240815448340858742 - копия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469902" y="2981325"/>
            <a:ext cx="3111498" cy="1866899"/>
          </a:xfrm>
          <a:prstGeom prst="rect">
            <a:avLst/>
          </a:prstGeom>
          <a:noFill/>
        </p:spPr>
      </p:pic>
      <p:pic>
        <p:nvPicPr>
          <p:cNvPr id="2052" name="Picture 4" descr="C:\Users\kypreeva\Desktop\kisspng-geometric-shape-disk-rectangle-geometry-emoticon-square-5adfc0de0c9435.4363450915246133420515 - копия.jpg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800100" y="922867"/>
            <a:ext cx="2390775" cy="18594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354247"/>
            <a:ext cx="9144000" cy="438582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Алгоритм решения задач на оптимизацию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825180250"/>
              </p:ext>
            </p:extLst>
          </p:nvPr>
        </p:nvGraphicFramePr>
        <p:xfrm>
          <a:off x="115261" y="960504"/>
          <a:ext cx="8882742" cy="368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51" name="Picture 3" descr="C:\Users\kypreeva\Desktop\17075784_s.jpg"/>
          <p:cNvPicPr>
            <a:picLocks noChangeAspect="1" noChangeArrowheads="1"/>
          </p:cNvPicPr>
          <p:nvPr/>
        </p:nvPicPr>
        <p:blipFill>
          <a:blip r:embed="rId9" cstate="print">
            <a:lum contrast="10000"/>
          </a:blip>
          <a:srcRect l="18108" r="36565" b="7970"/>
          <a:stretch>
            <a:fillRect/>
          </a:stretch>
        </p:blipFill>
        <p:spPr bwMode="auto">
          <a:xfrm flipH="1">
            <a:off x="6917275" y="3021290"/>
            <a:ext cx="1760100" cy="187617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354247"/>
            <a:ext cx="9144000" cy="80791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Алгоритм нахождения </a:t>
            </a:r>
          </a:p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наименьшего значения функции на промежутке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838200" y="1346200"/>
          <a:ext cx="7277100" cy="351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Табличка 17"/>
          <p:cNvSpPr/>
          <p:nvPr/>
        </p:nvSpPr>
        <p:spPr bwMode="auto">
          <a:xfrm>
            <a:off x="5297214" y="2983198"/>
            <a:ext cx="2940770" cy="1281305"/>
          </a:xfrm>
          <a:prstGeom prst="plaque">
            <a:avLst/>
          </a:prstGeom>
          <a:ln w="19050">
            <a:solidFill>
              <a:srgbClr val="FFC000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 sz="2800" b="1" i="1" dirty="0"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371125"/>
            <a:ext cx="9143999" cy="438582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Пояснение к задаче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254500" y="1336229"/>
            <a:ext cx="48895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Times New Roman"/>
                <a:cs typeface="Times New Roman"/>
              </a:rPr>
              <a:t>Пусть длина прямоугольника </a:t>
            </a:r>
            <a:r>
              <a:rPr lang="ru-RU" sz="1800" dirty="0" err="1">
                <a:latin typeface="Times New Roman"/>
                <a:cs typeface="Times New Roman"/>
              </a:rPr>
              <a:t>х</a:t>
            </a:r>
            <a:r>
              <a:rPr lang="ru-RU" sz="1800" dirty="0">
                <a:latin typeface="Times New Roman"/>
                <a:cs typeface="Times New Roman"/>
              </a:rPr>
              <a:t> м, тогда его ширина      м. </a:t>
            </a:r>
          </a:p>
          <a:p>
            <a:pPr algn="ctr"/>
            <a:endParaRPr lang="ru-RU" sz="1800" dirty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/>
            <a:r>
              <a:rPr lang="ru-RU" sz="1800" dirty="0">
                <a:latin typeface="Times New Roman"/>
                <a:cs typeface="Times New Roman"/>
              </a:rPr>
              <a:t>Формула, задающая периметр будет выглядеть так:</a:t>
            </a: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63878" y="2337184"/>
            <a:ext cx="3384376" cy="1440160"/>
          </a:xfrm>
          <a:prstGeom prst="rect">
            <a:avLst/>
          </a:prstGeom>
          <a:ln w="28575">
            <a:solidFill>
              <a:srgbClr val="92D050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800" b="1" i="1" dirty="0">
                <a:latin typeface="Times New Roman"/>
                <a:cs typeface="Times New Roman"/>
              </a:rPr>
              <a:t>S = </a:t>
            </a:r>
            <a:r>
              <a:rPr lang="en-US" sz="2800" b="1" i="1" dirty="0" err="1">
                <a:latin typeface="Times New Roman"/>
                <a:cs typeface="Times New Roman"/>
              </a:rPr>
              <a:t>ab</a:t>
            </a:r>
            <a:endParaRPr lang="ru-RU" sz="2800" b="1" i="1" dirty="0"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en-US" sz="2800" b="1" i="1" dirty="0">
                <a:latin typeface="Times New Roman"/>
                <a:cs typeface="Times New Roman"/>
              </a:rPr>
              <a:t>P = 2(a</a:t>
            </a:r>
            <a:r>
              <a:rPr lang="ru-RU" sz="2800" b="1" i="1" dirty="0">
                <a:latin typeface="Times New Roman"/>
                <a:cs typeface="Times New Roman"/>
              </a:rPr>
              <a:t> </a:t>
            </a:r>
            <a:r>
              <a:rPr lang="en-US" sz="2800" b="1" i="1" dirty="0">
                <a:latin typeface="Times New Roman"/>
                <a:cs typeface="Times New Roman"/>
              </a:rPr>
              <a:t>+</a:t>
            </a:r>
            <a:r>
              <a:rPr lang="ru-RU" sz="2800" b="1" i="1" dirty="0">
                <a:latin typeface="Times New Roman"/>
                <a:cs typeface="Times New Roman"/>
              </a:rPr>
              <a:t> </a:t>
            </a:r>
            <a:r>
              <a:rPr lang="en-US" sz="2800" b="1" i="1" dirty="0">
                <a:latin typeface="Times New Roman"/>
                <a:cs typeface="Times New Roman"/>
              </a:rPr>
              <a:t>b)</a:t>
            </a:r>
            <a:endParaRPr lang="ru-RU" sz="2800" b="1" i="1" dirty="0">
              <a:latin typeface="Times New Roman"/>
              <a:cs typeface="Times New Roman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5820" y="1202054"/>
            <a:ext cx="34473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Times New Roman"/>
                <a:cs typeface="Times New Roman"/>
              </a:rPr>
              <a:t>ВСПОМНИТЕ: </a:t>
            </a:r>
          </a:p>
          <a:p>
            <a:pPr algn="ctr"/>
            <a:r>
              <a:rPr lang="ru-RU" sz="2000" b="1" i="1" dirty="0">
                <a:latin typeface="Times New Roman"/>
                <a:cs typeface="Times New Roman"/>
              </a:rPr>
              <a:t>Площадь и периметр прямоугольника</a:t>
            </a:r>
          </a:p>
        </p:txBody>
      </p:sp>
      <p:pic>
        <p:nvPicPr>
          <p:cNvPr id="12" name="Рисунок 11"/>
          <p:cNvPicPr/>
          <p:nvPr/>
        </p:nvPicPr>
        <p:blipFill>
          <a:blip r:embed="rId4" cstate="print"/>
          <a:srcRect l="7050" t="38343" r="76813" b="54640"/>
          <a:stretch>
            <a:fillRect/>
          </a:stretch>
        </p:blipFill>
        <p:spPr bwMode="auto">
          <a:xfrm>
            <a:off x="5510677" y="3242156"/>
            <a:ext cx="2384158" cy="787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/>
          <p:cNvPicPr/>
          <p:nvPr/>
        </p:nvPicPr>
        <p:blipFill>
          <a:blip r:embed="rId4" cstate="print"/>
          <a:srcRect l="7050" t="38343" r="90261" b="54640"/>
          <a:stretch>
            <a:fillRect/>
          </a:stretch>
        </p:blipFill>
        <p:spPr bwMode="auto">
          <a:xfrm>
            <a:off x="5456663" y="3333585"/>
            <a:ext cx="528291" cy="665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/>
          <p:cNvPicPr/>
          <p:nvPr/>
        </p:nvPicPr>
        <p:blipFill>
          <a:blip r:embed="rId4" cstate="print"/>
          <a:srcRect l="19390" t="38343" r="77459" b="54640"/>
          <a:stretch>
            <a:fillRect/>
          </a:stretch>
        </p:blipFill>
        <p:spPr bwMode="auto">
          <a:xfrm>
            <a:off x="6843648" y="1619677"/>
            <a:ext cx="262430" cy="278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 bwMode="auto">
          <a:xfrm>
            <a:off x="5170555" y="2339206"/>
            <a:ext cx="3384376" cy="809847"/>
          </a:xfrm>
          <a:prstGeom prst="rect">
            <a:avLst/>
          </a:prstGeom>
          <a:ln w="28575">
            <a:prstDash val="lgDashDot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 sz="2800" b="1" i="1" dirty="0">
              <a:latin typeface="Times New Roman"/>
              <a:cs typeface="Times New Roman"/>
            </a:endParaRPr>
          </a:p>
        </p:txBody>
      </p:sp>
      <p:sp>
        <p:nvSpPr>
          <p:cNvPr id="22" name="Прямоугольник 21"/>
          <p:cNvSpPr/>
          <p:nvPr/>
        </p:nvSpPr>
        <p:spPr bwMode="auto">
          <a:xfrm>
            <a:off x="328628" y="2325239"/>
            <a:ext cx="3384376" cy="809847"/>
          </a:xfrm>
          <a:prstGeom prst="rect">
            <a:avLst/>
          </a:prstGeom>
          <a:ln w="28575">
            <a:prstDash val="lgDashDot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 sz="2800" b="1" i="1" dirty="0"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354247"/>
            <a:ext cx="9144000" cy="80791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Алгоритм нахождения </a:t>
            </a:r>
          </a:p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наименьшего значения функции на промежутке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4" cstate="print"/>
          <a:srcRect l="7050" t="38343" r="50988" b="54640"/>
          <a:stretch>
            <a:fillRect/>
          </a:stretch>
        </p:blipFill>
        <p:spPr bwMode="auto">
          <a:xfrm>
            <a:off x="362719" y="2610266"/>
            <a:ext cx="2498681" cy="23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/>
          <p:cNvPicPr/>
          <p:nvPr/>
        </p:nvPicPr>
        <p:blipFill>
          <a:blip r:embed="rId5" cstate="print"/>
          <a:srcRect l="9784" t="45322" r="76091" b="48128"/>
          <a:stretch>
            <a:fillRect/>
          </a:stretch>
        </p:blipFill>
        <p:spPr bwMode="auto">
          <a:xfrm>
            <a:off x="2837828" y="2639485"/>
            <a:ext cx="841095" cy="22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/>
          <p:cNvPicPr/>
          <p:nvPr/>
        </p:nvPicPr>
        <p:blipFill>
          <a:blip r:embed="rId6" cstate="print"/>
          <a:srcRect l="5957" t="49000" r="64639" b="44750"/>
          <a:stretch>
            <a:fillRect/>
          </a:stretch>
        </p:blipFill>
        <p:spPr bwMode="auto">
          <a:xfrm>
            <a:off x="5961669" y="2604463"/>
            <a:ext cx="1749390" cy="208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5097982" y="2873761"/>
            <a:ext cx="352003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</a:t>
            </a:r>
            <a:r>
              <a:rPr kumimoji="0" lang="ru-RU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=20 </a:t>
            </a:r>
            <a:r>
              <a:rPr kumimoji="0" lang="ru-RU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или </a:t>
            </a:r>
            <a:r>
              <a:rPr kumimoji="0" lang="en-US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</a:t>
            </a:r>
            <a:r>
              <a:rPr kumimoji="0" lang="ru-RU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 -</a:t>
            </a:r>
            <a:r>
              <a:rPr kumimoji="0" lang="ru-RU" sz="1050" b="0" i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05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</a:t>
            </a:r>
            <a:r>
              <a:rPr kumimoji="0" lang="ru-RU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подходит по смыслу задачи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21548" y="1626200"/>
            <a:ext cx="3416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/>
            <a:r>
              <a:rPr lang="ru-RU" sz="1800" b="1" dirty="0">
                <a:latin typeface="Times New Roman"/>
                <a:cs typeface="Times New Roman"/>
              </a:rPr>
              <a:t>1. Производная функции</a:t>
            </a:r>
            <a:r>
              <a:rPr lang="en-US" sz="1800" b="1" dirty="0">
                <a:latin typeface="Times New Roman"/>
                <a:cs typeface="Times New Roman"/>
              </a:rPr>
              <a:t> </a:t>
            </a:r>
            <a:r>
              <a:rPr lang="en-US" sz="1800" b="1" i="1" dirty="0">
                <a:latin typeface="Times New Roman"/>
                <a:cs typeface="Times New Roman"/>
              </a:rPr>
              <a:t>f' (x)</a:t>
            </a:r>
            <a:r>
              <a:rPr lang="ru-RU" sz="1800" b="1" i="1" dirty="0">
                <a:latin typeface="Times New Roman"/>
                <a:cs typeface="Times New Roman"/>
              </a:rPr>
              <a:t> 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734523" y="1625838"/>
            <a:ext cx="4409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800" b="1" dirty="0">
                <a:latin typeface="Times New Roman"/>
                <a:cs typeface="Times New Roman"/>
              </a:rPr>
              <a:t>2. Критические точки функции</a:t>
            </a:r>
            <a:r>
              <a:rPr lang="en-US" sz="1800" b="1" dirty="0">
                <a:latin typeface="Times New Roman"/>
                <a:cs typeface="Times New Roman"/>
              </a:rPr>
              <a:t> </a:t>
            </a:r>
            <a:r>
              <a:rPr lang="en-US" sz="1800" b="1" i="1" dirty="0">
                <a:latin typeface="Times New Roman"/>
                <a:cs typeface="Times New Roman"/>
              </a:rPr>
              <a:t>f' (x) = 0</a:t>
            </a:r>
            <a:r>
              <a:rPr lang="ru-RU" sz="1800" b="1" i="1" dirty="0">
                <a:latin typeface="Times New Roman"/>
                <a:cs typeface="Times New Roman"/>
              </a:rPr>
              <a:t> 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 bwMode="auto">
          <a:xfrm>
            <a:off x="5170555" y="2339206"/>
            <a:ext cx="3384376" cy="809847"/>
          </a:xfrm>
          <a:prstGeom prst="rect">
            <a:avLst/>
          </a:prstGeom>
          <a:ln w="28575">
            <a:prstDash val="lgDashDot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 sz="2800" b="1" i="1" dirty="0">
              <a:latin typeface="Times New Roman"/>
              <a:cs typeface="Times New Roman"/>
            </a:endParaRPr>
          </a:p>
        </p:txBody>
      </p:sp>
      <p:sp>
        <p:nvSpPr>
          <p:cNvPr id="22" name="Прямоугольник 21"/>
          <p:cNvSpPr/>
          <p:nvPr/>
        </p:nvSpPr>
        <p:spPr bwMode="auto">
          <a:xfrm>
            <a:off x="328628" y="2325239"/>
            <a:ext cx="3384376" cy="809847"/>
          </a:xfrm>
          <a:prstGeom prst="rect">
            <a:avLst/>
          </a:prstGeom>
          <a:ln w="28575">
            <a:prstDash val="lgDashDot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 sz="2800" b="1" i="1" dirty="0"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354247"/>
            <a:ext cx="9144000" cy="80791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Алгоритм нахождения </a:t>
            </a:r>
          </a:p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наименьшего значения функции на промежутке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31596" y="1537300"/>
            <a:ext cx="33669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800" b="1" dirty="0">
                <a:latin typeface="Times New Roman"/>
                <a:cs typeface="Times New Roman"/>
              </a:rPr>
              <a:t>3. Точки экстремумов функции </a:t>
            </a:r>
            <a:r>
              <a:rPr lang="ru-RU" sz="1800" b="1" i="1" dirty="0" err="1">
                <a:latin typeface="Times New Roman"/>
                <a:cs typeface="Times New Roman"/>
              </a:rPr>
              <a:t>x</a:t>
            </a:r>
            <a:r>
              <a:rPr lang="ru-RU" sz="1800" b="1" i="1" dirty="0">
                <a:latin typeface="Times New Roman"/>
                <a:cs typeface="Times New Roman"/>
              </a:rPr>
              <a:t> </a:t>
            </a:r>
            <a:r>
              <a:rPr lang="ru-RU" sz="1800" b="1" i="1" dirty="0" err="1">
                <a:latin typeface="Times New Roman"/>
                <a:cs typeface="Times New Roman"/>
              </a:rPr>
              <a:t>min</a:t>
            </a:r>
            <a:r>
              <a:rPr lang="ru-RU" sz="1800" b="1" i="1" dirty="0">
                <a:latin typeface="Times New Roman"/>
                <a:cs typeface="Times New Roman"/>
              </a:rPr>
              <a:t>, </a:t>
            </a:r>
            <a:r>
              <a:rPr lang="ru-RU" sz="1800" b="1" i="1" dirty="0" err="1">
                <a:latin typeface="Times New Roman"/>
                <a:cs typeface="Times New Roman"/>
              </a:rPr>
              <a:t>x</a:t>
            </a:r>
            <a:r>
              <a:rPr lang="ru-RU" sz="1800" b="1" i="1" dirty="0">
                <a:latin typeface="Times New Roman"/>
                <a:cs typeface="Times New Roman"/>
              </a:rPr>
              <a:t> </a:t>
            </a:r>
            <a:r>
              <a:rPr lang="ru-RU" sz="1800" b="1" i="1" dirty="0" err="1">
                <a:latin typeface="Times New Roman"/>
                <a:cs typeface="Times New Roman"/>
              </a:rPr>
              <a:t>max</a:t>
            </a:r>
            <a:endParaRPr lang="ru-RU" sz="1800" b="1" i="1" dirty="0">
              <a:latin typeface="Times New Roman"/>
              <a:cs typeface="Times New Roman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64852" y="1549638"/>
            <a:ext cx="33963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800" b="1" dirty="0">
                <a:latin typeface="Times New Roman"/>
                <a:cs typeface="Times New Roman"/>
              </a:rPr>
              <a:t>4. Экстремумы </a:t>
            </a:r>
          </a:p>
          <a:p>
            <a:pPr lvl="0" algn="ctr"/>
            <a:r>
              <a:rPr lang="ru-RU" sz="1800" b="1" dirty="0">
                <a:latin typeface="Times New Roman"/>
                <a:cs typeface="Times New Roman"/>
              </a:rPr>
              <a:t>функции</a:t>
            </a:r>
            <a:r>
              <a:rPr lang="en-US" sz="1800" b="1" dirty="0">
                <a:latin typeface="Times New Roman"/>
                <a:cs typeface="Times New Roman"/>
              </a:rPr>
              <a:t> </a:t>
            </a:r>
            <a:r>
              <a:rPr lang="en-US" sz="1800" b="1" i="1" dirty="0">
                <a:latin typeface="Times New Roman"/>
                <a:cs typeface="Times New Roman"/>
              </a:rPr>
              <a:t>f min, f max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/>
          <p:cNvPicPr/>
          <p:nvPr/>
        </p:nvPicPr>
        <p:blipFill>
          <a:blip r:embed="rId4" cstate="print"/>
          <a:srcRect l="7623" t="53696" r="66738" b="33982"/>
          <a:stretch>
            <a:fillRect/>
          </a:stretch>
        </p:blipFill>
        <p:spPr bwMode="auto">
          <a:xfrm>
            <a:off x="1216104" y="2449309"/>
            <a:ext cx="1524699" cy="411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Прямоугольник 23"/>
          <p:cNvSpPr/>
          <p:nvPr/>
        </p:nvSpPr>
        <p:spPr>
          <a:xfrm>
            <a:off x="1155356" y="2881927"/>
            <a:ext cx="223379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10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050" dirty="0">
                <a:latin typeface="Times New Roman" pitchFamily="18" charset="0"/>
                <a:cs typeface="Times New Roman" pitchFamily="18" charset="0"/>
              </a:rPr>
              <a:t>min = 20 – </a:t>
            </a:r>
            <a:r>
              <a:rPr lang="ru-RU" sz="1050" dirty="0">
                <a:latin typeface="Times New Roman" pitchFamily="18" charset="0"/>
                <a:cs typeface="Times New Roman" pitchFamily="18" charset="0"/>
              </a:rPr>
              <a:t>точка минимума</a:t>
            </a:r>
          </a:p>
        </p:txBody>
      </p:sp>
      <p:pic>
        <p:nvPicPr>
          <p:cNvPr id="25" name="Рисунок 24"/>
          <p:cNvPicPr/>
          <p:nvPr/>
        </p:nvPicPr>
        <p:blipFill>
          <a:blip r:embed="rId5" cstate="print"/>
          <a:srcRect l="5512" t="44496" r="45538" b="48239"/>
          <a:stretch>
            <a:fillRect/>
          </a:stretch>
        </p:blipFill>
        <p:spPr bwMode="auto">
          <a:xfrm>
            <a:off x="5495840" y="2641936"/>
            <a:ext cx="2909672" cy="242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 bwMode="auto">
          <a:xfrm>
            <a:off x="5170555" y="2339206"/>
            <a:ext cx="3384376" cy="809847"/>
          </a:xfrm>
          <a:prstGeom prst="rect">
            <a:avLst/>
          </a:prstGeom>
          <a:ln w="28575">
            <a:prstDash val="lgDashDot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 sz="2800" b="1" i="1" dirty="0">
              <a:latin typeface="Times New Roman"/>
              <a:cs typeface="Times New Roman"/>
            </a:endParaRPr>
          </a:p>
        </p:txBody>
      </p:sp>
      <p:sp>
        <p:nvSpPr>
          <p:cNvPr id="22" name="Прямоугольник 21"/>
          <p:cNvSpPr/>
          <p:nvPr/>
        </p:nvSpPr>
        <p:spPr bwMode="auto">
          <a:xfrm>
            <a:off x="328628" y="2325239"/>
            <a:ext cx="3384376" cy="809847"/>
          </a:xfrm>
          <a:prstGeom prst="rect">
            <a:avLst/>
          </a:prstGeom>
          <a:ln w="28575">
            <a:prstDash val="lgDashDot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 sz="2800" b="1" i="1" dirty="0"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354247"/>
            <a:ext cx="9144000" cy="80791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Алгоритм нахождения </a:t>
            </a:r>
          </a:p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наименьшего значения функции на промежутке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31596" y="1537300"/>
            <a:ext cx="34164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800" b="1" dirty="0">
                <a:latin typeface="Times New Roman"/>
                <a:cs typeface="Times New Roman"/>
              </a:rPr>
              <a:t>5. Значения функции на концах промежутка </a:t>
            </a:r>
            <a:r>
              <a:rPr lang="en-US" sz="1800" b="1" dirty="0">
                <a:latin typeface="Times New Roman"/>
                <a:cs typeface="Times New Roman"/>
              </a:rPr>
              <a:t> </a:t>
            </a:r>
            <a:r>
              <a:rPr lang="en-US" sz="1800" b="1" i="1" dirty="0">
                <a:latin typeface="Times New Roman"/>
                <a:cs typeface="Times New Roman"/>
              </a:rPr>
              <a:t>f(a)</a:t>
            </a:r>
            <a:r>
              <a:rPr lang="ru-RU" sz="1800" b="1" i="1" dirty="0">
                <a:latin typeface="Times New Roman"/>
                <a:cs typeface="Times New Roman"/>
              </a:rPr>
              <a:t>,</a:t>
            </a:r>
            <a:r>
              <a:rPr lang="en-US" sz="1800" b="1" i="1" dirty="0">
                <a:latin typeface="Times New Roman"/>
                <a:cs typeface="Times New Roman"/>
              </a:rPr>
              <a:t> f(b) 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71906" y="1268282"/>
            <a:ext cx="33792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800" b="1" dirty="0">
                <a:latin typeface="Times New Roman"/>
                <a:cs typeface="Times New Roman"/>
              </a:rPr>
              <a:t>6. Выберите из полученных в пункте 4 и 5 значений наименьшее</a:t>
            </a:r>
          </a:p>
        </p:txBody>
      </p:sp>
      <p:pic>
        <p:nvPicPr>
          <p:cNvPr id="15" name="Рисунок 14"/>
          <p:cNvPicPr/>
          <p:nvPr/>
        </p:nvPicPr>
        <p:blipFill>
          <a:blip r:embed="rId4" cstate="print"/>
          <a:srcRect l="5301" t="35279" r="66592" b="57977"/>
          <a:stretch>
            <a:fillRect/>
          </a:stretch>
        </p:blipFill>
        <p:spPr bwMode="auto">
          <a:xfrm>
            <a:off x="1197772" y="2459075"/>
            <a:ext cx="1668455" cy="22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/>
          <p:cNvPicPr/>
          <p:nvPr/>
        </p:nvPicPr>
        <p:blipFill>
          <a:blip r:embed="rId4" cstate="print"/>
          <a:srcRect l="5227" t="41764" r="62653" b="51362"/>
          <a:stretch>
            <a:fillRect/>
          </a:stretch>
        </p:blipFill>
        <p:spPr bwMode="auto">
          <a:xfrm>
            <a:off x="1116697" y="2812508"/>
            <a:ext cx="1906806" cy="229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/>
          <p:cNvPicPr/>
          <p:nvPr/>
        </p:nvPicPr>
        <p:blipFill>
          <a:blip r:embed="rId5" cstate="print"/>
          <a:srcRect l="4999" t="52011" r="69948" b="34241"/>
          <a:stretch>
            <a:fillRect/>
          </a:stretch>
        </p:blipFill>
        <p:spPr bwMode="auto">
          <a:xfrm>
            <a:off x="6251875" y="2519866"/>
            <a:ext cx="1490029" cy="459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873828" y="562501"/>
            <a:ext cx="6270171" cy="438582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06338" y="1703653"/>
            <a:ext cx="5937662" cy="1704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800" dirty="0">
                <a:latin typeface="Times New Roman"/>
                <a:cs typeface="Times New Roman"/>
              </a:rPr>
              <a:t>Чтобы при заданной площади 400 м</a:t>
            </a:r>
            <a:r>
              <a:rPr lang="ru-RU" sz="1800" baseline="30000" dirty="0">
                <a:latin typeface="Times New Roman"/>
                <a:cs typeface="Times New Roman"/>
              </a:rPr>
              <a:t>2</a:t>
            </a:r>
            <a:r>
              <a:rPr lang="ru-RU" sz="1800" dirty="0">
                <a:latin typeface="Times New Roman"/>
                <a:cs typeface="Times New Roman"/>
              </a:rPr>
              <a:t> периметр прямоугольника был наименьшим,</a:t>
            </a:r>
          </a:p>
          <a:p>
            <a:pPr algn="ctr">
              <a:lnSpc>
                <a:spcPct val="150000"/>
              </a:lnSpc>
            </a:pPr>
            <a:r>
              <a:rPr lang="ru-RU" sz="1800" dirty="0">
                <a:latin typeface="Times New Roman"/>
                <a:cs typeface="Times New Roman"/>
              </a:rPr>
              <a:t> он должен иметь равные стороны по 20 м, </a:t>
            </a:r>
          </a:p>
          <a:p>
            <a:pPr algn="ctr">
              <a:lnSpc>
                <a:spcPct val="150000"/>
              </a:lnSpc>
            </a:pPr>
            <a:r>
              <a:rPr lang="ru-RU" sz="1800" dirty="0">
                <a:latin typeface="Times New Roman"/>
                <a:cs typeface="Times New Roman"/>
              </a:rPr>
              <a:t>то есть быть квадратом.</a:t>
            </a:r>
          </a:p>
        </p:txBody>
      </p:sp>
      <p:pic>
        <p:nvPicPr>
          <p:cNvPr id="3074" name="Picture 2" descr="C:\Users\kypreeva\Desktop\kisspng-geometric-shape-disk-rectangle-geometry-emoticon-square-5adfc0de0c9435.4363450915246133420515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594278" y="2723173"/>
            <a:ext cx="2484885" cy="1932688"/>
          </a:xfrm>
          <a:prstGeom prst="rect">
            <a:avLst/>
          </a:prstGeom>
          <a:noFill/>
        </p:spPr>
      </p:pic>
      <p:pic>
        <p:nvPicPr>
          <p:cNvPr id="3075" name="Picture 3" descr="C:\Users\kypreeva\Desktop\kisspng-geometric-shape-rectangle-geometry-rhombus-informatique-5c144c25d56e70.5150240815448340858742 - копия.jpg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304782" y="582002"/>
            <a:ext cx="3063875" cy="1838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873828" y="562501"/>
            <a:ext cx="6270171" cy="438582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Практическое применение алгоритма нахождения наибольшего и наименьшего значений функции на отрезке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818965" y="1313128"/>
            <a:ext cx="511660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Times New Roman"/>
                <a:cs typeface="Times New Roman"/>
              </a:rPr>
              <a:t>Из всех прямоугольников заданной площади наименьший периметр имеет квадрат. </a:t>
            </a:r>
          </a:p>
          <a:p>
            <a:pPr algn="ctr"/>
            <a:endParaRPr lang="ru-RU" sz="1800" dirty="0">
              <a:latin typeface="Times New Roman"/>
              <a:cs typeface="Times New Roman"/>
            </a:endParaRPr>
          </a:p>
          <a:p>
            <a:pPr algn="ctr"/>
            <a:r>
              <a:rPr lang="ru-RU" sz="1800" dirty="0">
                <a:latin typeface="Times New Roman"/>
                <a:cs typeface="Times New Roman"/>
              </a:rPr>
              <a:t>Следовательно, менее затратный вариант: </a:t>
            </a:r>
          </a:p>
          <a:p>
            <a:pPr algn="ctr"/>
            <a:r>
              <a:rPr lang="ru-RU" sz="1800" dirty="0">
                <a:latin typeface="Times New Roman"/>
                <a:cs typeface="Times New Roman"/>
              </a:rPr>
              <a:t>приобрести участок квадратной формы</a:t>
            </a:r>
          </a:p>
        </p:txBody>
      </p:sp>
      <p:pic>
        <p:nvPicPr>
          <p:cNvPr id="10" name="Picture 2" descr="C:\Users\kypreeva\Desktop\bdcbfcf7bb9d8850.jpeg"/>
          <p:cNvPicPr>
            <a:picLocks noChangeAspect="1" noChangeArrowheads="1"/>
          </p:cNvPicPr>
          <p:nvPr/>
        </p:nvPicPr>
        <p:blipFill>
          <a:blip r:embed="rId4" cstate="print"/>
          <a:srcRect l="15458" r="7634"/>
          <a:stretch>
            <a:fillRect/>
          </a:stretch>
        </p:blipFill>
        <p:spPr bwMode="auto">
          <a:xfrm>
            <a:off x="814508" y="2931111"/>
            <a:ext cx="2627940" cy="1922048"/>
          </a:xfrm>
          <a:prstGeom prst="rect">
            <a:avLst/>
          </a:prstGeom>
          <a:noFill/>
        </p:spPr>
      </p:pic>
      <p:pic>
        <p:nvPicPr>
          <p:cNvPr id="11" name="Picture 3" descr="C:\Users\kypreeva\Desktop\________2___-____________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554" y="973551"/>
            <a:ext cx="2636888" cy="1760123"/>
          </a:xfrm>
          <a:prstGeom prst="rect">
            <a:avLst/>
          </a:prstGeom>
          <a:noFill/>
        </p:spPr>
      </p:pic>
      <p:pic>
        <p:nvPicPr>
          <p:cNvPr id="4098" name="Picture 2" descr="C:\Users\kypreeva\Desktop\fa5e327668e4a0e88452845eb56ee85b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988" y="2918013"/>
            <a:ext cx="2836619" cy="20775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354247"/>
            <a:ext cx="9144000" cy="438582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Итоги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56947" y="504264"/>
            <a:ext cx="3886200" cy="3854901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1000" b="1" i="1" dirty="0">
              <a:latin typeface="Times New Roman"/>
              <a:cs typeface="Times New Roman"/>
            </a:endParaRPr>
          </a:p>
          <a:p>
            <a:pPr marL="342900" algn="ctr">
              <a:buAutoNum type="arabicPeriod"/>
            </a:pPr>
            <a:endParaRPr lang="ru-RU" sz="1800" dirty="0">
              <a:latin typeface="Times New Roman"/>
              <a:cs typeface="Times New Roman"/>
            </a:endParaRPr>
          </a:p>
          <a:p>
            <a:pPr marL="342900" algn="ctr"/>
            <a:r>
              <a:rPr lang="ru-RU" sz="1800" b="1" i="1" dirty="0">
                <a:latin typeface="Times New Roman"/>
                <a:cs typeface="Times New Roman"/>
              </a:rPr>
              <a:t> Домашнее задание</a:t>
            </a:r>
          </a:p>
          <a:p>
            <a:pPr marL="342900" algn="ctr"/>
            <a:endParaRPr lang="ru-RU" sz="1000" b="1" i="1" dirty="0">
              <a:latin typeface="Times New Roman"/>
              <a:cs typeface="Times New Roman"/>
            </a:endParaRPr>
          </a:p>
          <a:p>
            <a:pPr marL="342900" algn="ctr"/>
            <a:endParaRPr lang="ru-RU" sz="1000" b="1" i="1" dirty="0">
              <a:latin typeface="Times New Roman"/>
              <a:cs typeface="Times New Roman"/>
            </a:endParaRPr>
          </a:p>
          <a:p>
            <a:pPr marL="342900" algn="ctr"/>
            <a:r>
              <a:rPr lang="ru-RU" sz="1800" dirty="0">
                <a:latin typeface="Times New Roman"/>
                <a:cs typeface="Times New Roman"/>
              </a:rPr>
              <a:t>1. Измерить длину и ширину своей комнаты и определить при каких размерах на оклейку ее стен обоями было бы потрачено наименьшее количество денег.</a:t>
            </a:r>
          </a:p>
          <a:p>
            <a:pPr marL="342900" algn="ctr"/>
            <a:endParaRPr lang="ru-RU" sz="1800" dirty="0">
              <a:latin typeface="Times New Roman"/>
              <a:cs typeface="Times New Roman"/>
            </a:endParaRPr>
          </a:p>
          <a:p>
            <a:pPr marL="342900" algn="ctr"/>
            <a:r>
              <a:rPr lang="ru-RU" sz="1800" dirty="0">
                <a:latin typeface="Times New Roman"/>
                <a:cs typeface="Times New Roman"/>
              </a:rPr>
              <a:t>2*. Доказать, что из всех прямоугольников, заданной площади S, наименьший периметр имеет квадрат.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05261" y="4864895"/>
            <a:ext cx="612862" cy="284693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r>
              <a:rPr lang="ru-RU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/19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4778" y="0"/>
            <a:ext cx="1124465" cy="4324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87407" y="1694329"/>
          <a:ext cx="4948518" cy="3010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770964"/>
            <a:ext cx="5116606" cy="77713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1000" b="1" i="1" dirty="0">
              <a:latin typeface="Times New Roman"/>
              <a:cs typeface="Times New Roman"/>
            </a:endParaRPr>
          </a:p>
          <a:p>
            <a:pPr marL="342900" indent="-342900" algn="ctr"/>
            <a:r>
              <a:rPr lang="ru-RU" sz="1800" b="1" i="1" dirty="0">
                <a:latin typeface="Times New Roman"/>
                <a:cs typeface="Times New Roman"/>
              </a:rPr>
              <a:t> Вопросы для закрепления пройденного материала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10690" y="0"/>
            <a:ext cx="6032665" cy="253916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ГАПОУ КК «НОВОРОССИЙСКИЙ КОЛЛЕДЖ СТРОИТЕЛЬСТВА И ЭКОНОМИКИ»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4907758"/>
            <a:ext cx="8858992" cy="207749"/>
          </a:xfrm>
          <a:prstGeom prst="rect">
            <a:avLst/>
          </a:prstGeom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00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 Нахождение оптимального размера земельного участка с помощью алгоритма нахождения наибольшего и наименьшего значений функции на отрезке</a:t>
            </a:r>
          </a:p>
        </p:txBody>
      </p:sp>
    </p:spTree>
    <p:extLst>
      <p:ext uri="{BB962C8B-B14F-4D97-AF65-F5344CB8AC3E}">
        <p14:creationId xmlns:p14="http://schemas.microsoft.com/office/powerpoint/2010/main" val="39730006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30615" y="1361820"/>
            <a:ext cx="3310195" cy="105413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2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Спасибо</a:t>
            </a:r>
            <a:br>
              <a:rPr lang="ru-RU" sz="32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за внимание!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023022" y="2752963"/>
            <a:ext cx="3954162" cy="900246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r>
              <a:rPr lang="ru-RU" sz="1800" b="1" i="1" u="sng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Преподаватель математики</a:t>
            </a:r>
          </a:p>
          <a:p>
            <a:endParaRPr lang="ru-RU" sz="1800" b="1" i="1" u="sng" dirty="0">
              <a:solidFill>
                <a:srgbClr val="23863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i="1" u="sng" dirty="0">
                <a:solidFill>
                  <a:srgbClr val="23863C"/>
                </a:solidFill>
                <a:latin typeface="Times New Roman" pitchFamily="18" charset="0"/>
                <a:cs typeface="Times New Roman" pitchFamily="18" charset="0"/>
              </a:rPr>
              <a:t>Лазарь Татьяна Станиславовна</a:t>
            </a: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5014259" y="4412344"/>
            <a:ext cx="3997510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kumimoji="1" sz="1400"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 kumimoji="1" sz="1400">
                <a:solidFill>
                  <a:schemeClr val="tx1"/>
                </a:solidFill>
                <a:latin typeface="Calibri" charset="0"/>
                <a:ea typeface="Arial" charset="0"/>
              </a:defRPr>
            </a:lvl2pPr>
            <a:lvl3pPr marL="1143000" indent="-228600">
              <a:defRPr kumimoji="1" sz="1400">
                <a:solidFill>
                  <a:schemeClr val="tx1"/>
                </a:solidFill>
                <a:latin typeface="Calibri" charset="0"/>
                <a:ea typeface="Arial" charset="0"/>
              </a:defRPr>
            </a:lvl3pPr>
            <a:lvl4pPr marL="1600200" indent="-228600">
              <a:defRPr kumimoji="1" sz="1400">
                <a:solidFill>
                  <a:schemeClr val="tx1"/>
                </a:solidFill>
                <a:latin typeface="Calibri" charset="0"/>
                <a:ea typeface="Arial" charset="0"/>
              </a:defRPr>
            </a:lvl4pPr>
            <a:lvl5pPr marL="2057400" indent="-228600">
              <a:defRPr kumimoji="1" sz="1400">
                <a:solidFill>
                  <a:schemeClr val="tx1"/>
                </a:solidFill>
                <a:latin typeface="Calibri" charset="0"/>
                <a:ea typeface="Arial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Calibri" charset="0"/>
                <a:ea typeface="Arial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Calibri" charset="0"/>
                <a:ea typeface="Arial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Calibri" charset="0"/>
                <a:ea typeface="Arial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Calibri" charset="0"/>
                <a:ea typeface="Arial" charset="0"/>
              </a:defRPr>
            </a:lvl9pPr>
          </a:lstStyle>
          <a:p>
            <a:r>
              <a:rPr kumimoji="0" lang="ru-RU" sz="1600" b="1" dirty="0">
                <a:latin typeface="Times New Roman" pitchFamily="18" charset="0"/>
                <a:cs typeface="Times New Roman" pitchFamily="18" charset="0"/>
              </a:rPr>
              <a:t>+7 (918) 667-81-64</a:t>
            </a:r>
          </a:p>
          <a:p>
            <a:pPr eaLnBrk="1" hangingPunct="1"/>
            <a:r>
              <a:rPr kumimoji="0"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1" dirty="0" err="1">
                <a:latin typeface="Times New Roman" pitchFamily="18" charset="0"/>
                <a:cs typeface="Times New Roman" pitchFamily="18" charset="0"/>
              </a:rPr>
              <a:t>tatiana</a:t>
            </a:r>
            <a:r>
              <a:rPr kumimoji="0" lang="ru-RU" sz="1600" b="1" dirty="0">
                <a:latin typeface="Times New Roman" pitchFamily="18" charset="0"/>
                <a:cs typeface="Times New Roman" pitchFamily="18" charset="0"/>
              </a:rPr>
              <a:t>55</a:t>
            </a:r>
            <a:r>
              <a:rPr kumimoji="0" lang="en-US" sz="1600" b="1" dirty="0">
                <a:latin typeface="Times New Roman" pitchFamily="18" charset="0"/>
                <a:cs typeface="Times New Roman" pitchFamily="18" charset="0"/>
              </a:rPr>
              <a:t>lazari@gmail.com</a:t>
            </a:r>
            <a:endParaRPr kumimoji="0"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7826" name="Picture 2" descr="\\dc.nkse.net\foto_album\НКСЭ\Директору\Корпуса\DSC_5569.JPG"/>
          <p:cNvPicPr>
            <a:picLocks noChangeAspect="1" noChangeArrowheads="1"/>
          </p:cNvPicPr>
          <p:nvPr/>
        </p:nvPicPr>
        <p:blipFill>
          <a:blip r:embed="rId4" cstate="print"/>
          <a:srcRect l="23960" r="16519"/>
          <a:stretch>
            <a:fillRect/>
          </a:stretch>
        </p:blipFill>
        <p:spPr bwMode="auto">
          <a:xfrm>
            <a:off x="1" y="0"/>
            <a:ext cx="4592179" cy="5143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60538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1351</TotalTime>
  <Words>1247</Words>
  <Application>Microsoft Office PowerPoint</Application>
  <PresentationFormat>Экран (16:9)</PresentationFormat>
  <Paragraphs>257</Paragraphs>
  <Slides>20</Slides>
  <Notes>18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Лазарь Татьяна Станиславовны</cp:lastModifiedBy>
  <cp:revision>157</cp:revision>
  <dcterms:created xsi:type="dcterms:W3CDTF">2012-07-30T23:42:41Z</dcterms:created>
  <dcterms:modified xsi:type="dcterms:W3CDTF">2025-04-08T05:00:44Z</dcterms:modified>
</cp:coreProperties>
</file>