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0" r:id="rId2"/>
    <p:sldId id="259" r:id="rId3"/>
  </p:sldIdLst>
  <p:sldSz cx="9144000" cy="6858000" type="screen4x3"/>
  <p:notesSz cx="6858000" cy="9144000"/>
  <p:custDataLst>
    <p:tags r:id="rId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A346DD-E13C-4E97-ADD7-E702D71F74C1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AB156-9E98-45E9-BE66-2469F64DE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220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AB156-9E98-45E9-BE66-2469F64DE35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906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22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86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55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315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679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433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52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51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562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744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218CE-61D9-4207-8F40-698F05B0F58B}" type="datetimeFigureOut">
              <a:rPr lang="ru-RU" smtClean="0"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8BDBF-0645-41D6-A3BF-77858E552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229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0785" y="260648"/>
            <a:ext cx="8784976" cy="1584175"/>
          </a:xfrm>
        </p:spPr>
        <p:txBody>
          <a:bodyPr>
            <a:normAutofit fontScale="90000"/>
          </a:bodyPr>
          <a:lstStyle/>
          <a:p>
            <a:r>
              <a:rPr lang="ru-RU" dirty="0"/>
              <a:t>Интеллектуальная, краеведческая игра </a:t>
            </a:r>
            <a:br>
              <a:rPr lang="ru-RU" dirty="0"/>
            </a:br>
            <a:r>
              <a:rPr lang="ru-RU" dirty="0"/>
              <a:t>«Захват крепости».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340768"/>
            <a:ext cx="8810841" cy="4471753"/>
          </a:xfrm>
        </p:spPr>
        <p:txBody>
          <a:bodyPr>
            <a:normAutofit fontScale="92500" lnSpcReduction="10000"/>
          </a:bodyPr>
          <a:lstStyle/>
          <a:p>
            <a:pPr lvl="0" algn="l">
              <a:lnSpc>
                <a:spcPct val="107000"/>
              </a:lnSpc>
              <a:spcBef>
                <a:spcPts val="0"/>
              </a:spcBef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 должны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ответить на 9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предложенных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вопросов. </a:t>
            </a: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Вопросы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отобразятся на экране если один раз кликнуть мышкой </a:t>
            </a:r>
            <a:endParaRPr lang="ru-RU" sz="18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красному квадрату с номером от 1 до 9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 второго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клика</a:t>
            </a: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тому же квадрату, отобразится ответ. Каждый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</a:t>
            </a: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отвечает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каждый вопрос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Ответы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проверяют после того, как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свои варианты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предложат все участники. </a:t>
            </a:r>
            <a:endParaRPr lang="ru-RU" sz="1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 правильный ответ, нужно кликнуть мышкой по знаку «+» и на экране отобразится количество заработанных баллов. Если участник(команда) дал не правильный ответ,</a:t>
            </a:r>
            <a:r>
              <a:rPr lang="ru-RU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нужно кликнуть мышкой по знаку «-». 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87824" y="607613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ЖЕЛАЕМ УСПЕХА!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855" y="5799133"/>
            <a:ext cx="36571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Автор: </a:t>
            </a:r>
            <a:r>
              <a:rPr lang="ru-RU" dirty="0" err="1" smtClean="0"/>
              <a:t>Жигулина</a:t>
            </a:r>
            <a:r>
              <a:rPr lang="ru-RU" dirty="0" smtClean="0"/>
              <a:t> Е.М. педагог-организатор МАУДО ЦДТ </a:t>
            </a:r>
            <a:r>
              <a:rPr lang="ru-RU" dirty="0" err="1" smtClean="0"/>
              <a:t>г.Оренбурга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2712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Аствацатуров\Дидактор\Конструктор игры КВЕСТ\Снимок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52736"/>
            <a:ext cx="2363258" cy="266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clipart-library.com/image_gallery/n72486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25724"/>
            <a:ext cx="936104" cy="9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ttp://clipart-library.com/image_gallery/n72486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655" y="2782165"/>
            <a:ext cx="780757" cy="82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img-new.cgtrader.com/items/7731/large_rope_3d_model_5c901cda-4c8c-48ce-97de-acdcd8d0f260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08920"/>
            <a:ext cx="3005386" cy="301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83324"/>
            <a:ext cx="764996" cy="108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Круглая лента лицом вверх 6"/>
          <p:cNvSpPr/>
          <p:nvPr/>
        </p:nvSpPr>
        <p:spPr>
          <a:xfrm>
            <a:off x="-15345" y="2064962"/>
            <a:ext cx="1563009" cy="320402"/>
          </a:xfrm>
          <a:prstGeom prst="ellipseRibbon2">
            <a:avLst/>
          </a:prstGeom>
          <a:solidFill>
            <a:schemeClr val="accent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СОШ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pic>
        <p:nvPicPr>
          <p:cNvPr id="21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392133" y="3895525"/>
            <a:ext cx="764996" cy="118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Круглая лента лицом вверх 21"/>
          <p:cNvSpPr/>
          <p:nvPr/>
        </p:nvSpPr>
        <p:spPr>
          <a:xfrm>
            <a:off x="-36512" y="3540646"/>
            <a:ext cx="1563009" cy="320402"/>
          </a:xfrm>
          <a:prstGeom prst="ellipseRibbon2">
            <a:avLst/>
          </a:prstGeom>
          <a:solidFill>
            <a:schemeClr val="accent1">
              <a:alpha val="8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СОШ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pic>
        <p:nvPicPr>
          <p:cNvPr id="23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458658" y="5570597"/>
            <a:ext cx="572667" cy="126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Круглая лента лицом вверх 23"/>
          <p:cNvSpPr/>
          <p:nvPr/>
        </p:nvSpPr>
        <p:spPr>
          <a:xfrm>
            <a:off x="-36512" y="5268838"/>
            <a:ext cx="1563009" cy="320402"/>
          </a:xfrm>
          <a:prstGeom prst="ellipseRibbon2">
            <a:avLst/>
          </a:prstGeom>
          <a:solidFill>
            <a:schemeClr val="accent1">
              <a:alpha val="7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СОШ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8" name="Плюс 7"/>
          <p:cNvSpPr/>
          <p:nvPr/>
        </p:nvSpPr>
        <p:spPr>
          <a:xfrm>
            <a:off x="1799692" y="2132856"/>
            <a:ext cx="252028" cy="250468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2339752" y="2190719"/>
            <a:ext cx="216024" cy="158161"/>
          </a:xfrm>
          <a:prstGeom prst="mathMin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люс 26"/>
          <p:cNvSpPr/>
          <p:nvPr/>
        </p:nvSpPr>
        <p:spPr>
          <a:xfrm>
            <a:off x="1763688" y="3538572"/>
            <a:ext cx="252028" cy="250468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Минус 27"/>
          <p:cNvSpPr/>
          <p:nvPr/>
        </p:nvSpPr>
        <p:spPr>
          <a:xfrm>
            <a:off x="2303748" y="3596435"/>
            <a:ext cx="216024" cy="158161"/>
          </a:xfrm>
          <a:prstGeom prst="mathMin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люс 28"/>
          <p:cNvSpPr/>
          <p:nvPr/>
        </p:nvSpPr>
        <p:spPr>
          <a:xfrm>
            <a:off x="1952092" y="5266764"/>
            <a:ext cx="252028" cy="250468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Минус 29"/>
          <p:cNvSpPr/>
          <p:nvPr/>
        </p:nvSpPr>
        <p:spPr>
          <a:xfrm>
            <a:off x="2492152" y="5324627"/>
            <a:ext cx="216024" cy="158161"/>
          </a:xfrm>
          <a:prstGeom prst="mathMin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2771800" y="5949280"/>
            <a:ext cx="916534" cy="908720"/>
          </a:xfrm>
          <a:prstGeom prst="line">
            <a:avLst/>
          </a:prstGeom>
          <a:ln w="2540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3612315" y="5429386"/>
            <a:ext cx="1147903" cy="614561"/>
          </a:xfrm>
          <a:prstGeom prst="line">
            <a:avLst/>
          </a:prstGeom>
          <a:ln w="2540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4676926" y="5053954"/>
            <a:ext cx="1179158" cy="403302"/>
          </a:xfrm>
          <a:prstGeom prst="line">
            <a:avLst/>
          </a:prstGeom>
          <a:ln w="2540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араллелограмм 31"/>
          <p:cNvSpPr/>
          <p:nvPr/>
        </p:nvSpPr>
        <p:spPr>
          <a:xfrm rot="7921250" flipH="1">
            <a:off x="5568776" y="4807159"/>
            <a:ext cx="859905" cy="288086"/>
          </a:xfrm>
          <a:prstGeom prst="parallelogram">
            <a:avLst>
              <a:gd name="adj" fmla="val 60426"/>
            </a:avLst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203848" y="-27384"/>
            <a:ext cx="3621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Захват замка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915816" y="5720329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3563888" y="5373216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4211960" y="5013176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4932040" y="4725144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5940152" y="4329518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6732240" y="4052815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7452320" y="3623771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7517825" y="3186474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7452320" y="2745342"/>
            <a:ext cx="504056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90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5724128" y="829522"/>
            <a:ext cx="1237568" cy="323618"/>
          </a:xfrm>
          <a:prstGeom prst="roundRect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Победа!!!</a:t>
            </a:r>
          </a:p>
        </p:txBody>
      </p:sp>
      <p:pic>
        <p:nvPicPr>
          <p:cNvPr id="80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654" y="5174985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655" y="4849244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735" y="4509120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815" y="4201172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927" y="3841132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015" y="3553100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688" y="3166431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967" y="2669465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097" y="2258193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16" descr="http://illustrators.ru/uploads/illustration/image/32013/main_32013_origina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020" y="313909"/>
            <a:ext cx="370273" cy="5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Скругленный прямоугольник 89"/>
          <p:cNvSpPr/>
          <p:nvPr/>
        </p:nvSpPr>
        <p:spPr>
          <a:xfrm>
            <a:off x="3491880" y="5727519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4139952" y="5380406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4788024" y="5020366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5508104" y="4732334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6516216" y="4336708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7308304" y="4060005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8028384" y="3630961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8093889" y="3193664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8028384" y="2752532"/>
            <a:ext cx="504056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90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6660232" y="836712"/>
            <a:ext cx="1237568" cy="323618"/>
          </a:xfrm>
          <a:prstGeom prst="roundRect">
            <a:avLst/>
          </a:prstGeom>
          <a:solidFill>
            <a:srgbClr val="0033CC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Победа!!!</a:t>
            </a:r>
          </a:p>
        </p:txBody>
      </p:sp>
      <p:pic>
        <p:nvPicPr>
          <p:cNvPr id="100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3563888" y="5046143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4211960" y="4663632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4894276" y="4326063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5635164" y="4038031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6538059" y="3690403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7380312" y="3365702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8021881" y="2976693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8242801" y="2587894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8021881" y="2121755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2" descr="https://i.pinimg.com/736x/54/59/52/545952375849e26357385754ba3a9434--armours-military-units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6" r="49"/>
          <a:stretch/>
        </p:blipFill>
        <p:spPr bwMode="auto">
          <a:xfrm>
            <a:off x="7151463" y="133115"/>
            <a:ext cx="441840" cy="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0" name="Скругленный прямоугольник 109"/>
          <p:cNvSpPr/>
          <p:nvPr/>
        </p:nvSpPr>
        <p:spPr>
          <a:xfrm>
            <a:off x="3068216" y="5872729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3716288" y="5525616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2" name="Скругленный прямоугольник 111"/>
          <p:cNvSpPr/>
          <p:nvPr/>
        </p:nvSpPr>
        <p:spPr>
          <a:xfrm>
            <a:off x="4364360" y="5165576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5084440" y="4877544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6092552" y="4481918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6884640" y="4205215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7604720" y="3776171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7670225" y="3338874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8" name="Скругленный прямоугольник 117"/>
          <p:cNvSpPr/>
          <p:nvPr/>
        </p:nvSpPr>
        <p:spPr>
          <a:xfrm>
            <a:off x="7604720" y="2897742"/>
            <a:ext cx="504056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90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7870936" y="836712"/>
            <a:ext cx="1237568" cy="3236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Победа!!!</a:t>
            </a:r>
          </a:p>
        </p:txBody>
      </p:sp>
      <p:pic>
        <p:nvPicPr>
          <p:cNvPr id="120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3167844" y="5141063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3798937" y="4797152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4375001" y="4437112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5167089" y="4149080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6156176" y="3756782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6895281" y="3501008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7543353" y="3140968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7759377" y="2708920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7615361" y="2204864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" name="Picture 2" descr="https://i.pinimg.com/736x/2b/b3/92/2bb3920d3e8df9d0d257453f1c17ff5d--knight-armor-th-century.jpg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2094"/>
          <a:stretch/>
        </p:blipFill>
        <p:spPr bwMode="auto">
          <a:xfrm>
            <a:off x="8388424" y="116632"/>
            <a:ext cx="341015" cy="75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1" name="Скругленный прямоугольник 130"/>
          <p:cNvSpPr/>
          <p:nvPr/>
        </p:nvSpPr>
        <p:spPr>
          <a:xfrm>
            <a:off x="2200627" y="2438982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-5</a:t>
            </a:r>
          </a:p>
        </p:txBody>
      </p:sp>
      <p:sp>
        <p:nvSpPr>
          <p:cNvPr id="132" name="Скругленный прямоугольник 131"/>
          <p:cNvSpPr/>
          <p:nvPr/>
        </p:nvSpPr>
        <p:spPr>
          <a:xfrm>
            <a:off x="2204120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-10</a:t>
            </a:r>
          </a:p>
        </p:txBody>
      </p:sp>
      <p:sp>
        <p:nvSpPr>
          <p:cNvPr id="133" name="Скругленный прямоугольник 132"/>
          <p:cNvSpPr/>
          <p:nvPr/>
        </p:nvSpPr>
        <p:spPr>
          <a:xfrm>
            <a:off x="2195736" y="2424819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-15</a:t>
            </a:r>
          </a:p>
        </p:txBody>
      </p:sp>
      <p:sp>
        <p:nvSpPr>
          <p:cNvPr id="134" name="Скругленный прямоугольник 133"/>
          <p:cNvSpPr/>
          <p:nvPr/>
        </p:nvSpPr>
        <p:spPr>
          <a:xfrm>
            <a:off x="2195736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-20</a:t>
            </a:r>
          </a:p>
        </p:txBody>
      </p:sp>
      <p:sp>
        <p:nvSpPr>
          <p:cNvPr id="135" name="Скругленный прямоугольник 134"/>
          <p:cNvSpPr/>
          <p:nvPr/>
        </p:nvSpPr>
        <p:spPr>
          <a:xfrm>
            <a:off x="2195736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-25</a:t>
            </a:r>
          </a:p>
        </p:txBody>
      </p:sp>
      <p:sp>
        <p:nvSpPr>
          <p:cNvPr id="136" name="Скругленный прямоугольник 135"/>
          <p:cNvSpPr/>
          <p:nvPr/>
        </p:nvSpPr>
        <p:spPr>
          <a:xfrm>
            <a:off x="2204120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-30</a:t>
            </a:r>
          </a:p>
        </p:txBody>
      </p:sp>
      <p:sp>
        <p:nvSpPr>
          <p:cNvPr id="137" name="Скругленный прямоугольник 136"/>
          <p:cNvSpPr/>
          <p:nvPr/>
        </p:nvSpPr>
        <p:spPr>
          <a:xfrm>
            <a:off x="2195736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-35</a:t>
            </a:r>
          </a:p>
        </p:txBody>
      </p:sp>
      <p:sp>
        <p:nvSpPr>
          <p:cNvPr id="138" name="Скругленный прямоугольник 137"/>
          <p:cNvSpPr/>
          <p:nvPr/>
        </p:nvSpPr>
        <p:spPr>
          <a:xfrm>
            <a:off x="2195736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-40</a:t>
            </a:r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2195736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-45</a:t>
            </a:r>
          </a:p>
        </p:txBody>
      </p:sp>
      <p:sp>
        <p:nvSpPr>
          <p:cNvPr id="140" name="Скругленный прямоугольник 139"/>
          <p:cNvSpPr/>
          <p:nvPr/>
        </p:nvSpPr>
        <p:spPr>
          <a:xfrm>
            <a:off x="2195736" y="242088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-50</a:t>
            </a:r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2128619" y="3879142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-5</a:t>
            </a:r>
          </a:p>
        </p:txBody>
      </p:sp>
      <p:sp>
        <p:nvSpPr>
          <p:cNvPr id="142" name="Скругленный прямоугольник 141"/>
          <p:cNvSpPr/>
          <p:nvPr/>
        </p:nvSpPr>
        <p:spPr>
          <a:xfrm>
            <a:off x="2132112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-10</a:t>
            </a:r>
          </a:p>
        </p:txBody>
      </p:sp>
      <p:sp>
        <p:nvSpPr>
          <p:cNvPr id="143" name="Скругленный прямоугольник 142"/>
          <p:cNvSpPr/>
          <p:nvPr/>
        </p:nvSpPr>
        <p:spPr>
          <a:xfrm>
            <a:off x="2123728" y="3864979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-15</a:t>
            </a:r>
          </a:p>
        </p:txBody>
      </p:sp>
      <p:sp>
        <p:nvSpPr>
          <p:cNvPr id="144" name="Скругленный прямоугольник 143"/>
          <p:cNvSpPr/>
          <p:nvPr/>
        </p:nvSpPr>
        <p:spPr>
          <a:xfrm>
            <a:off x="2123728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-20</a:t>
            </a:r>
          </a:p>
        </p:txBody>
      </p:sp>
      <p:sp>
        <p:nvSpPr>
          <p:cNvPr id="145" name="Скругленный прямоугольник 144"/>
          <p:cNvSpPr/>
          <p:nvPr/>
        </p:nvSpPr>
        <p:spPr>
          <a:xfrm>
            <a:off x="2123728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-25</a:t>
            </a:r>
          </a:p>
        </p:txBody>
      </p:sp>
      <p:sp>
        <p:nvSpPr>
          <p:cNvPr id="146" name="Скругленный прямоугольник 145"/>
          <p:cNvSpPr/>
          <p:nvPr/>
        </p:nvSpPr>
        <p:spPr>
          <a:xfrm>
            <a:off x="2132112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-30</a:t>
            </a:r>
          </a:p>
        </p:txBody>
      </p:sp>
      <p:sp>
        <p:nvSpPr>
          <p:cNvPr id="147" name="Скругленный прямоугольник 146"/>
          <p:cNvSpPr/>
          <p:nvPr/>
        </p:nvSpPr>
        <p:spPr>
          <a:xfrm>
            <a:off x="2123728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-35</a:t>
            </a:r>
          </a:p>
        </p:txBody>
      </p:sp>
      <p:sp>
        <p:nvSpPr>
          <p:cNvPr id="148" name="Скругленный прямоугольник 147"/>
          <p:cNvSpPr/>
          <p:nvPr/>
        </p:nvSpPr>
        <p:spPr>
          <a:xfrm>
            <a:off x="2123728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-40</a:t>
            </a:r>
          </a:p>
        </p:txBody>
      </p:sp>
      <p:sp>
        <p:nvSpPr>
          <p:cNvPr id="149" name="Скругленный прямоугольник 148"/>
          <p:cNvSpPr/>
          <p:nvPr/>
        </p:nvSpPr>
        <p:spPr>
          <a:xfrm>
            <a:off x="2123728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-45</a:t>
            </a:r>
          </a:p>
        </p:txBody>
      </p:sp>
      <p:sp>
        <p:nvSpPr>
          <p:cNvPr id="150" name="Скругленный прямоугольник 149"/>
          <p:cNvSpPr/>
          <p:nvPr/>
        </p:nvSpPr>
        <p:spPr>
          <a:xfrm>
            <a:off x="2123728" y="386104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-50</a:t>
            </a:r>
          </a:p>
        </p:txBody>
      </p:sp>
      <p:sp>
        <p:nvSpPr>
          <p:cNvPr id="151" name="Скругленный прямоугольник 150"/>
          <p:cNvSpPr/>
          <p:nvPr/>
        </p:nvSpPr>
        <p:spPr>
          <a:xfrm>
            <a:off x="2344643" y="5593171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-5</a:t>
            </a:r>
          </a:p>
        </p:txBody>
      </p:sp>
      <p:sp>
        <p:nvSpPr>
          <p:cNvPr id="152" name="Скругленный прямоугольник 151"/>
          <p:cNvSpPr/>
          <p:nvPr/>
        </p:nvSpPr>
        <p:spPr>
          <a:xfrm>
            <a:off x="2348136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-10</a:t>
            </a:r>
          </a:p>
        </p:txBody>
      </p:sp>
      <p:sp>
        <p:nvSpPr>
          <p:cNvPr id="153" name="Скругленный прямоугольник 152"/>
          <p:cNvSpPr/>
          <p:nvPr/>
        </p:nvSpPr>
        <p:spPr>
          <a:xfrm>
            <a:off x="2339752" y="5579008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-15</a:t>
            </a:r>
          </a:p>
        </p:txBody>
      </p:sp>
      <p:sp>
        <p:nvSpPr>
          <p:cNvPr id="154" name="Скругленный прямоугольник 153"/>
          <p:cNvSpPr/>
          <p:nvPr/>
        </p:nvSpPr>
        <p:spPr>
          <a:xfrm>
            <a:off x="2339752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-20</a:t>
            </a:r>
          </a:p>
        </p:txBody>
      </p:sp>
      <p:sp>
        <p:nvSpPr>
          <p:cNvPr id="155" name="Скругленный прямоугольник 154"/>
          <p:cNvSpPr/>
          <p:nvPr/>
        </p:nvSpPr>
        <p:spPr>
          <a:xfrm>
            <a:off x="2339752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-25</a:t>
            </a:r>
          </a:p>
        </p:txBody>
      </p:sp>
      <p:sp>
        <p:nvSpPr>
          <p:cNvPr id="156" name="Скругленный прямоугольник 155"/>
          <p:cNvSpPr/>
          <p:nvPr/>
        </p:nvSpPr>
        <p:spPr>
          <a:xfrm>
            <a:off x="2348136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-30</a:t>
            </a:r>
          </a:p>
        </p:txBody>
      </p:sp>
      <p:sp>
        <p:nvSpPr>
          <p:cNvPr id="157" name="Скругленный прямоугольник 156"/>
          <p:cNvSpPr/>
          <p:nvPr/>
        </p:nvSpPr>
        <p:spPr>
          <a:xfrm>
            <a:off x="2339752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-35</a:t>
            </a:r>
          </a:p>
        </p:txBody>
      </p:sp>
      <p:sp>
        <p:nvSpPr>
          <p:cNvPr id="158" name="Скругленный прямоугольник 157"/>
          <p:cNvSpPr/>
          <p:nvPr/>
        </p:nvSpPr>
        <p:spPr>
          <a:xfrm>
            <a:off x="2339752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-40</a:t>
            </a:r>
          </a:p>
        </p:txBody>
      </p:sp>
      <p:sp>
        <p:nvSpPr>
          <p:cNvPr id="159" name="Скругленный прямоугольник 158"/>
          <p:cNvSpPr/>
          <p:nvPr/>
        </p:nvSpPr>
        <p:spPr>
          <a:xfrm>
            <a:off x="2339752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-45</a:t>
            </a:r>
          </a:p>
        </p:txBody>
      </p:sp>
      <p:sp>
        <p:nvSpPr>
          <p:cNvPr id="160" name="Скругленный прямоугольник 159"/>
          <p:cNvSpPr/>
          <p:nvPr/>
        </p:nvSpPr>
        <p:spPr>
          <a:xfrm>
            <a:off x="2339752" y="5575077"/>
            <a:ext cx="567680" cy="28410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-50</a:t>
            </a:r>
          </a:p>
        </p:txBody>
      </p:sp>
      <p:sp>
        <p:nvSpPr>
          <p:cNvPr id="161" name="Скругленный прямоугольник 160"/>
          <p:cNvSpPr/>
          <p:nvPr/>
        </p:nvSpPr>
        <p:spPr>
          <a:xfrm>
            <a:off x="179512" y="476672"/>
            <a:ext cx="5256584" cy="504056"/>
          </a:xfrm>
          <a:prstGeom prst="roundRect">
            <a:avLst/>
          </a:prstGeom>
          <a:solidFill>
            <a:srgbClr val="00B0F0">
              <a:alpha val="60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Скругленный прямоугольник 161"/>
          <p:cNvSpPr/>
          <p:nvPr/>
        </p:nvSpPr>
        <p:spPr>
          <a:xfrm>
            <a:off x="179512" y="1268760"/>
            <a:ext cx="3508822" cy="504056"/>
          </a:xfrm>
          <a:prstGeom prst="roundRect">
            <a:avLst/>
          </a:prstGeom>
          <a:solidFill>
            <a:srgbClr val="00B0F0">
              <a:alpha val="60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179512" y="527199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год основания города Оренбурга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79512" y="1247279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1743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3738499" y="1245369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65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210417" y="525652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основа города Оренбурга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89106" y="1245732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 Иванович Неплюев</a:t>
            </a:r>
          </a:p>
        </p:txBody>
      </p:sp>
      <p:sp>
        <p:nvSpPr>
          <p:cNvPr id="167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4480211" y="1256228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2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8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194965" y="512973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В.П.Чкалов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в городе Оренбурге?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89106" y="1262967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Никогда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5220072" y="1259450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3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1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203240" y="540728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раз закладывался город -крепость Оренбург?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2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81929" y="1260808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Трижды 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3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5948536" y="1258128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4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210417" y="540930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ли, что Оренбург был местом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политических заключённых?</a:t>
            </a:r>
          </a:p>
        </p:txBody>
      </p:sp>
      <p:sp>
        <p:nvSpPr>
          <p:cNvPr id="175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89106" y="1261010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Да. Например, поэты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Н. Плещеев и Т. Г. Шевченко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6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3766620" y="1914914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5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0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212554" y="553947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славиться Оренбургская область?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1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91243" y="1274027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Пуховый платок, газ, степи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4486700" y="1902687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6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3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197054" y="543290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находятся Водяные, Елизаветинские ворота?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75743" y="1263370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Спуск к реке Урал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5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5194675" y="1888963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7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6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184400" y="567733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находится памятник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Александру Зассу (Русскому Самсону)?</a:t>
            </a:r>
          </a:p>
        </p:txBody>
      </p:sp>
      <p:sp>
        <p:nvSpPr>
          <p:cNvPr id="187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63089" y="1287813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Напротив здания цирка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8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5909115" y="1902687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8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9" name="Скругленный прямоугольник 160">
            <a:extLst>
              <a:ext uri="{FF2B5EF4-FFF2-40B4-BE49-F238E27FC236}">
                <a16:creationId xmlns:a16="http://schemas.microsoft.com/office/drawing/2014/main" xmlns="" id="{2637D730-0BAB-482E-A7AD-732FE9A6C7A0}"/>
              </a:ext>
            </a:extLst>
          </p:cNvPr>
          <p:cNvSpPr/>
          <p:nvPr/>
        </p:nvSpPr>
        <p:spPr>
          <a:xfrm>
            <a:off x="210417" y="582369"/>
            <a:ext cx="525658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автора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бронзовой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скульптуры Оренбургскому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казачеству </a:t>
            </a:r>
          </a:p>
        </p:txBody>
      </p:sp>
      <p:sp>
        <p:nvSpPr>
          <p:cNvPr id="190" name="Скругленный прямоугольник 161">
            <a:extLst>
              <a:ext uri="{FF2B5EF4-FFF2-40B4-BE49-F238E27FC236}">
                <a16:creationId xmlns:a16="http://schemas.microsoft.com/office/drawing/2014/main" xmlns="" id="{5326B04B-104D-485C-B276-E33A6FCCC857}"/>
              </a:ext>
            </a:extLst>
          </p:cNvPr>
          <p:cNvSpPr/>
          <p:nvPr/>
        </p:nvSpPr>
        <p:spPr>
          <a:xfrm>
            <a:off x="189106" y="1302449"/>
            <a:ext cx="3508822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Прямоугольник: скругленные углы 1">
            <a:extLst>
              <a:ext uri="{FF2B5EF4-FFF2-40B4-BE49-F238E27FC236}">
                <a16:creationId xmlns:a16="http://schemas.microsoft.com/office/drawing/2014/main" xmlns="" id="{33C82629-DFD7-4722-988B-F3A1216156F2}"/>
              </a:ext>
            </a:extLst>
          </p:cNvPr>
          <p:cNvSpPr/>
          <p:nvPr/>
        </p:nvSpPr>
        <p:spPr>
          <a:xfrm>
            <a:off x="3738499" y="2573663"/>
            <a:ext cx="648072" cy="576064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9</a:t>
            </a:r>
            <a:endParaRPr lang="ru-RU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2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5" fill="hold">
                      <p:stCondLst>
                        <p:cond delay="0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6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6" fill="hold">
                      <p:stCondLst>
                        <p:cond delay="0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>
                      <p:stCondLst>
                        <p:cond delay="indefinite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2" fill="hold">
                      <p:stCondLst>
                        <p:cond delay="indefinite"/>
                      </p:stCondLst>
                      <p:childTnLst>
                        <p:par>
                          <p:cTn id="443" fill="hold">
                            <p:stCondLst>
                              <p:cond delay="0"/>
                            </p:stCondLst>
                            <p:childTnLst>
                              <p:par>
                                <p:cTn id="4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2" fill="hold">
                      <p:stCondLst>
                        <p:cond delay="indefinite"/>
                      </p:stCondLst>
                      <p:childTnLst>
                        <p:par>
                          <p:cTn id="463" fill="hold">
                            <p:stCondLst>
                              <p:cond delay="0"/>
                            </p:stCondLst>
                            <p:childTnLst>
                              <p:par>
                                <p:cTn id="4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6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8" fill="hold">
                      <p:stCondLst>
                        <p:cond delay="0"/>
                      </p:stCondLst>
                      <p:childTnLst>
                        <p:par>
                          <p:cTn id="469" fill="hold">
                            <p:stCondLst>
                              <p:cond delay="0"/>
                            </p:stCondLst>
                            <p:childTnLst>
                              <p:par>
                                <p:cTn id="4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8" fill="hold">
                      <p:stCondLst>
                        <p:cond delay="indefinite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8" fill="hold">
                      <p:stCondLst>
                        <p:cond delay="indefinite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18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9" fill="hold">
                      <p:stCondLst>
                        <p:cond delay="0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4" fill="hold">
                      <p:stCondLst>
                        <p:cond delay="indefinite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529" restart="whenNotActive" fill="hold" evtFilter="cancelBubble" nodeType="interactiveSeq">
                <p:stCondLst>
                  <p:cond evt="onClick" delay="0">
                    <p:tgtEl>
                      <p:spTgt spid="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0" fill="hold">
                      <p:stCondLst>
                        <p:cond delay="0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>
                      <p:stCondLst>
                        <p:cond delay="indefinite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7"/>
                  </p:tgtEl>
                </p:cond>
              </p:nextCondLst>
            </p:seq>
            <p:seq concurrent="1" nextAc="seek">
              <p:cTn id="540" restart="whenNotActive" fill="hold" evtFilter="cancelBubble" nodeType="interactiveSeq">
                <p:stCondLst>
                  <p:cond evt="onClick" delay="0">
                    <p:tgtEl>
                      <p:spTgt spid="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1" fill="hold">
                      <p:stCondLst>
                        <p:cond delay="0"/>
                      </p:stCondLst>
                      <p:childTnLst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5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6" fill="hold">
                      <p:stCondLst>
                        <p:cond delay="indefinite"/>
                      </p:stCondLst>
                      <p:childTnLst>
                        <p:par>
                          <p:cTn id="547" fill="hold">
                            <p:stCondLst>
                              <p:cond delay="0"/>
                            </p:stCondLst>
                            <p:childTnLst>
                              <p:par>
                                <p:cTn id="5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0"/>
                  </p:tgtEl>
                </p:cond>
              </p:nextCondLst>
            </p:seq>
            <p:seq concurrent="1" nextAc="seek">
              <p:cTn id="551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2" fill="hold">
                      <p:stCondLst>
                        <p:cond delay="0"/>
                      </p:stCondLst>
                      <p:childTnLst>
                        <p:par>
                          <p:cTn id="553" fill="hold">
                            <p:stCondLst>
                              <p:cond delay="0"/>
                            </p:stCondLst>
                            <p:childTnLst>
                              <p:par>
                                <p:cTn id="5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7" fill="hold">
                      <p:stCondLst>
                        <p:cond delay="indefinite"/>
                      </p:stCondLst>
                      <p:childTnLst>
                        <p:par>
                          <p:cTn id="558" fill="hold">
                            <p:stCondLst>
                              <p:cond delay="0"/>
                            </p:stCondLst>
                            <p:childTnLst>
                              <p:par>
                                <p:cTn id="5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562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3" fill="hold">
                      <p:stCondLst>
                        <p:cond delay="0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573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4" fill="hold">
                      <p:stCondLst>
                        <p:cond delay="0"/>
                      </p:stCondLst>
                      <p:childTnLst>
                        <p:par>
                          <p:cTn id="575" fill="hold">
                            <p:stCondLst>
                              <p:cond delay="0"/>
                            </p:stCondLst>
                            <p:childTnLst>
                              <p:par>
                                <p:cTn id="5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9" fill="hold">
                      <p:stCondLst>
                        <p:cond delay="indefinite"/>
                      </p:stCondLst>
                      <p:childTnLst>
                        <p:par>
                          <p:cTn id="580" fill="hold">
                            <p:stCondLst>
                              <p:cond delay="0"/>
                            </p:stCondLst>
                            <p:childTnLst>
                              <p:par>
                                <p:cTn id="5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584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5" fill="hold">
                      <p:stCondLst>
                        <p:cond delay="0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0" fill="hold">
                      <p:stCondLst>
                        <p:cond delay="indefinite"/>
                      </p:stCondLst>
                      <p:childTnLst>
                        <p:par>
                          <p:cTn id="591" fill="hold">
                            <p:stCondLst>
                              <p:cond delay="0"/>
                            </p:stCondLst>
                            <p:childTnLst>
                              <p:par>
                                <p:cTn id="5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595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6" fill="hold">
                      <p:stCondLst>
                        <p:cond delay="0"/>
                      </p:stCondLst>
                      <p:childTnLst>
                        <p:par>
                          <p:cTn id="597" fill="hold">
                            <p:stCondLst>
                              <p:cond delay="0"/>
                            </p:stCondLst>
                            <p:childTnLst>
                              <p:par>
                                <p:cTn id="5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0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1" fill="hold">
                      <p:stCondLst>
                        <p:cond delay="indefinite"/>
                      </p:stCondLst>
                      <p:childTnLst>
                        <p:par>
                          <p:cTn id="602" fill="hold">
                            <p:stCondLst>
                              <p:cond delay="0"/>
                            </p:stCondLst>
                            <p:childTnLst>
                              <p:par>
                                <p:cTn id="6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5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606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7" fill="hold">
                      <p:stCondLst>
                        <p:cond delay="0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1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6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</p:childTnLst>
        </p:cTn>
      </p:par>
    </p:tnLst>
    <p:bldLst>
      <p:bldP spid="4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30" grpId="0" animBg="1"/>
      <p:bldP spid="163" grpId="0" animBg="1"/>
      <p:bldP spid="165" grpId="0" animBg="1"/>
      <p:bldP spid="166" grpId="0" animBg="1"/>
      <p:bldP spid="168" grpId="0" animBg="1"/>
      <p:bldP spid="169" grpId="0" animBg="1"/>
      <p:bldP spid="171" grpId="0" animBg="1"/>
      <p:bldP spid="172" grpId="0" animBg="1"/>
      <p:bldP spid="174" grpId="0" animBg="1"/>
      <p:bldP spid="175" grpId="0" animBg="1"/>
      <p:bldP spid="180" grpId="0" animBg="1"/>
      <p:bldP spid="181" grpId="0" animBg="1"/>
      <p:bldP spid="183" grpId="0" animBg="1"/>
      <p:bldP spid="184" grpId="0" animBg="1"/>
      <p:bldP spid="186" grpId="0" animBg="1"/>
      <p:bldP spid="187" grpId="0" animBg="1"/>
      <p:bldP spid="189" grpId="0" animBg="1"/>
      <p:bldP spid="19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b57ed5e6742b2234407d3a803a546cc5846187"/>
  <p:tag name="ISPRING_SCORM_RATE_SLIDES" val="1"/>
  <p:tag name="ISPRING_SCORM_RATE_QUIZZES" val="0"/>
  <p:tag name="ISPRING_SCORM_PASSING_SCORE" val="100.0000000000"/>
  <p:tag name="GENSWF_OUTPUT_FILE_NAME" val="zamok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339</Words>
  <Application>Microsoft Office PowerPoint</Application>
  <PresentationFormat>Экран (4:3)</PresentationFormat>
  <Paragraphs>110</Paragraphs>
  <Slides>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Arbat</vt:lpstr>
      <vt:lpstr>Arial</vt:lpstr>
      <vt:lpstr>Arial Black</vt:lpstr>
      <vt:lpstr>Calibri</vt:lpstr>
      <vt:lpstr>Times New Roman</vt:lpstr>
      <vt:lpstr>Тема Office</vt:lpstr>
      <vt:lpstr>Интеллектуальная, краеведческая игра  «Захват крепости».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Елена</cp:lastModifiedBy>
  <cp:revision>38</cp:revision>
  <dcterms:created xsi:type="dcterms:W3CDTF">2018-07-31T02:50:53Z</dcterms:created>
  <dcterms:modified xsi:type="dcterms:W3CDTF">2021-10-05T10:01:48Z</dcterms:modified>
</cp:coreProperties>
</file>