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5" r:id="rId9"/>
    <p:sldId id="266" r:id="rId10"/>
    <p:sldId id="267" r:id="rId11"/>
    <p:sldId id="261" r:id="rId12"/>
    <p:sldId id="282" r:id="rId13"/>
    <p:sldId id="263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83" r:id="rId22"/>
    <p:sldId id="277" r:id="rId23"/>
    <p:sldId id="278" r:id="rId24"/>
    <p:sldId id="279" r:id="rId25"/>
    <p:sldId id="281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2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20FB4-3FAC-4E64-8A0A-423E7CC51D93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FE6821-4271-48D9-886D-CB62845FA8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887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ru-RU" sz="1200" dirty="0" smtClean="0"/>
              <a:t>Муниципальное бюджетное общеобразовательное учреждение</a:t>
            </a:r>
          </a:p>
          <a:p>
            <a:pPr algn="l"/>
            <a:r>
              <a:rPr lang="ru-RU" sz="1200" dirty="0" smtClean="0"/>
              <a:t>«Вечерняя (сменная) общеобразовательная школа№1» </a:t>
            </a:r>
            <a:r>
              <a:rPr lang="ru-RU" sz="1200" dirty="0" err="1" smtClean="0"/>
              <a:t>вышневолоцкий</a:t>
            </a:r>
            <a:r>
              <a:rPr lang="ru-RU" sz="1200" dirty="0" smtClean="0"/>
              <a:t> муниципальный округ.</a:t>
            </a:r>
          </a:p>
          <a:p>
            <a:pPr algn="l"/>
            <a:r>
              <a:rPr lang="ru-RU" sz="1200" dirty="0" smtClean="0"/>
              <a:t>Муниципальное бюджетное общеобразовательное учреждение</a:t>
            </a:r>
          </a:p>
          <a:p>
            <a:pPr algn="l"/>
            <a:r>
              <a:rPr lang="ru-RU" sz="1200" dirty="0" smtClean="0"/>
              <a:t>« Вечерняя (сменная) общеобразовательная школа№1» </a:t>
            </a:r>
            <a:r>
              <a:rPr lang="ru-RU" sz="1200" dirty="0" err="1" smtClean="0"/>
              <a:t>вышневолоцкий</a:t>
            </a:r>
            <a:r>
              <a:rPr lang="ru-RU" sz="1200" dirty="0" smtClean="0"/>
              <a:t> муниципальный округ.</a:t>
            </a:r>
          </a:p>
          <a:p>
            <a:pPr algn="l"/>
            <a:r>
              <a:rPr lang="ru-RU" sz="1200" dirty="0" smtClean="0"/>
              <a:t>Система работы по подготовке учащихся 9 классов к итоговой аттестации по биологии в вечерней школе.</a:t>
            </a:r>
          </a:p>
          <a:p>
            <a:pPr algn="l"/>
            <a:endParaRPr lang="ru-RU" sz="1200" dirty="0" smtClean="0"/>
          </a:p>
          <a:p>
            <a:pPr algn="l"/>
            <a:r>
              <a:rPr lang="ru-RU" sz="1200" dirty="0" smtClean="0"/>
              <a:t>Выполнила:</a:t>
            </a:r>
          </a:p>
          <a:p>
            <a:pPr algn="l"/>
            <a:endParaRPr lang="ru-RU" sz="1200" dirty="0" smtClean="0"/>
          </a:p>
          <a:p>
            <a:pPr algn="l"/>
            <a:r>
              <a:rPr lang="ru-RU" sz="1200" dirty="0" smtClean="0"/>
              <a:t>учитель биологии</a:t>
            </a:r>
          </a:p>
          <a:p>
            <a:pPr algn="l"/>
            <a:endParaRPr lang="ru-RU" sz="1200" dirty="0" smtClean="0"/>
          </a:p>
          <a:p>
            <a:pPr algn="l"/>
            <a:r>
              <a:rPr lang="ru-RU" sz="1200" dirty="0" smtClean="0"/>
              <a:t>МБОУ ВСОШ</a:t>
            </a:r>
            <a:r>
              <a:rPr lang="ru-RU" sz="1200" baseline="0" dirty="0" smtClean="0"/>
              <a:t> №1</a:t>
            </a:r>
            <a:endParaRPr lang="ru-RU" sz="1200" dirty="0" smtClean="0"/>
          </a:p>
          <a:p>
            <a:pPr algn="l"/>
            <a:endParaRPr lang="ru-RU" sz="1200" dirty="0" smtClean="0"/>
          </a:p>
          <a:p>
            <a:pPr algn="l"/>
            <a:r>
              <a:rPr lang="ru-RU" sz="1200" dirty="0" smtClean="0"/>
              <a:t>Лабутина</a:t>
            </a:r>
            <a:r>
              <a:rPr lang="ru-RU" sz="1200" baseline="0" dirty="0" smtClean="0"/>
              <a:t> В.И</a:t>
            </a:r>
            <a:r>
              <a:rPr lang="ru-RU" sz="1200" dirty="0" smtClean="0"/>
              <a:t>.</a:t>
            </a:r>
          </a:p>
          <a:p>
            <a:pPr algn="l"/>
            <a:endParaRPr lang="ru-RU" sz="1200" dirty="0" smtClean="0"/>
          </a:p>
          <a:p>
            <a:pPr algn="l"/>
            <a:r>
              <a:rPr lang="ru-RU" sz="1200" dirty="0" smtClean="0"/>
              <a:t>2025-2026 учебный год</a:t>
            </a:r>
          </a:p>
          <a:p>
            <a:pPr algn="l"/>
            <a:endParaRPr lang="ru-RU" sz="1200" dirty="0" smtClean="0"/>
          </a:p>
          <a:p>
            <a:pPr algn="l"/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FE6821-4271-48D9-886D-CB62845FA88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790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18.02.2026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2821"/>
            <a:ext cx="62646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Муниципальное бюджетное общеобразовательное учреждение</a:t>
            </a:r>
          </a:p>
          <a:p>
            <a:pPr algn="ctr"/>
            <a:r>
              <a:rPr lang="ru-RU" sz="1600" dirty="0" smtClean="0"/>
              <a:t>«Вечерняя (сменная) общеобразовательная школа№1» </a:t>
            </a:r>
            <a:r>
              <a:rPr lang="ru-RU" sz="1600" dirty="0" err="1" smtClean="0"/>
              <a:t>вышневолоцкий</a:t>
            </a:r>
            <a:r>
              <a:rPr lang="ru-RU" sz="1600" dirty="0" smtClean="0"/>
              <a:t> муниципальный округ.</a:t>
            </a:r>
            <a:endParaRPr lang="ru-RU" sz="1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1124744"/>
            <a:ext cx="5976664" cy="33843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Система работы по подготовке учащихся 9 классов к итоговой аттестации по биологии в вечерней школе.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868144" y="5085184"/>
            <a:ext cx="25922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dirty="0" smtClean="0"/>
              <a:t>Выполнила:</a:t>
            </a:r>
          </a:p>
          <a:p>
            <a:pPr algn="r"/>
            <a:r>
              <a:rPr lang="ru-RU" sz="1600" dirty="0" smtClean="0"/>
              <a:t> учитель биологии</a:t>
            </a:r>
          </a:p>
          <a:p>
            <a:pPr algn="r"/>
            <a:r>
              <a:rPr lang="ru-RU" sz="1600" dirty="0" smtClean="0"/>
              <a:t>МБОУ ВСОШ №1</a:t>
            </a:r>
          </a:p>
          <a:p>
            <a:pPr algn="r"/>
            <a:r>
              <a:rPr lang="ru-RU" sz="1600" dirty="0" smtClean="0"/>
              <a:t>Лабутина В.И.</a:t>
            </a:r>
            <a:endParaRPr lang="ru-RU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131840" y="6381328"/>
            <a:ext cx="25922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2025-2026 учебный год.</a:t>
            </a:r>
            <a:endParaRPr lang="ru-RU" sz="1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73483"/>
            <a:ext cx="1922962" cy="210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457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11560" y="135389"/>
            <a:ext cx="7416824" cy="50405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YS Text"/>
              </a:rPr>
              <a:t>ОГЭ по биологии выбирают те школьники, которые в дальнейшем планируют так или иначе связать свою жизнь с этим предметом. Получив высокие баллы на экзамене по этому предмету, ребята смогут занять свое место в предпрофессиональном медицинском классе или профильном естественнонаучном. В любом случае оценка на ОГЭ влияет и на средний балл аттестата, и на возможность поступить в колледж, и на шансы перейти в желаемый профильный класс. Но в </a:t>
            </a:r>
            <a:r>
              <a:rPr lang="ru-RU" dirty="0" smtClean="0">
                <a:solidFill>
                  <a:schemeClr val="tx1"/>
                </a:solidFill>
                <a:latin typeface="YS Text"/>
              </a:rPr>
              <a:t>2025 </a:t>
            </a:r>
            <a:r>
              <a:rPr lang="ru-RU" dirty="0">
                <a:solidFill>
                  <a:schemeClr val="tx1"/>
                </a:solidFill>
                <a:latin typeface="YS Text"/>
              </a:rPr>
              <a:t>году на «5» сдали только </a:t>
            </a:r>
            <a:r>
              <a:rPr lang="ru-RU" dirty="0" smtClean="0">
                <a:solidFill>
                  <a:schemeClr val="tx1"/>
                </a:solidFill>
                <a:latin typeface="YS Text"/>
              </a:rPr>
              <a:t>1,6% </a:t>
            </a:r>
            <a:r>
              <a:rPr lang="ru-RU" dirty="0">
                <a:solidFill>
                  <a:schemeClr val="tx1"/>
                </a:solidFill>
                <a:latin typeface="YS Text"/>
              </a:rPr>
              <a:t>от общего </a:t>
            </a:r>
            <a:r>
              <a:rPr lang="ru-RU" dirty="0" smtClean="0">
                <a:solidFill>
                  <a:schemeClr val="tx1"/>
                </a:solidFill>
                <a:latin typeface="YS Text"/>
              </a:rPr>
              <a:t>числа участников экзамена</a:t>
            </a:r>
            <a:r>
              <a:rPr lang="ru-RU" dirty="0">
                <a:solidFill>
                  <a:schemeClr val="tx1"/>
                </a:solidFill>
                <a:latin typeface="YS Text"/>
              </a:rPr>
              <a:t>, 8</a:t>
            </a:r>
            <a:r>
              <a:rPr lang="ru-RU" dirty="0" smtClean="0">
                <a:solidFill>
                  <a:schemeClr val="tx1"/>
                </a:solidFill>
                <a:latin typeface="YS Text"/>
              </a:rPr>
              <a:t>% не хватило 1-3 баллов. </a:t>
            </a:r>
            <a:r>
              <a:rPr lang="ru-RU" dirty="0">
                <a:solidFill>
                  <a:schemeClr val="tx1"/>
                </a:solidFill>
                <a:latin typeface="YS Text"/>
              </a:rPr>
              <a:t>Средний процент выполнения задания выбранной </a:t>
            </a:r>
            <a:r>
              <a:rPr lang="ru-RU" dirty="0" smtClean="0">
                <a:solidFill>
                  <a:schemeClr val="tx1"/>
                </a:solidFill>
                <a:latin typeface="YS Text"/>
              </a:rPr>
              <a:t>мной темы </a:t>
            </a:r>
            <a:r>
              <a:rPr lang="ru-RU" dirty="0">
                <a:solidFill>
                  <a:schemeClr val="tx1"/>
                </a:solidFill>
                <a:latin typeface="YS Text"/>
              </a:rPr>
              <a:t>составил </a:t>
            </a:r>
            <a:r>
              <a:rPr lang="ru-RU" dirty="0" smtClean="0">
                <a:solidFill>
                  <a:schemeClr val="tx1"/>
                </a:solidFill>
                <a:latin typeface="YS Text"/>
              </a:rPr>
              <a:t>6,5 </a:t>
            </a:r>
            <a:r>
              <a:rPr lang="ru-RU" dirty="0">
                <a:solidFill>
                  <a:schemeClr val="tx1"/>
                </a:solidFill>
                <a:latin typeface="YS Text"/>
              </a:rPr>
              <a:t>– это самое невыполняемое и </a:t>
            </a:r>
            <a:r>
              <a:rPr lang="ru-RU" dirty="0" err="1">
                <a:solidFill>
                  <a:schemeClr val="tx1"/>
                </a:solidFill>
                <a:latin typeface="YS Text"/>
              </a:rPr>
              <a:t>ошибкоопасное</a:t>
            </a:r>
            <a:r>
              <a:rPr lang="ru-RU" dirty="0">
                <a:solidFill>
                  <a:schemeClr val="tx1"/>
                </a:solidFill>
                <a:latin typeface="YS Text"/>
              </a:rPr>
              <a:t> задание.</a:t>
            </a:r>
          </a:p>
          <a:p>
            <a:r>
              <a:rPr lang="ru-RU" dirty="0">
                <a:solidFill>
                  <a:schemeClr val="tx1"/>
                </a:solidFill>
                <a:latin typeface="YS Text"/>
              </a:rPr>
              <a:t>Исходя из этого, сохраняется актуальность проблемы разработки </a:t>
            </a:r>
            <a:r>
              <a:rPr lang="ru-RU" dirty="0" smtClean="0">
                <a:solidFill>
                  <a:schemeClr val="tx1"/>
                </a:solidFill>
                <a:latin typeface="YS Text"/>
              </a:rPr>
              <a:t>и реализации </a:t>
            </a:r>
            <a:r>
              <a:rPr lang="ru-RU" dirty="0">
                <a:solidFill>
                  <a:schemeClr val="tx1"/>
                </a:solidFill>
                <a:latin typeface="YS Text"/>
              </a:rPr>
              <a:t>программы подготовки выпускников, которая позволит </a:t>
            </a:r>
            <a:r>
              <a:rPr lang="ru-RU" dirty="0" smtClean="0">
                <a:solidFill>
                  <a:schemeClr val="tx1"/>
                </a:solidFill>
                <a:latin typeface="YS Text"/>
              </a:rPr>
              <a:t>успешно сдать ОГЭ по биологии.</a:t>
            </a:r>
            <a:endParaRPr lang="ru-RU" b="0" i="0" dirty="0">
              <a:solidFill>
                <a:schemeClr val="tx1"/>
              </a:solidFill>
              <a:effectLst/>
              <a:latin typeface="YS Text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250" y="4938167"/>
            <a:ext cx="2879443" cy="1919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779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вырезанными соседними углами 1"/>
          <p:cNvSpPr/>
          <p:nvPr/>
        </p:nvSpPr>
        <p:spPr>
          <a:xfrm>
            <a:off x="372404" y="204058"/>
            <a:ext cx="7920880" cy="5256584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Как же подготовить учащихся к сдаче экзаменов в форме ОГЭ -9</a:t>
            </a:r>
            <a:r>
              <a:rPr lang="ru-RU" b="1" dirty="0" smtClean="0">
                <a:solidFill>
                  <a:schemeClr val="tx1"/>
                </a:solidFill>
              </a:rPr>
              <a:t>?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Подготовленность к чему-либо понимается как комплекс приобретенных знаний, умений и навыков, а также качеств, позволяющих успешно выполнять определенную деятельность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Подготовка учащихся к ГИА должна осуществляться учителем по следующим направлениям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информационная работа;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содержательная (предметная) </a:t>
            </a:r>
            <a:r>
              <a:rPr lang="ru-RU" dirty="0" smtClean="0">
                <a:solidFill>
                  <a:schemeClr val="tx1"/>
                </a:solidFill>
              </a:rPr>
              <a:t>подготовка </a:t>
            </a:r>
            <a:r>
              <a:rPr lang="ru-RU" i="1" dirty="0" smtClean="0">
                <a:solidFill>
                  <a:schemeClr val="tx1"/>
                </a:solidFill>
              </a:rPr>
              <a:t>(</a:t>
            </a:r>
            <a:r>
              <a:rPr lang="ru-RU" dirty="0" smtClean="0">
                <a:solidFill>
                  <a:schemeClr val="tx1"/>
                </a:solidFill>
              </a:rPr>
              <a:t>формула </a:t>
            </a:r>
            <a:r>
              <a:rPr lang="ru-RU" dirty="0">
                <a:solidFill>
                  <a:schemeClr val="tx1"/>
                </a:solidFill>
              </a:rPr>
              <a:t>эффективного действия: учебник - носитель содержания образования + технология обучения + технология оценивания</a:t>
            </a:r>
            <a:r>
              <a:rPr lang="ru-RU" dirty="0" smtClean="0">
                <a:solidFill>
                  <a:schemeClr val="tx1"/>
                </a:solidFill>
              </a:rPr>
              <a:t>);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психологическая </a:t>
            </a:r>
            <a:r>
              <a:rPr lang="ru-RU" dirty="0">
                <a:solidFill>
                  <a:schemeClr val="tx1"/>
                </a:solidFill>
              </a:rPr>
              <a:t>подготовка (состояние готовности – «настрой», внутренняя настроенность на определенное поведение, ориентированность на целесообразные действия, актуализация и приспособление возможности личности  для успешных действий в ситуации сдачи экзамена).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978" y="4941168"/>
            <a:ext cx="1955301" cy="1789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434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вырезанными противолежащими углами 3"/>
          <p:cNvSpPr/>
          <p:nvPr/>
        </p:nvSpPr>
        <p:spPr>
          <a:xfrm>
            <a:off x="179512" y="260648"/>
            <a:ext cx="8136904" cy="6264696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Helvetica Neue"/>
              </a:rPr>
              <a:t>Содержание информационной работы в процессе подготовки к ОГЭ с учащимися:</a:t>
            </a:r>
            <a:endParaRPr lang="ru-RU" dirty="0">
              <a:solidFill>
                <a:schemeClr val="tx1"/>
              </a:solidFill>
              <a:latin typeface="Helvetica Neue"/>
            </a:endParaRP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1"/>
                </a:solidFill>
                <a:latin typeface="Helvetica Neue"/>
              </a:rPr>
              <a:t>инструктаж учащихся: процедура проведения ГИА; правила поведения на экзамене; знакомство со структурой и содержанием </a:t>
            </a:r>
            <a:r>
              <a:rPr lang="ru-RU" dirty="0" err="1">
                <a:solidFill>
                  <a:schemeClr val="tx1"/>
                </a:solidFill>
                <a:latin typeface="Helvetica Neue"/>
              </a:rPr>
              <a:t>КИМов</a:t>
            </a:r>
            <a:r>
              <a:rPr lang="ru-RU" dirty="0">
                <a:solidFill>
                  <a:schemeClr val="tx1"/>
                </a:solidFill>
                <a:latin typeface="Helvetica Neue"/>
              </a:rPr>
              <a:t>; правильное заполнение бланков;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1"/>
                </a:solidFill>
                <a:latin typeface="Helvetica Neue"/>
              </a:rPr>
              <a:t>информирование o порядке проведения подготовки к экзамену;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1"/>
                </a:solidFill>
                <a:latin typeface="Helvetica Neue"/>
              </a:rPr>
              <a:t>информирование об основных требованиях, предъявляемых к знаниям, умениям и навыкам выпускников основной </a:t>
            </a:r>
            <a:r>
              <a:rPr lang="ru-RU" dirty="0" smtClean="0">
                <a:solidFill>
                  <a:schemeClr val="tx1"/>
                </a:solidFill>
                <a:latin typeface="Helvetica Neue"/>
              </a:rPr>
              <a:t>школы</a:t>
            </a:r>
            <a:r>
              <a:rPr lang="ru-RU" dirty="0">
                <a:solidFill>
                  <a:schemeClr val="tx1"/>
                </a:solidFill>
                <a:latin typeface="Helvetica Neue"/>
              </a:rPr>
              <a:t>;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1"/>
                </a:solidFill>
                <a:latin typeface="Helvetica Neue"/>
              </a:rPr>
              <a:t>информирование  о необходимых материалах для занятий (учебники, рабочие тетради , сборники тестов и т.д.);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1"/>
                </a:solidFill>
                <a:latin typeface="Helvetica Neue"/>
              </a:rPr>
              <a:t>информирование учащихся  о сроках, формах (тесты, практические задания) и содержании </a:t>
            </a:r>
            <a:r>
              <a:rPr lang="ru-RU" dirty="0" smtClean="0">
                <a:solidFill>
                  <a:schemeClr val="tx1"/>
                </a:solidFill>
                <a:latin typeface="Helvetica Neue"/>
              </a:rPr>
              <a:t>контроля (периодичность</a:t>
            </a:r>
            <a:r>
              <a:rPr lang="ru-RU" dirty="0">
                <a:solidFill>
                  <a:schemeClr val="tx1"/>
                </a:solidFill>
                <a:latin typeface="Helvetica Neue"/>
              </a:rPr>
              <a:t>, тематика);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1"/>
                </a:solidFill>
                <a:latin typeface="Helvetica Neue"/>
              </a:rPr>
              <a:t>расписание работы кабинета (часы дополнительных индивидуально-групповых занятий, факультативов);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1"/>
                </a:solidFill>
                <a:latin typeface="Helvetica Neue"/>
              </a:rPr>
              <a:t>оформление информационного стенда «Готовимся к экзамену» (нормативные документы, бланки, правила заполнения бланков, ресурсы сети Интернет по </a:t>
            </a:r>
            <a:r>
              <a:rPr lang="ru-RU" dirty="0" smtClean="0">
                <a:solidFill>
                  <a:schemeClr val="tx1"/>
                </a:solidFill>
                <a:latin typeface="Helvetica Neue"/>
              </a:rPr>
              <a:t>вопросам ГИА</a:t>
            </a:r>
            <a:r>
              <a:rPr lang="ru-RU" dirty="0">
                <a:solidFill>
                  <a:schemeClr val="tx1"/>
                </a:solidFill>
                <a:latin typeface="Helvetica Neue"/>
              </a:rPr>
              <a:t>;</a:t>
            </a:r>
          </a:p>
          <a:p>
            <a:r>
              <a:rPr lang="ru-RU" dirty="0" smtClean="0">
                <a:solidFill>
                  <a:schemeClr val="tx1"/>
                </a:solidFill>
                <a:latin typeface="Helvetica Neue"/>
              </a:rPr>
              <a:t>-</a:t>
            </a:r>
            <a:r>
              <a:rPr lang="ru-RU" dirty="0">
                <a:solidFill>
                  <a:schemeClr val="tx1"/>
                </a:solidFill>
                <a:latin typeface="Helvetica Neue"/>
              </a:rPr>
              <a:t>наличие папки с Материалами по ГИА (нормативные </a:t>
            </a:r>
            <a:r>
              <a:rPr lang="ru-RU" dirty="0" smtClean="0">
                <a:solidFill>
                  <a:schemeClr val="tx1"/>
                </a:solidFill>
                <a:latin typeface="Helvetica Neue"/>
              </a:rPr>
              <a:t>документы</a:t>
            </a:r>
            <a:r>
              <a:rPr lang="ru-RU" dirty="0">
                <a:solidFill>
                  <a:schemeClr val="tx1"/>
                </a:solidFill>
                <a:latin typeface="Helvetica Neue"/>
              </a:rPr>
              <a:t>, инструкции, демоверсии </a:t>
            </a:r>
            <a:r>
              <a:rPr lang="ru-RU" dirty="0" err="1">
                <a:solidFill>
                  <a:schemeClr val="tx1"/>
                </a:solidFill>
                <a:latin typeface="Helvetica Neue"/>
              </a:rPr>
              <a:t>КИМов</a:t>
            </a:r>
            <a:r>
              <a:rPr lang="ru-RU" dirty="0">
                <a:solidFill>
                  <a:schemeClr val="tx1"/>
                </a:solidFill>
                <a:latin typeface="Helvetica Neue"/>
              </a:rPr>
              <a:t>).</a:t>
            </a:r>
            <a:endParaRPr lang="ru-RU" b="0" i="0" dirty="0">
              <a:solidFill>
                <a:schemeClr val="tx1"/>
              </a:solidFill>
              <a:effectLst/>
              <a:latin typeface="Helvetica Neue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445224"/>
            <a:ext cx="1217712" cy="1217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800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3"/>
          <p:cNvSpPr/>
          <p:nvPr/>
        </p:nvSpPr>
        <p:spPr>
          <a:xfrm>
            <a:off x="323528" y="332656"/>
            <a:ext cx="7704856" cy="5760640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Helvetica Neue"/>
              </a:rPr>
              <a:t>Содержание информационной работы с родителями </a:t>
            </a:r>
            <a:r>
              <a:rPr lang="ru-RU" b="1" dirty="0" smtClean="0">
                <a:solidFill>
                  <a:schemeClr val="tx1"/>
                </a:solidFill>
                <a:latin typeface="Helvetica Neue"/>
              </a:rPr>
              <a:t>учащихся.</a:t>
            </a:r>
            <a:endParaRPr lang="ru-RU" b="1" dirty="0">
              <a:solidFill>
                <a:schemeClr val="tx1"/>
              </a:solidFill>
              <a:latin typeface="Helvetica Neue"/>
            </a:endParaRPr>
          </a:p>
          <a:p>
            <a:r>
              <a:rPr lang="ru-RU" b="1" dirty="0">
                <a:solidFill>
                  <a:schemeClr val="tx1"/>
                </a:solidFill>
                <a:latin typeface="Helvetica Neue"/>
              </a:rPr>
              <a:t>1) Родительские собрания:</a:t>
            </a:r>
            <a:endParaRPr lang="ru-RU" dirty="0">
              <a:solidFill>
                <a:schemeClr val="tx1"/>
              </a:solidFill>
              <a:latin typeface="Helvetica Neue"/>
            </a:endParaRP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1"/>
                </a:solidFill>
                <a:latin typeface="Helvetica Neue"/>
              </a:rPr>
              <a:t>информирование родителей о процедуре ГИА , особенностях подготовки к тестовой форме сдачи выпускных экзаменов, информирование о ресурсах сети Интернет;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1"/>
                </a:solidFill>
                <a:latin typeface="Helvetica Neue"/>
              </a:rPr>
              <a:t>ознакомление родителей с нормативными документами по подготовке к ГИА ;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1"/>
                </a:solidFill>
                <a:latin typeface="Helvetica Neue"/>
              </a:rPr>
              <a:t>информирование о посещении индивидуальных и групповых занятий и выполнении заданий;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1"/>
                </a:solidFill>
                <a:latin typeface="Helvetica Neue"/>
              </a:rPr>
              <a:t>информирование о результатах пробных  </a:t>
            </a:r>
            <a:r>
              <a:rPr lang="ru-RU" dirty="0" err="1">
                <a:solidFill>
                  <a:schemeClr val="tx1"/>
                </a:solidFill>
                <a:latin typeface="Helvetica Neue"/>
              </a:rPr>
              <a:t>внутришкольных</a:t>
            </a:r>
            <a:r>
              <a:rPr lang="ru-RU" dirty="0">
                <a:solidFill>
                  <a:schemeClr val="tx1"/>
                </a:solidFill>
                <a:latin typeface="Helvetica Neue"/>
              </a:rPr>
              <a:t> экзаменов ГИА ;</a:t>
            </a:r>
          </a:p>
          <a:p>
            <a:pPr>
              <a:buFont typeface="Arial"/>
              <a:buChar char="•"/>
            </a:pPr>
            <a:r>
              <a:rPr lang="ru-RU" dirty="0">
                <a:solidFill>
                  <a:schemeClr val="tx1"/>
                </a:solidFill>
                <a:latin typeface="Helvetica Neue"/>
              </a:rPr>
              <a:t>о пункте проведения экзамена и о подготовке к пробным </a:t>
            </a:r>
            <a:r>
              <a:rPr lang="ru-RU" dirty="0" err="1">
                <a:solidFill>
                  <a:schemeClr val="tx1"/>
                </a:solidFill>
                <a:latin typeface="Helvetica Neue"/>
              </a:rPr>
              <a:t>внутришкольным</a:t>
            </a:r>
            <a:r>
              <a:rPr lang="ru-RU" dirty="0">
                <a:solidFill>
                  <a:schemeClr val="tx1"/>
                </a:solidFill>
                <a:latin typeface="Helvetica Neue"/>
              </a:rPr>
              <a:t> экзаменам ГИА в школе.</a:t>
            </a:r>
          </a:p>
          <a:p>
            <a:r>
              <a:rPr lang="ru-RU" b="1" dirty="0">
                <a:solidFill>
                  <a:schemeClr val="tx1"/>
                </a:solidFill>
                <a:latin typeface="Helvetica Neue"/>
              </a:rPr>
              <a:t>2)</a:t>
            </a:r>
            <a:r>
              <a:rPr lang="ru-RU" dirty="0">
                <a:solidFill>
                  <a:schemeClr val="tx1"/>
                </a:solidFill>
                <a:latin typeface="Helvetica Neue"/>
              </a:rPr>
              <a:t> </a:t>
            </a:r>
            <a:r>
              <a:rPr lang="ru-RU" b="1" dirty="0">
                <a:solidFill>
                  <a:schemeClr val="tx1"/>
                </a:solidFill>
                <a:latin typeface="Helvetica Neue"/>
              </a:rPr>
              <a:t>Индивидуальное консультирование родителей учителем-предметником</a:t>
            </a:r>
            <a:endParaRPr lang="ru-RU" b="0" i="0" dirty="0">
              <a:solidFill>
                <a:schemeClr val="tx1"/>
              </a:solidFill>
              <a:effectLst/>
              <a:latin typeface="Helvetica Neue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581128"/>
            <a:ext cx="2846090" cy="2055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08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836712"/>
            <a:ext cx="78488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Основа разработки экзаменационных вариантов:</a:t>
            </a:r>
          </a:p>
          <a:p>
            <a:r>
              <a:rPr lang="ru-RU" dirty="0"/>
              <a:t>– требования ФГОС к предметным результатам освоения основной образовательной программы основного общего образования на базовом </a:t>
            </a:r>
            <a:r>
              <a:rPr lang="ru-RU" dirty="0" smtClean="0"/>
              <a:t>уровне</a:t>
            </a:r>
          </a:p>
          <a:p>
            <a:r>
              <a:rPr lang="ru-RU" dirty="0" smtClean="0"/>
              <a:t> </a:t>
            </a:r>
            <a:r>
              <a:rPr lang="ru-RU" dirty="0"/>
              <a:t>– содержание биологического образования из федеральной основной образовательной программы (приказ Министерства просвещения Российской Федерации от 18.05.2023 № 370 «Об утверждении федеральной образовательной программы основного общего образования»)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60648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Подходы к отбору содержания КИМ ОГЭ в 2026 году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583"/>
          <a:stretch/>
        </p:blipFill>
        <p:spPr bwMode="auto">
          <a:xfrm>
            <a:off x="755576" y="3145036"/>
            <a:ext cx="7343775" cy="3555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8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1820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Структура КИМ ОГЭ по биологии в 2026 г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052736"/>
            <a:ext cx="6984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Распределение заданий в КИМ ОГЭ по биологии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8903151"/>
              </p:ext>
            </p:extLst>
          </p:nvPr>
        </p:nvGraphicFramePr>
        <p:xfrm>
          <a:off x="179512" y="1556792"/>
          <a:ext cx="8064896" cy="2592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8"/>
                <a:gridCol w="2340260"/>
                <a:gridCol w="1980220"/>
                <a:gridCol w="2052228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Часть работы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Количество заданий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Первичный балл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Тип заданий</a:t>
                      </a:r>
                    </a:p>
                  </a:txBody>
                  <a:tcPr/>
                </a:tc>
              </a:tr>
              <a:tr h="72402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Часть 1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Задания с кратким ответом </a:t>
                      </a:r>
                      <a:endParaRPr lang="ru-RU" dirty="0"/>
                    </a:p>
                  </a:txBody>
                  <a:tcPr/>
                </a:tc>
              </a:tr>
              <a:tr h="93216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Часть 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Задания с развернутым ответом </a:t>
                      </a: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ru-RU" dirty="0" smtClean="0"/>
                        <a:t>Итого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300192" y="4869160"/>
            <a:ext cx="14930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«2»: 0-12 «3»: 13-25 «4»: 26-37 «5»: 38-47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544134"/>
            <a:ext cx="2659277" cy="1973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928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Распределение заданий по уровню сложности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511519"/>
              </p:ext>
            </p:extLst>
          </p:nvPr>
        </p:nvGraphicFramePr>
        <p:xfrm>
          <a:off x="251520" y="836712"/>
          <a:ext cx="7920880" cy="3528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/>
                <a:gridCol w="1320147"/>
                <a:gridCol w="1320147"/>
                <a:gridCol w="2640293"/>
              </a:tblGrid>
              <a:tr h="7376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Уровень сложности заданий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Количество заданий</a:t>
                      </a:r>
                    </a:p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Максимальный первичный балл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37637">
                <a:tc>
                  <a:txBody>
                    <a:bodyPr/>
                    <a:lstStyle/>
                    <a:p>
                      <a:r>
                        <a:rPr lang="ru-RU" dirty="0" smtClean="0"/>
                        <a:t>Базовый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54 %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19 </a:t>
                      </a:r>
                      <a:endParaRPr lang="ru-RU" dirty="0"/>
                    </a:p>
                  </a:txBody>
                  <a:tcPr/>
                </a:tc>
              </a:tr>
              <a:tr h="737637">
                <a:tc>
                  <a:txBody>
                    <a:bodyPr/>
                    <a:lstStyle/>
                    <a:p>
                      <a:r>
                        <a:rPr lang="ru-RU" dirty="0" smtClean="0"/>
                        <a:t>Повышенный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35 %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/>
                </a:tc>
              </a:tr>
              <a:tr h="737637">
                <a:tc>
                  <a:txBody>
                    <a:bodyPr/>
                    <a:lstStyle/>
                    <a:p>
                      <a:r>
                        <a:rPr lang="ru-RU" dirty="0" smtClean="0"/>
                        <a:t>Высокий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11 %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 </a:t>
                      </a:r>
                      <a:endParaRPr lang="ru-RU" dirty="0"/>
                    </a:p>
                  </a:txBody>
                  <a:tcPr/>
                </a:tc>
              </a:tr>
              <a:tr h="577844">
                <a:tc>
                  <a:txBody>
                    <a:bodyPr/>
                    <a:lstStyle/>
                    <a:p>
                      <a:r>
                        <a:rPr lang="ru-RU" dirty="0" smtClean="0"/>
                        <a:t>Итого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47</a:t>
                      </a:r>
                      <a:endParaRPr lang="ru-RU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79512" y="4640997"/>
            <a:ext cx="4032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 выполнение экзаменационной работы отводится 2,5 часа  (150 минут)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595" y="4530499"/>
            <a:ext cx="3889375" cy="2268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798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526815" y="16417"/>
            <a:ext cx="7488832" cy="5400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Часть 1 содержит 21 задание с кратким ответом: 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− 14 заданий базового уровня сложности (задания на выбор верных ответов, установление правильной последовательности, установление соответствия, сопоставление объектов), − 7 заданий повышенного уровня сложности: − 1 задание на заполнение пропуска в тексте, − 3 задания с выбором нескольких верных ответов, − 3 задания на установление соответствия элементов двух информационных рядов (в том числе задание на соотнесение морфологических признаков организма или его отдельных органов с предложенными моделями по заданному алгоритму) 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301208"/>
            <a:ext cx="2880320" cy="1437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788" y="5308024"/>
            <a:ext cx="3599384" cy="1439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714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решение 1"/>
          <p:cNvSpPr/>
          <p:nvPr/>
        </p:nvSpPr>
        <p:spPr>
          <a:xfrm>
            <a:off x="179512" y="0"/>
            <a:ext cx="8136904" cy="6624736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Часть 2 содержит 5 заданий с развёрнутым ответом: 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− 2 задания повышенного уровня сложности: − 1 задание на применение биологических знаний и умений для решения практических задач − 1 задание на работу с текстом, − 3 задания высокого уровня сложности: − 1 задание на анализ биологического эксперимента, − 1 задание на анализ статистических данных, представленных в табличной форме или  в виде схемы − 1 задание на применение биологических знаний и умений для решения практических задач (рацион питания)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839"/>
          <a:stretch/>
        </p:blipFill>
        <p:spPr bwMode="auto">
          <a:xfrm>
            <a:off x="155468" y="5054260"/>
            <a:ext cx="2067238" cy="155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5" t="5717" r="6979"/>
          <a:stretch/>
        </p:blipFill>
        <p:spPr bwMode="auto">
          <a:xfrm>
            <a:off x="6582757" y="4858859"/>
            <a:ext cx="1596788" cy="1793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41" y="260648"/>
            <a:ext cx="1655217" cy="1655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135" y="231691"/>
            <a:ext cx="1936452" cy="1540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8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28800"/>
            <a:ext cx="6048672" cy="3480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ятно 1 2"/>
          <p:cNvSpPr/>
          <p:nvPr/>
        </p:nvSpPr>
        <p:spPr>
          <a:xfrm>
            <a:off x="3635896" y="3798438"/>
            <a:ext cx="4104456" cy="305956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212529"/>
                </a:solidFill>
              </a:rPr>
              <a:t>«ОГЭ по биологии- это сложно, но возможно (если подготовиться)!»</a:t>
            </a:r>
            <a:endParaRPr lang="ru-RU" sz="1600" b="1" dirty="0"/>
          </a:p>
        </p:txBody>
      </p:sp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971600" y="548680"/>
            <a:ext cx="6624736" cy="86409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Подготовка к ОГЭ по предмету "Биология"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88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нутый угол 2"/>
          <p:cNvSpPr/>
          <p:nvPr/>
        </p:nvSpPr>
        <p:spPr>
          <a:xfrm>
            <a:off x="395536" y="692696"/>
            <a:ext cx="7416824" cy="53285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В соответствии с кодификатором элементов содержания и требований к уровню подготовки выпускников по биологии содержание курса поделено на 5 содержательных блоков. Содержание этих блоков направлено на активизацию, систематизацию знаний об основных положениях биологических законов, теорий, закономерностей, гипотез, строение и признаков биологических объектов; сущности биологических процессов и явлений; особенностей строения и жизнедеятельности организма человека.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948" y="4181859"/>
            <a:ext cx="45720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888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228632"/>
              </p:ext>
            </p:extLst>
          </p:nvPr>
        </p:nvGraphicFramePr>
        <p:xfrm>
          <a:off x="179512" y="188640"/>
          <a:ext cx="7992888" cy="6549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5112568"/>
              </a:tblGrid>
              <a:tr h="9721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Первый блок «Биология — наука о живой природе. Методы научного познания» </a:t>
                      </a:r>
                    </a:p>
                    <a:p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Биология – наука о живой природе. Методы научного познания</a:t>
                      </a:r>
                    </a:p>
                    <a:p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Второй блок «Признаки живых организмов» </a:t>
                      </a:r>
                    </a:p>
                    <a:p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Строение, функции и многообразие клеток, тканей, органов и систем органов; признаки живых организмов, наследственности и изменчивости; способы размножения, приёмы выращивания растений и разведения животных.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Третий блок «Система, многообразие и эволюция живой природы»</a:t>
                      </a:r>
                    </a:p>
                    <a:p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Признаки животных, растений, грибов, бактерии, лишайников и вирусов; классификация растений, животных; усложнение растений и животных в процессе эволюции; биоразнообразие 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Четвёртый блок «Человек и его здоровье» </a:t>
                      </a:r>
                    </a:p>
                    <a:p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Анатомия и физиология человека; происхождение человека; санитарно-гигиенические нормы и правила здорового образа жизни 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Пятый блок «Взаимосвязи организмов и окружающей среды»</a:t>
                      </a:r>
                    </a:p>
                    <a:p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Системная организация живой природы, экологические факторы, взаимодействие разных видов в природе; естественные и искусственные экосистемы и их компоненты, пищевые связи; человек и окружающая среда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88"/>
          <a:stretch/>
        </p:blipFill>
        <p:spPr bwMode="auto">
          <a:xfrm>
            <a:off x="7164288" y="548680"/>
            <a:ext cx="864096" cy="979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731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6437" y="548680"/>
            <a:ext cx="79928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Первый блок «Биология как наука» </a:t>
            </a:r>
            <a:r>
              <a:rPr lang="ru-RU" dirty="0"/>
              <a:t>включает в себя задания, контролирующие знания: о роли биологии в формировании современной естественнонаучной картины мира, в практической деятельности людей; методах изучения живых объектов (наблюдение, описание, измерение, эксперимент).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4276"/>
            <a:ext cx="2961186" cy="3360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186" y="2049177"/>
            <a:ext cx="2629213" cy="3191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863" y="2049177"/>
            <a:ext cx="2319697" cy="3191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023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39004"/>
            <a:ext cx="79208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Второй блок «Признаки живых организмов» </a:t>
            </a:r>
            <a:r>
              <a:rPr lang="ru-RU" dirty="0"/>
              <a:t>представлен заданиями, проверяющими знания: о строении, функциях и многообразии клеток, тканей, органов и систем органов; признаках живых организмов, наследственности и изменчивости; способах размножения, приемах выращивания растений и разведения животных.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04864"/>
            <a:ext cx="5022144" cy="3696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916832"/>
            <a:ext cx="2631741" cy="2014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131" y="3931047"/>
            <a:ext cx="2286446" cy="2874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688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1369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Третий блок</a:t>
            </a:r>
            <a:r>
              <a:rPr lang="ru-RU" dirty="0"/>
              <a:t> «Система, многообразие и эволюция живой природы</a:t>
            </a:r>
            <a:r>
              <a:rPr lang="ru-RU" dirty="0" smtClean="0"/>
              <a:t>»</a:t>
            </a:r>
            <a:r>
              <a:rPr lang="ru-RU" dirty="0"/>
              <a:t> содержит задания, контролирующие знания: </a:t>
            </a:r>
            <a:r>
              <a:rPr lang="ru-RU" dirty="0" smtClean="0"/>
              <a:t>о </a:t>
            </a:r>
            <a:r>
              <a:rPr lang="ru-RU" dirty="0"/>
              <a:t>важнейших отличительных признаках основных царств живой природы (Животные, Растения, Грибы, Бактерии, Вирусы); </a:t>
            </a:r>
            <a:r>
              <a:rPr lang="ru-RU" dirty="0" smtClean="0"/>
              <a:t>классификации </a:t>
            </a:r>
            <a:r>
              <a:rPr lang="ru-RU" dirty="0"/>
              <a:t>растений и животных (отдел (тип), класс); </a:t>
            </a:r>
            <a:r>
              <a:rPr lang="ru-RU" dirty="0" smtClean="0"/>
              <a:t>об </a:t>
            </a:r>
            <a:r>
              <a:rPr lang="ru-RU" dirty="0"/>
              <a:t>усложнении растений и животных в процессе </a:t>
            </a:r>
            <a:r>
              <a:rPr lang="ru-RU" dirty="0" smtClean="0"/>
              <a:t>эволюции; о </a:t>
            </a:r>
            <a:r>
              <a:rPr lang="ru-RU" dirty="0"/>
              <a:t>биоразнообразии как основе устойчивости биосферы и результате эволюции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30" y="2077657"/>
            <a:ext cx="3130660" cy="2346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71"/>
          <a:stretch/>
        </p:blipFill>
        <p:spPr bwMode="auto">
          <a:xfrm>
            <a:off x="520693" y="4490381"/>
            <a:ext cx="3508648" cy="2334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964" y="4548750"/>
            <a:ext cx="3600400" cy="227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050004"/>
            <a:ext cx="3133157" cy="2346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090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2789" y="116632"/>
            <a:ext cx="79208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/>
              <a:t>Четвертый блок «Человек и его здоровье»</a:t>
            </a:r>
            <a:r>
              <a:rPr lang="ru-RU" dirty="0"/>
              <a:t> содержит задания, выявляющие </a:t>
            </a:r>
            <a:r>
              <a:rPr lang="ru-RU" dirty="0" smtClean="0"/>
              <a:t>знания: о </a:t>
            </a:r>
            <a:r>
              <a:rPr lang="ru-RU" dirty="0"/>
              <a:t>происхождении человека и его биосоциальной природе, высшей нервной деятельности и об особенностях поведения </a:t>
            </a:r>
            <a:r>
              <a:rPr lang="ru-RU" dirty="0" smtClean="0"/>
              <a:t>человека; строении </a:t>
            </a:r>
            <a:r>
              <a:rPr lang="ru-RU" dirty="0"/>
              <a:t>и жизнедеятельности органов и систем органов (нервной, эндокринной, кровеносной, лимфатической, дыхания, выделения, пищеварения, половой, опоры и движения); </a:t>
            </a:r>
            <a:r>
              <a:rPr lang="ru-RU" dirty="0" smtClean="0"/>
              <a:t>внутренней </a:t>
            </a:r>
            <a:r>
              <a:rPr lang="ru-RU" dirty="0"/>
              <a:t>среде, об иммунитете, органах чувств, о нейрогуморальной регуляции процессов жизнедеятельности; </a:t>
            </a:r>
            <a:r>
              <a:rPr lang="ru-RU" dirty="0" smtClean="0"/>
              <a:t>санитарно- </a:t>
            </a:r>
            <a:r>
              <a:rPr lang="ru-RU" dirty="0"/>
              <a:t>гигиенических нормах и правилах здорового образа жизни.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322" y="2424956"/>
            <a:ext cx="3354950" cy="251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1" y="2404842"/>
            <a:ext cx="2802053" cy="420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941168"/>
            <a:ext cx="2180452" cy="1823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227" y="2453841"/>
            <a:ext cx="1965988" cy="2125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9" r="13174"/>
          <a:stretch/>
        </p:blipFill>
        <p:spPr bwMode="auto">
          <a:xfrm>
            <a:off x="2963565" y="4900675"/>
            <a:ext cx="2465650" cy="1850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567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0648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/>
              <a:t>Пятый блок «Взаимосвязи организмов и окружающей среды»</a:t>
            </a:r>
            <a:r>
              <a:rPr lang="ru-RU" dirty="0"/>
              <a:t> содержит задания, проверяющие знания: </a:t>
            </a:r>
            <a:r>
              <a:rPr lang="ru-RU" dirty="0" smtClean="0"/>
              <a:t>о </a:t>
            </a:r>
            <a:r>
              <a:rPr lang="ru-RU" dirty="0"/>
              <a:t>системной организации живой природы, об экологических факторах, о взаимодействии разных видов в </a:t>
            </a:r>
            <a:r>
              <a:rPr lang="ru-RU" dirty="0" smtClean="0"/>
              <a:t>природе; об </a:t>
            </a:r>
            <a:r>
              <a:rPr lang="ru-RU" dirty="0"/>
              <a:t>естественных и искусственных экосистемах и о входящих в них компонентах, пищевых </a:t>
            </a:r>
            <a:r>
              <a:rPr lang="ru-RU" dirty="0" smtClean="0"/>
              <a:t>связях; об </a:t>
            </a:r>
            <a:r>
              <a:rPr lang="ru-RU" dirty="0"/>
              <a:t>экологических проблемах, их влиянии на собственную жизнь и жизнь других людей; </a:t>
            </a:r>
            <a:r>
              <a:rPr lang="ru-RU" dirty="0" smtClean="0"/>
              <a:t>о </a:t>
            </a:r>
            <a:r>
              <a:rPr lang="ru-RU" dirty="0"/>
              <a:t>правилах поведения в природе.</a:t>
            </a:r>
            <a:endParaRPr lang="ru-RU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7" t="6802" r="5749"/>
          <a:stretch/>
        </p:blipFill>
        <p:spPr bwMode="auto">
          <a:xfrm>
            <a:off x="5501208" y="2014974"/>
            <a:ext cx="2743200" cy="3282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612" y="4702814"/>
            <a:ext cx="2843808" cy="2132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14973"/>
            <a:ext cx="2628612" cy="3282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78"/>
          <a:stretch/>
        </p:blipFill>
        <p:spPr bwMode="auto">
          <a:xfrm>
            <a:off x="2628612" y="2348880"/>
            <a:ext cx="2838956" cy="1890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14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араллелограмм 1"/>
          <p:cNvSpPr/>
          <p:nvPr/>
        </p:nvSpPr>
        <p:spPr>
          <a:xfrm>
            <a:off x="539552" y="283817"/>
            <a:ext cx="7344816" cy="3816424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 ходе групповых занятий следует уделять большое внимание формированию предметной компетентности  природоохранной, здоровье-сберегающей, исследовательской, формированию у учащихся умений работать с текстом, рисунками, схемами, извлекать и анализировать информацию из различных источников. Сформировать умение четко и кратко, по существу вопроса письменно излагать свои мысли при выполнении заданий со свободным развёрнутым ответом.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07367"/>
            <a:ext cx="3384376" cy="190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234694"/>
            <a:ext cx="2449057" cy="2449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8358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323528" y="188640"/>
            <a:ext cx="7848872" cy="252028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</a:rPr>
              <a:t>В качестве текущего контроля знаний и умений, обучающихся предусмотрено проведение промежуточного тестирования по пройденным темам, итоговая проверка знаний – в виде выполнения демонстрационных вариантов ОГЭ за текущий и прошедший года.</a:t>
            </a:r>
          </a:p>
        </p:txBody>
      </p:sp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70088"/>
            <a:ext cx="4536504" cy="388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359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98"/>
          <a:stretch/>
        </p:blipFill>
        <p:spPr bwMode="auto">
          <a:xfrm>
            <a:off x="467544" y="1916831"/>
            <a:ext cx="7560840" cy="4461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15616" y="548680"/>
            <a:ext cx="6480720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Психологическая подготовка к ОГЭ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2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63344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Содержание психологической направленности в процессе подготовки к ОГЭ с учащимися:</a:t>
            </a:r>
            <a:endParaRPr lang="ru-RU" dirty="0"/>
          </a:p>
          <a:p>
            <a:r>
              <a:rPr lang="ru-RU" dirty="0"/>
              <a:t>Данная подготовка включает 4 условных направления психологического сопровождения выпускников: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/>
              <a:t>преодоление «мифологии ОГЭ» (негативная установка по отношению к экзамену);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/>
              <a:t>преодоление когнитивных трудностей ОГЭ (связаны с особенностями переработки информации в ходе ГИА, со спецификой работы с тестовыми заданиями);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/>
              <a:t>преодоление личностных трудностей ОГЭ (обусловлены особенностями восприятия учеником ситуации экзамена, его субъективными реакциями и состояниями: совмещение выпускного и вступительного экзамена; </a:t>
            </a:r>
            <a:r>
              <a:rPr lang="ru-RU" dirty="0" smtClean="0"/>
              <a:t>проведение ОГЭ </a:t>
            </a:r>
            <a:r>
              <a:rPr lang="ru-RU" dirty="0"/>
              <a:t>и оценивание результатов экзамена независимыми экспертами – повышает уровень тревожности учащихся);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/>
              <a:t>- преодоление процессуальных трудностей ГИА (связаны с самой процедурой </a:t>
            </a:r>
            <a:r>
              <a:rPr lang="ru-RU" dirty="0" smtClean="0"/>
              <a:t>ОГЭ</a:t>
            </a:r>
            <a:r>
              <a:rPr lang="ru-RU" dirty="0"/>
              <a:t>: страх ошибиться при заполнении бланка; присутствие педагога в качестве наблюдателя, а не их учителя; критерии оценивания; незнание своих прав и обязанностей (возможность апелляции)).</a:t>
            </a:r>
          </a:p>
        </p:txBody>
      </p:sp>
      <p:sp>
        <p:nvSpPr>
          <p:cNvPr id="3" name="Солнце 2"/>
          <p:cNvSpPr/>
          <p:nvPr/>
        </p:nvSpPr>
        <p:spPr>
          <a:xfrm>
            <a:off x="7020272" y="5445224"/>
            <a:ext cx="1008112" cy="958416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21235" r="56679" b="14959"/>
          <a:stretch/>
        </p:blipFill>
        <p:spPr bwMode="auto">
          <a:xfrm>
            <a:off x="7020272" y="1412776"/>
            <a:ext cx="1241947" cy="3111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3901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вырезанными противолежащими углами 3"/>
          <p:cNvSpPr/>
          <p:nvPr/>
        </p:nvSpPr>
        <p:spPr>
          <a:xfrm>
            <a:off x="251520" y="2204864"/>
            <a:ext cx="7056784" cy="3888432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По данному направлению </a:t>
            </a:r>
            <a:r>
              <a:rPr lang="ru-RU" dirty="0" smtClean="0">
                <a:solidFill>
                  <a:schemeClr val="tx1"/>
                </a:solidFill>
              </a:rPr>
              <a:t>проводиться</a:t>
            </a:r>
            <a:r>
              <a:rPr lang="ru-RU" dirty="0">
                <a:solidFill>
                  <a:schemeClr val="tx1"/>
                </a:solidFill>
              </a:rPr>
              <a:t> </a:t>
            </a:r>
            <a:r>
              <a:rPr lang="ru-RU" b="1" dirty="0">
                <a:solidFill>
                  <a:schemeClr val="tx1"/>
                </a:solidFill>
              </a:rPr>
              <a:t>совместная работа с психологом.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u="sng" dirty="0" smtClean="0">
                <a:solidFill>
                  <a:schemeClr val="tx1"/>
                </a:solidFill>
              </a:rPr>
              <a:t>Используются</a:t>
            </a:r>
            <a:r>
              <a:rPr lang="ru-RU" dirty="0">
                <a:solidFill>
                  <a:schemeClr val="tx1"/>
                </a:solidFill>
              </a:rPr>
              <a:t> :</a:t>
            </a:r>
          </a:p>
          <a:p>
            <a:r>
              <a:rPr lang="ru-RU" dirty="0">
                <a:solidFill>
                  <a:schemeClr val="tx1"/>
                </a:solidFill>
              </a:rPr>
              <a:t>√ </a:t>
            </a:r>
            <a:r>
              <a:rPr lang="ru-RU" b="1" dirty="0">
                <a:solidFill>
                  <a:schemeClr val="tx1"/>
                </a:solidFill>
              </a:rPr>
              <a:t>Памятки для учащихся и родителей</a:t>
            </a:r>
            <a:r>
              <a:rPr lang="ru-RU" dirty="0">
                <a:solidFill>
                  <a:schemeClr val="tx1"/>
                </a:solidFill>
              </a:rPr>
              <a:t> , помогающие снизить </a:t>
            </a:r>
            <a:r>
              <a:rPr lang="ru-RU" dirty="0" err="1">
                <a:solidFill>
                  <a:schemeClr val="tx1"/>
                </a:solidFill>
              </a:rPr>
              <a:t>стрессовость</a:t>
            </a:r>
            <a:r>
              <a:rPr lang="ru-RU" dirty="0">
                <a:solidFill>
                  <a:schemeClr val="tx1"/>
                </a:solidFill>
              </a:rPr>
              <a:t> экзаменационной ситуации</a:t>
            </a:r>
          </a:p>
          <a:p>
            <a:r>
              <a:rPr lang="ru-RU" dirty="0">
                <a:solidFill>
                  <a:schemeClr val="tx1"/>
                </a:solidFill>
              </a:rPr>
              <a:t>√ </a:t>
            </a:r>
            <a:r>
              <a:rPr lang="ru-RU" b="1" dirty="0">
                <a:solidFill>
                  <a:schemeClr val="tx1"/>
                </a:solidFill>
              </a:rPr>
              <a:t>Советы выпускникам: как подготовиться к сдаче ОГЭ.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(</a:t>
            </a:r>
            <a:r>
              <a:rPr lang="en-US" b="1" dirty="0">
                <a:solidFill>
                  <a:schemeClr val="tx1"/>
                </a:solidFill>
              </a:rPr>
              <a:t>https://vvol-vsosh.narod.ru/rekomendacii_pri_podgotovke_k_ehkzamenam.pdf</a:t>
            </a:r>
            <a:r>
              <a:rPr lang="ru-RU" b="1" dirty="0">
                <a:solidFill>
                  <a:schemeClr val="tx1"/>
                </a:solidFill>
              </a:rPr>
              <a:t>)</a:t>
            </a:r>
          </a:p>
          <a:p>
            <a:r>
              <a:rPr lang="ru-RU" dirty="0">
                <a:solidFill>
                  <a:schemeClr val="tx1"/>
                </a:solidFill>
              </a:rPr>
              <a:t>√ </a:t>
            </a:r>
            <a:r>
              <a:rPr lang="ru-RU" b="1" dirty="0">
                <a:solidFill>
                  <a:schemeClr val="tx1"/>
                </a:solidFill>
              </a:rPr>
              <a:t>Тест «Измерение уровня тревожности при подготовке выпускников к ОГЭ».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6150"/>
            <a:ext cx="2605100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834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395536" y="0"/>
            <a:ext cx="7704856" cy="568863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</a:rPr>
              <a:t>Результативность сдачи ОГЭ( ГИА)</a:t>
            </a:r>
            <a:r>
              <a:rPr lang="ru-RU" dirty="0">
                <a:solidFill>
                  <a:schemeClr val="tx1"/>
                </a:solidFill>
              </a:rPr>
              <a:t> </a:t>
            </a:r>
            <a:r>
              <a:rPr lang="ru-RU" b="1" dirty="0">
                <a:solidFill>
                  <a:schemeClr val="tx1"/>
                </a:solidFill>
              </a:rPr>
              <a:t>во многом определяется тем, насколько эффектно организован</a:t>
            </a:r>
            <a:r>
              <a:rPr lang="ru-RU" dirty="0">
                <a:solidFill>
                  <a:schemeClr val="tx1"/>
                </a:solidFill>
              </a:rPr>
              <a:t> </a:t>
            </a:r>
            <a:r>
              <a:rPr lang="ru-RU" b="1" dirty="0">
                <a:solidFill>
                  <a:schemeClr val="tx1"/>
                </a:solidFill>
              </a:rPr>
              <a:t>процесс подготовки на всех ступенях обучения, со всеми категориями обучающихся</a:t>
            </a:r>
            <a:r>
              <a:rPr lang="ru-RU" dirty="0">
                <a:solidFill>
                  <a:schemeClr val="tx1"/>
                </a:solidFill>
              </a:rPr>
              <a:t> 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Если мы сумеем сформировать у обучающихся самостоятельность, ответственность и готовность к продолжению обучения в течение всей последующей жизни, то мы не только выполним заказ государства и общества, но и </a:t>
            </a:r>
            <a:r>
              <a:rPr lang="ru-RU" b="1" dirty="0">
                <a:solidFill>
                  <a:schemeClr val="tx1"/>
                </a:solidFill>
              </a:rPr>
              <a:t>повысим собственную самооценку.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79"/>
          <a:stretch/>
        </p:blipFill>
        <p:spPr bwMode="auto">
          <a:xfrm>
            <a:off x="5851564" y="5229200"/>
            <a:ext cx="2542976" cy="1457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247813"/>
            <a:ext cx="1508418" cy="1508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662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11" y="980728"/>
            <a:ext cx="7808869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9019" y="2132856"/>
            <a:ext cx="7105600" cy="922114"/>
          </a:xfrm>
        </p:spPr>
        <p:txBody>
          <a:bodyPr/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latin typeface="+mn-lt"/>
              </a:rPr>
              <a:t>Спасибо за внимание</a:t>
            </a:r>
            <a:endParaRPr lang="ru-RU" sz="60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8270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502</TotalTime>
  <Words>1600</Words>
  <Application>Microsoft Office PowerPoint</Application>
  <PresentationFormat>Экран (4:3)</PresentationFormat>
  <Paragraphs>131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Соседство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42</cp:revision>
  <dcterms:created xsi:type="dcterms:W3CDTF">2026-02-05T10:14:54Z</dcterms:created>
  <dcterms:modified xsi:type="dcterms:W3CDTF">2026-02-18T11:07:03Z</dcterms:modified>
</cp:coreProperties>
</file>