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56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98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13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4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96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15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46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7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24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98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70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72D00-981D-448E-B0D4-2E73DD10988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F166A-22C7-4A06-810B-D4D4188550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063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217552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549" y="798198"/>
            <a:ext cx="1028456" cy="105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851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</a:p>
          <a:p>
            <a:pPr algn="ctr"/>
            <a:r>
              <a:rPr lang="ru-RU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обмеления реки в </a:t>
            </a:r>
            <a: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станице Егорлыкской</a:t>
            </a:r>
            <a:endParaRPr lang="ru-RU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23728" y="271169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Егорлыкская СОШ№1,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Егорлыкская,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обл.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Ростовская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химии и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биологии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Колодина Инна Геннадиевна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0"/>
            <a:ext cx="288032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0"/>
            <a:ext cx="288032" cy="51435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532440" y="0"/>
            <a:ext cx="288032" cy="51435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4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 rot="16200000">
            <a:off x="7092280" y="-740619"/>
            <a:ext cx="288032" cy="37444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16200000">
            <a:off x="2663788" y="2949460"/>
            <a:ext cx="288032" cy="38164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1470"/>
            <a:ext cx="8784976" cy="1011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«Вода стоит особняком в истории нашей планеты. Нет природного тела, которое могло бы с ней сравниться по влиянию на ход основных, самых грандиозных, геологических процессов», — В.И. Вернадский.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131590"/>
            <a:ext cx="4992555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1" r="-1"/>
          <a:stretch/>
        </p:blipFill>
        <p:spPr bwMode="auto">
          <a:xfrm>
            <a:off x="5292080" y="1131589"/>
            <a:ext cx="3647585" cy="3726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728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267494"/>
            <a:ext cx="30243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марта Всемирный день водных ресурсов  был установлен решением ООН в 1992 году. В этом году он прошел по девизом  — «Дорожим водой».</a:t>
            </a:r>
          </a:p>
        </p:txBody>
      </p:sp>
      <p:pic>
        <p:nvPicPr>
          <p:cNvPr id="2050" name="Picture 2" descr="https://vodovoz.ru/upload/iblock/a3d/a3d1a04fae5ad0d05d1f42260d859e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868" y="339502"/>
            <a:ext cx="5317620" cy="317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yt3.ggpht.com/a/AGF-l7_DpmL090ws_j79WgfwHaBOT6O6N9C5nynPgg=s900-c-k-c0xffffffff-no-rj-m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9" y="2258671"/>
            <a:ext cx="2515183" cy="251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0"/>
            <a:ext cx="288032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47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23478"/>
            <a:ext cx="3888432" cy="48965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живем в парадоксальное время: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одной стороны, с середины XIX века идет общее повышение уровня Мирового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океана, с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другой – мелеют реки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недавнего времени эта проблема касалась Волги, сейчас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Дона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Судоходные реки становятся непроходимыми, а водные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объекты превращаются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зловонные болота, заросшие сине-зелеными водорослями.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небольшая река не исключение.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top10a.ru/wp-content/uploads/2020/01/1920x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3478"/>
            <a:ext cx="4877475" cy="304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news.ykt.ru/upload/image/2019/08/90277/5d54c1001b61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04803"/>
            <a:ext cx="2447884" cy="181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rusoceanografic.ru/wp-content/uploads/2019/06/obmelenie-reki-volg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0"/>
          <a:stretch/>
        </p:blipFill>
        <p:spPr bwMode="auto">
          <a:xfrm>
            <a:off x="6808205" y="3204803"/>
            <a:ext cx="2281229" cy="181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85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5486"/>
            <a:ext cx="3970784" cy="237971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2012 году учащаяся 6 «А» класса нашей школы Колодина Марина и ее одноклассники заинтересовались экологическим состоянием нашей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реки,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потому что состояние реки, обилие мусора, запрет на купание и лов рыбы, заставляли задуматься о реальной экологической проблеме. </a:t>
            </a:r>
          </a:p>
        </p:txBody>
      </p:sp>
      <p:pic>
        <p:nvPicPr>
          <p:cNvPr id="2050" name="Picture 2" descr="https://www.nvgazeta.ru/upload/medialibrary/eaa/eaaefd206a7302c28d426bdb0e1440e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02" b="5940"/>
          <a:stretch/>
        </p:blipFill>
        <p:spPr bwMode="auto">
          <a:xfrm>
            <a:off x="4269887" y="195486"/>
            <a:ext cx="2106234" cy="237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ime.kz/files/000/019/L7Sq1YONa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5486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https://e.mail.ru/api/v1/messages/attaches/view?id=emkVzex6pp9LWEb5HouRRZKb:2d1k29haQy6&amp;type=cloud_stock&amp;x-email=inna_kolodina75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https://e.mail.ru/api/v1/messages/attaches/view?id=emkVzex6pp9LWEb5HouRRZKb:2d1k29haQy6&amp;type=cloud_stock&amp;x-email=inna_kolodina75%40mail.r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e.mail.ru/api/v1/messages/attaches/view?id=emkVzex6pp9LWEb5HouRRZKb:2d1k29haQy6&amp;type=cloud_stock&amp;x-email=inna_kolodina75%40mail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638838"/>
            <a:ext cx="3192289" cy="239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5"/>
          <a:stretch/>
        </p:blipFill>
        <p:spPr bwMode="auto">
          <a:xfrm>
            <a:off x="6516216" y="2264734"/>
            <a:ext cx="2514111" cy="2758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18"/>
          <a:stretch/>
        </p:blipFill>
        <p:spPr bwMode="auto">
          <a:xfrm>
            <a:off x="3419872" y="2638838"/>
            <a:ext cx="2956250" cy="238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10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9502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 начале лета река представляла собой устойчивую и стабильную экологическую систему, доказательства этому значительное видовое разнообразие птиц (утки, цапля белая и цапля серая, чайка озерная, нырок красноголовый, различные виды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воробьинообразных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т.д.), несколько видов рыб (красноперка, окунь, карась, карп), двустворчатые моллюски (речные мидии и перловицы) и, конечно, водные растения. Уже  к июлю станичники начали замечать, что река начала стремительно мелеть и уже к началу осени превратилась в ручей с растрескавшейся почвой, мертвой рыбой и моллюсками.</a:t>
            </a:r>
          </a:p>
        </p:txBody>
      </p:sp>
      <p:pic>
        <p:nvPicPr>
          <p:cNvPr id="3074" name="Picture 2" descr="https://im0-tub-ru.yandex.net/i?id=a589b895ff6a1bfe7d9f3f27bb4e1c6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036" y="123478"/>
            <a:ext cx="2103220" cy="185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c.pics.livejournal.com/tata_lind/72732944/2179447/2179447_8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99"/>
          <a:stretch/>
        </p:blipFill>
        <p:spPr bwMode="auto">
          <a:xfrm>
            <a:off x="6948264" y="3435846"/>
            <a:ext cx="2103220" cy="134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hgs.ru/forum/albums/albums/userpics/13134/%D7%E0%E9%EA%E0%20%ED%E0%E4%20%EE%E7%E5%F0%EE%EC~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036" y="2211710"/>
            <a:ext cx="2103220" cy="143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fishermanblog.ru/wp-content/uploads/nerest-krasnoperki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3477"/>
            <a:ext cx="2088232" cy="138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020272" y="1491630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Красноперка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4" name="Picture 12" descr="https://activefisher.net/wp-content/uploads/b/d/9/bd9fa7d9500dfbd76cc5a65be61d05c3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99406"/>
            <a:ext cx="2088232" cy="13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172672" y="3128069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Окунь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72672" y="4712245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Цапля белая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52538" y="1951807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Утки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60032" y="3579862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Чайка озерная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6" name="Picture 14" descr="https://avatars.mds.yandex.net/get-zen_doc/1112142/pub_5bec0b71cbc7fd00aa101ffd_5bec0e7b9e5b6300abda51ff/scale_1200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5" r="5086" b="14356"/>
          <a:stretch/>
        </p:blipFill>
        <p:spPr bwMode="auto">
          <a:xfrm>
            <a:off x="4752143" y="3887640"/>
            <a:ext cx="2124113" cy="97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932040" y="4784253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Речные мидии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54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0" y="195486"/>
            <a:ext cx="2843808" cy="648072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843558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возможные причины обмеления реки, массовую гибель организмов, взять пробы воды и провести  химический анализ воды на предмет нахождения в ней содержания вредных веществ и предложить меры по устранению данной ситуации. </a:t>
            </a:r>
          </a:p>
        </p:txBody>
      </p:sp>
      <p:sp>
        <p:nvSpPr>
          <p:cNvPr id="7" name="Пятиугольник 6"/>
          <p:cNvSpPr/>
          <p:nvPr/>
        </p:nvSpPr>
        <p:spPr>
          <a:xfrm flipH="1">
            <a:off x="6119664" y="2043887"/>
            <a:ext cx="3024336" cy="79208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51720" y="2458184"/>
            <a:ext cx="56886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-Посетить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левый и правый берег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-Изучить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экологическую обстановку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-Взять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-Провести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сравнительный качественный анализ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-Сформулировать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и дать рекомендации по решению проблемы.</a:t>
            </a:r>
          </a:p>
        </p:txBody>
      </p:sp>
    </p:spTree>
    <p:extLst>
      <p:ext uri="{BB962C8B-B14F-4D97-AF65-F5344CB8AC3E}">
        <p14:creationId xmlns:p14="http://schemas.microsoft.com/office/powerpoint/2010/main" val="126599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4377" y="1755344"/>
            <a:ext cx="2771439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реки буквально страдают от маловодья. Например, сильно упал уровень воды в реке Дон, пятой по протяженности в Европе. Длина Дона — 1870 км, а площадь водозаборного бассейна — 422 тыс. км. За последние 7−8 лет из-за затянувшегося маловодья и климатических изменений он заметно высох.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4377" y="108377"/>
            <a:ext cx="4643647" cy="15696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Маловодье российских рек обусловлено многолетним 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отсутствием должного ухода за руслами, избыточной хозяйственной деятельностью и бесконтрольным потреблением воды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Причины маловодья у каждой реки свои, и в то же время есть общие для всех. </a:t>
            </a:r>
          </a:p>
        </p:txBody>
      </p:sp>
      <p:pic>
        <p:nvPicPr>
          <p:cNvPr id="5122" name="Picture 2" descr="https://i.mycdn.me/i?r=AzEPZsRbOZEKgBhR0XGMT1Rko7WhmI3QbCpwXrE-9OtYg6aKTM5SRkZCeTgDn6uOy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8377"/>
            <a:ext cx="3816424" cy="258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27123" y="2067694"/>
            <a:ext cx="4464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Река Дон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inna_\AppData\Local\Temp\Temp1_21-02-2021_20-00-52.zip\image-21-02-21-07-59-5.heic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59832" y="2722139"/>
            <a:ext cx="2799080" cy="20999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227123" y="4808222"/>
            <a:ext cx="4464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Река в ст. Егорлыкская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https://tourjournal.ru/wp-content/uploads/9don-scale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8" r="17433"/>
          <a:stretch/>
        </p:blipFill>
        <p:spPr bwMode="auto">
          <a:xfrm>
            <a:off x="5955799" y="2785933"/>
            <a:ext cx="2720657" cy="203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220072" y="4822085"/>
            <a:ext cx="4464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Река Дон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63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76056" y="123478"/>
            <a:ext cx="4067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климата существенно сказалось в последние годы на гидрологическом режиме рек. Отсутствие резкого перепада между меженью и половодьем приводит к тому, что река не «промывается», это снижает потенциал ее самоочищения и не позволяет наполнить большие реки паводковым водным ресурсом.</a:t>
            </a:r>
          </a:p>
        </p:txBody>
      </p:sp>
      <p:pic>
        <p:nvPicPr>
          <p:cNvPr id="6146" name="Picture 2" descr="http://s1.fotokto.ru/photo/full/406/40679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7"/>
            <a:ext cx="4896544" cy="326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9632" y="3291830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Половодье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0" name="Picture 6" descr="https://photographers.ua/thumbnails/pictures/19385/800x23_12_11_0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15"/>
          <a:stretch/>
        </p:blipFill>
        <p:spPr bwMode="auto">
          <a:xfrm>
            <a:off x="5197855" y="2211710"/>
            <a:ext cx="3838641" cy="249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940152" y="4659982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Межень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3599607"/>
            <a:ext cx="5076056" cy="11048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Снижается проточность реки, сокращается ее водность и под влиянием роста температуры воздуха и испаряемости. За счет искусственных водных объектов – водохранилищ, прудов, каналов – испаряющая водная поверхность существенно увеличилась.</a:t>
            </a:r>
          </a:p>
        </p:txBody>
      </p:sp>
    </p:spTree>
    <p:extLst>
      <p:ext uri="{BB962C8B-B14F-4D97-AF65-F5344CB8AC3E}">
        <p14:creationId xmlns:p14="http://schemas.microsoft.com/office/powerpoint/2010/main" val="337741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15" y="123478"/>
            <a:ext cx="374519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Одновременно растет минерализация воды, а сами реки, особенно притоки, заиливаются и зарастают. В донных отложениях происходит накопление загрязняющих веществ. В итоге увеличивается продолжительность и интенсивность сезонного цветения водоемов, что влияет на качество воды.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 донской воды в регионе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сельское хозяйство.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 последние годы более засушливые условия, когда влага особенно нужна сельскохозяйственным культурам, увеличивают потребности воды на орошение.</a:t>
            </a:r>
          </a:p>
        </p:txBody>
      </p:sp>
      <p:pic>
        <p:nvPicPr>
          <p:cNvPr id="7170" name="Picture 2" descr="https://img4.goodfon.ru/wallpaper/nbig/f/f3/korovy-pastbishche-lug-melnitsa-peizaz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7494"/>
            <a:ext cx="293386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xn----7sbbaazuatxpyidedi7gqh.xn--p1ai/i/priroda/zoologich_pam/Vyhuhul-Irgiz/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99742"/>
            <a:ext cx="2933860" cy="220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sc02.alicdn.com/kf/HTB1odiVLXXXXXa.XpXXq6xXFXXXZ/200766868/HTB1odiVLXXXXXa.XpXXq6xXFXXX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5609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pbs.twimg.com/media/EXK2szMWoAk5Wzv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12"/>
          <a:stretch/>
        </p:blipFill>
        <p:spPr bwMode="auto">
          <a:xfrm>
            <a:off x="6804249" y="3075806"/>
            <a:ext cx="2232248" cy="170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79912" y="2139702"/>
            <a:ext cx="29338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использования реки в сельском хозяйстве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2118" y="4659982"/>
            <a:ext cx="29338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использования реки в сельском хозяйстве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2569" y="2715766"/>
            <a:ext cx="2933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использования реки в сельском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02569" y="4731990"/>
            <a:ext cx="2933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использования реки в сельском </a:t>
            </a:r>
          </a:p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68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95486"/>
            <a:ext cx="5760640" cy="18158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Степановна Безуглова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профессор кафедры почвоведения и оценки земельных ресурсов Академии биологии и биотехнологии им. Д. И. Ивановского считает одним из  факторов, влияющих на обмеление малых рек и Дона, является эрозия почвы. Подверженные эрозии верхние слои сдувает ветром, смывает талой и дождевой водой. Попадая в реки, почва способствует их постепенному заиливанию. </a:t>
            </a:r>
          </a:p>
        </p:txBody>
      </p:sp>
      <p:pic>
        <p:nvPicPr>
          <p:cNvPr id="8194" name="Picture 2" descr="https://jbks.ru/assets/images/contacts/bezuglo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5598"/>
            <a:ext cx="2981325" cy="392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40152" y="4139899"/>
            <a:ext cx="2981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 С. Безуглова ―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советский российский почвовед; доктор биологических наук, профессор, Почётный работник высшего профессионального образования Российской Федерации.</a:t>
            </a:r>
          </a:p>
        </p:txBody>
      </p:sp>
      <p:pic>
        <p:nvPicPr>
          <p:cNvPr id="8196" name="Picture 4" descr="https://glavagronom.ru/media/uploads/n9saRVawe-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37"/>
          <a:stretch/>
        </p:blipFill>
        <p:spPr bwMode="auto">
          <a:xfrm>
            <a:off x="107504" y="2139702"/>
            <a:ext cx="5688632" cy="261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8" y="4659982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Эрозия почвы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6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3968" y="267494"/>
            <a:ext cx="4608512" cy="37444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483518"/>
            <a:ext cx="4572000" cy="39703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Ростовской области почти сто процентов сельхозугодий подвержены эрозии почв. Связано это как с особенностями рельефа, так и с нарушениями технологии обработки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сельхозугодий. 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их необходимо распахивать поперек, но очень часто аграрии не придерживаются этого правила, что сильно влияет на смыв почвы. Исчезновение подпитки для крупных рек обусловлено пересыханием малых, за которыми в ряде регионов тоже нет должного ухода. Промышленный мусор, сбрасываемый в русла, захламление берегов и малоснежные зимы сделали свое дело.</a:t>
            </a:r>
          </a:p>
        </p:txBody>
      </p:sp>
      <p:pic>
        <p:nvPicPr>
          <p:cNvPr id="9218" name="Picture 2" descr="https://xn--80ahdapmtfjjlo4bl.xn--p1ai/800/600/https/d1og0s8nlbd0hm.cloudfront.net/tg4-redesign-2015/wp-content/uploads/2015/09/Plough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32" y="51470"/>
            <a:ext cx="3431704" cy="228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2263973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Распашка земли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https://telegra.ph/file/388645856eea3f80c222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32" y="2525132"/>
            <a:ext cx="3431704" cy="227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0058" y="4803055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Промышленный мусор около р. Дон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04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23478"/>
            <a:ext cx="8136904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 физического и химического состава речной воды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физических свойств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6064" y="4346689"/>
            <a:ext cx="4608512" cy="33855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бактериологические исследования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736278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оценке качества грунтовых вод, которая проводится по схеме краткого химического анализа, осуществляется: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6064" y="1435585"/>
            <a:ext cx="45720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органолептические исследования – запах, вкус, цветность, прозрачность, мутность, осадок,  плёнка,  различимые невооружённым глазом водные организмы;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6064" y="2643758"/>
            <a:ext cx="4572000" cy="15696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химические исследования – окисляемость, содержания аммонийного, нитритного и нитратного азота (т.е. азот, содержащий аммиак, нитриты и нитраты), общая и карбонатная жёсткость,  щёлочность, наличие хлор-иона (или хлориды), общего железа;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4036" y="4685243"/>
            <a:ext cx="87844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исследования мы взяли воду из реки в станице Егорлыкской (октябрь 2020года).</a:t>
            </a:r>
          </a:p>
        </p:txBody>
      </p:sp>
      <p:pic>
        <p:nvPicPr>
          <p:cNvPr id="1026" name="Picture 2" descr="https://st5.stpulscen.ru/images/product/054/865/214_bi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06"/>
          <a:stretch/>
        </p:blipFill>
        <p:spPr bwMode="auto">
          <a:xfrm>
            <a:off x="5295014" y="1435586"/>
            <a:ext cx="3597466" cy="312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85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471"/>
            <a:ext cx="8229600" cy="50405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Органолептический метод определения запаха (ГОСТ 3351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727475"/>
              </p:ext>
            </p:extLst>
          </p:nvPr>
        </p:nvGraphicFramePr>
        <p:xfrm>
          <a:off x="467544" y="699542"/>
          <a:ext cx="5904656" cy="4354984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1636005"/>
                <a:gridCol w="2690187"/>
                <a:gridCol w="1578464"/>
              </a:tblGrid>
              <a:tr h="4718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Интенсивность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 проявления запаха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интенсивности запаха в баллах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2359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не ощущается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9455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Очень слабая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не ощущается потребителем, но обнаруживается при лабораторном исследовании.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4718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Слабая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замечается потребителем, если обратить на это внимание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7077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Заметная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легко замечается и вызывает неодобрительный отзыв о воде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7077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Отчётливая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обращает на себя внимание и заставляет воздержаться от питья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  <a:tr h="7077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Очень сильная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Запах настолько сильный, что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делает воду непригодной к употреблению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1487" marR="61487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372200" y="1431678"/>
            <a:ext cx="2771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Сравнивая полученные нами результаты с  данными, приведёнными в таблице, можно сказать, что запах легко замечается: землистый, затхлый, неприятный, вызывает неодобрительные отзывы о воде, поэтому мы поставили по запаху 3 балла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03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804248" y="843558"/>
            <a:ext cx="1800200" cy="27363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иугольник 3"/>
          <p:cNvSpPr/>
          <p:nvPr/>
        </p:nvSpPr>
        <p:spPr>
          <a:xfrm>
            <a:off x="0" y="195486"/>
            <a:ext cx="6228184" cy="720080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мутности</a:t>
            </a:r>
          </a:p>
        </p:txBody>
      </p:sp>
      <p:pic>
        <p:nvPicPr>
          <p:cNvPr id="5" name="Рисунок 4" descr="C:\Users\inna_\AppData\Local\Temp\Temp1_25-03-2021_17-20-04.zip\IMG_20210325_08533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9582"/>
            <a:ext cx="3987894" cy="2937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inna_\AppData\Local\Temp\Temp1_25-03-2021_17-20-04.zip\IMG_20210325_0919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9581"/>
            <a:ext cx="3168352" cy="293754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11560" y="399713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Проведя визуальную оценку мутности можно сказать, в исследуемой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мутность практически отсутствует, в луче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света видны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взвешенные частицы, которые со временем оседают.</a:t>
            </a:r>
          </a:p>
        </p:txBody>
      </p:sp>
    </p:spTree>
    <p:extLst>
      <p:ext uri="{BB962C8B-B14F-4D97-AF65-F5344CB8AC3E}">
        <p14:creationId xmlns:p14="http://schemas.microsoft.com/office/powerpoint/2010/main" val="163690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195486"/>
            <a:ext cx="6228184" cy="720080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цветности 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воды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inna_\AppData\Local\Temp\Temp1_25-03-2021_17-20-04.zip\IMG_20210325_08535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720" y="1131590"/>
            <a:ext cx="3874988" cy="333828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198708" y="1419622"/>
            <a:ext cx="35497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Анализ исследуемого образца воды показал – вода светлая с жёлтым оттенком, при пропускании луча света  различимы взвешенные частицы, которые со временем оседают.</a:t>
            </a:r>
          </a:p>
        </p:txBody>
      </p:sp>
    </p:spTree>
    <p:extLst>
      <p:ext uri="{BB962C8B-B14F-4D97-AF65-F5344CB8AC3E}">
        <p14:creationId xmlns:p14="http://schemas.microsoft.com/office/powerpoint/2010/main" val="185370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95486"/>
            <a:ext cx="8568952" cy="7200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Химический состав воды.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реакции среды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20359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Пресная природная вода, как и питьевая вода должна иметь нейтральную реакцию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около 7). Значение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воды водоёмов хозяйственного, питьевого, культурно – бытового назначения регламентируется в пределах 6,5 – 8,5.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0349" y="2939656"/>
            <a:ext cx="4572000" cy="107721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исследуемой воды с помощью универсальной индикаторной бумаги и водного раствора метилового оранжевого. Сравним её окраску со шкалой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4146634"/>
            <a:ext cx="756084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Образец исследуемой воды имеет рН =8, что соответствует норме.</a:t>
            </a:r>
          </a:p>
        </p:txBody>
      </p:sp>
      <p:pic>
        <p:nvPicPr>
          <p:cNvPr id="3074" name="Picture 2" descr="https://mtleader.ru/wa-data/public/shop/products/71/77/37771/images/78263/78263.75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459" y="377770"/>
            <a:ext cx="3405981" cy="34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2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267494"/>
            <a:ext cx="5292080" cy="504056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хлорид – ионов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64747"/>
              </p:ext>
            </p:extLst>
          </p:nvPr>
        </p:nvGraphicFramePr>
        <p:xfrm>
          <a:off x="395536" y="1131590"/>
          <a:ext cx="4392488" cy="3168352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2500762"/>
                <a:gridCol w="1891726"/>
              </a:tblGrid>
              <a:tr h="69989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Осадок или помутнение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Концентрация хлоридов, мл</a:t>
                      </a:r>
                      <a:r>
                        <a:rPr lang="en-US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46845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Опалесцентная или слабая муть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Сильная муть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Образуются хлопья, но осаждаются не сразу.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Белый объёмистый осадок.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10-50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50-100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 100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Рисунок 5" descr="C:\Users\inna_\AppData\Local\Temp\Temp1_25-03-2021_17-20-04.zip\IMG_20210325_08555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283"/>
          <a:stretch/>
        </p:blipFill>
        <p:spPr bwMode="auto">
          <a:xfrm>
            <a:off x="4932040" y="1131590"/>
            <a:ext cx="3024336" cy="31683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4238" y="4299942"/>
            <a:ext cx="80761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В ходе эксперимента наблюдали, образование обильной мути белого цвета, следовательно, содержание хлоридов в исследуемой воде составляет  10 -50 мл</a:t>
            </a:r>
          </a:p>
        </p:txBody>
      </p:sp>
    </p:spTree>
    <p:extLst>
      <p:ext uri="{BB962C8B-B14F-4D97-AF65-F5344CB8AC3E}">
        <p14:creationId xmlns:p14="http://schemas.microsoft.com/office/powerpoint/2010/main" val="254475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267494"/>
            <a:ext cx="5292080" cy="504056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сульфат – ионов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264651"/>
              </p:ext>
            </p:extLst>
          </p:nvPr>
        </p:nvGraphicFramePr>
        <p:xfrm>
          <a:off x="467544" y="987574"/>
          <a:ext cx="4608512" cy="36724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4847"/>
                <a:gridCol w="1693665"/>
              </a:tblGrid>
              <a:tr h="93061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Осадок или помутнение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Концентрация сульфатов, мл</a:t>
                      </a:r>
                      <a:r>
                        <a:rPr lang="en-US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74179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мути.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Слабая муть, появляющаяся не сразу, а через некоторое время.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Слабая муть появляющаяся сразу.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Сильная сразу оседающая муть.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5 мг/л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5-10 мг/л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10-100мг/л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 100мг</a:t>
                      </a:r>
                      <a:r>
                        <a:rPr lang="en-US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Рисунок 5" descr="C:\Users\inna_\AppData\Local\Temp\Temp1_25-03-2021_17-20-04.zip\IMG_20210325_08555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66128"/>
            <a:ext cx="3528392" cy="25417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148064" y="3544037"/>
            <a:ext cx="3995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 В ходе эксперимента наблюдали, образование сильной сразу оседающей мути, следовательно, содержание сульфатов в исследуемой воде составляет более 100мг/л.</a:t>
            </a:r>
          </a:p>
        </p:txBody>
      </p:sp>
    </p:spTree>
    <p:extLst>
      <p:ext uri="{BB962C8B-B14F-4D97-AF65-F5344CB8AC3E}">
        <p14:creationId xmlns:p14="http://schemas.microsoft.com/office/powerpoint/2010/main" val="226841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12160" y="843558"/>
            <a:ext cx="2952328" cy="25202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ятиугольник 3"/>
          <p:cNvSpPr/>
          <p:nvPr/>
        </p:nvSpPr>
        <p:spPr>
          <a:xfrm>
            <a:off x="0" y="267494"/>
            <a:ext cx="5580112" cy="576064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карбонат – ионов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09442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пробирку внести 5 мл исследуемой воды и осторожно добавить  0,5мл серной кислоты.  Выделение газа не наблюдали, что говорит о практически полном отсутствии карбонат-ионов.</a:t>
            </a:r>
          </a:p>
        </p:txBody>
      </p:sp>
      <p:pic>
        <p:nvPicPr>
          <p:cNvPr id="6146" name="Picture 2" descr="https://1nerudnyi.ru/wp-content/uploads/2019/09/patinirovanie-monet3-1024x8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83718"/>
            <a:ext cx="3378893" cy="270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80112" y="1077442"/>
            <a:ext cx="2952328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Исследовав нашу воду можно сказать, что по содержанию хлоридов, сульфатов и  карбонатов она соответствует табличным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93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267494"/>
            <a:ext cx="6012160" cy="648072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солей железа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00472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пробирку поместить 5 мл исследуемой воды, прибавить 1 каплю концентрированной азотной кислоты, несколько капель раствора пероксида водорода и примерно 0,5 мл роданида калия. При содержании железа 0,1 мг/л появляется розовое окрашивание, при более высоком – красное. Предельно допустимая концентрация общего железа в водоёме и питьевой воде составляет 0,3 мг/л.</a:t>
            </a:r>
          </a:p>
        </p:txBody>
      </p:sp>
      <p:pic>
        <p:nvPicPr>
          <p:cNvPr id="7170" name="Picture 2" descr="https://s.alicdn.com/@sc01/kf/Uf0b6187351e34c26b545f6c2f14bee5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48275"/>
            <a:ext cx="3106316" cy="31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5536" y="4085659"/>
            <a:ext cx="8352928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наблюдали светло-розовое окрашивание воды, что говорит о незначительном содержании солей железа в образце приблизительно 0.1мг/л</a:t>
            </a:r>
          </a:p>
        </p:txBody>
      </p:sp>
    </p:spTree>
    <p:extLst>
      <p:ext uri="{BB962C8B-B14F-4D97-AF65-F5344CB8AC3E}">
        <p14:creationId xmlns:p14="http://schemas.microsoft.com/office/powerpoint/2010/main" val="243201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267494"/>
            <a:ext cx="7920880" cy="57606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органических веществ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987574"/>
            <a:ext cx="4767787" cy="352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происхождению органические вещества природных вод могут быть разделены на поступающие извне и образующиеся в самом водном объекте: гумусовые вещества из торфяников, перегноя и других видов природных образований, включающих остатки растений, и органические вещества, поступающие с промышленными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хозяйственно-бытовыми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сточными водами. Наибольшее содержание органических веществ  в болотных водах (поэтому окрашена в желтый и коричневый цвет), высокая концентрация органического вещества иногда встречается в подземных водах, связанных с нефтеносными месторождениями.</a:t>
            </a:r>
          </a:p>
        </p:txBody>
      </p:sp>
      <p:pic>
        <p:nvPicPr>
          <p:cNvPr id="8194" name="Picture 2" descr="https://pbs.twimg.com/media/DvLwKhJW0AAJJDe.jpg:la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4634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7544" y="3867894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Болотные воды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7" y="4443958"/>
            <a:ext cx="8656219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наблюдали исчезновение окраски перманганата калия, что говорит о наличие органических веществ.</a:t>
            </a:r>
          </a:p>
        </p:txBody>
      </p:sp>
    </p:spTree>
    <p:extLst>
      <p:ext uri="{BB962C8B-B14F-4D97-AF65-F5344CB8AC3E}">
        <p14:creationId xmlns:p14="http://schemas.microsoft.com/office/powerpoint/2010/main" val="149113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195486"/>
            <a:ext cx="6876256" cy="504056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содержания кислорода.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027638"/>
            <a:ext cx="532859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2-х месяцев образец исследуемой воды несколько раз проверялся на содержание кислорода, находился в достаточно благоприятных условиях: на свету в тёплой комнате. Но с течением времени мы не обнаружили 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позеленения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воды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позеленение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свидетельствует о наличие водорослей, которые в ходе фотосинтеза выделяют кислород). При помощи датчиков было произведено вычисление содержания кислорода в исследуемой воде.  Кислород, являясь мощным окислителем, играет особую роль в формировании химического состава природных вод. Кислород поступает в воду в результате происходящих в природе процессов фотосинтеза и из атмосферы. </a:t>
            </a:r>
          </a:p>
        </p:txBody>
      </p:sp>
      <p:pic>
        <p:nvPicPr>
          <p:cNvPr id="9220" name="Picture 4" descr="https://www.vladtime.ru/uploads/posts/2015-09/1441903916_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03"/>
          <a:stretch/>
        </p:blipFill>
        <p:spPr bwMode="auto">
          <a:xfrm>
            <a:off x="5530611" y="1270086"/>
            <a:ext cx="350588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78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195486"/>
            <a:ext cx="6876256" cy="504056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Обнаружение ионов кальция и </a:t>
            </a: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магния.</a:t>
            </a:r>
            <a:endParaRPr lang="ru-RU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863590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жесткость ухудшает органолептические свойства воды, придавая ей горьковатый вкус и оказывая действия на органы пищеварения. Величина общей жесткости питьевой воды не должна превышать 10,0 мг-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/л.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гидрокарбонатных и карбонатных ионов в речных водах изменяется от 30 до 400 мг/л, в озерах – до 500 мг/л, в атмосферных осадках – от 30 до 100 мг/л, в грунтовых водах – от 150 до 300 мг/л, в подземных – от 150 до 900 мг/л.</a:t>
            </a:r>
          </a:p>
        </p:txBody>
      </p:sp>
      <p:pic>
        <p:nvPicPr>
          <p:cNvPr id="10242" name="Picture 2" descr="https://images.ru.prom.st/783886779_w640_h640_250-ml-prozrachnay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50" y="863590"/>
            <a:ext cx="3939902" cy="39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77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57708"/>
            <a:ext cx="8229600" cy="857250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555526"/>
            <a:ext cx="36004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Маловодье российских рек, как больших, так и малых, обусловлено многолетним отсутствием должного ухода за руслами, избыточной хозяйственной деятельностью и бесконтрольным потреблением воды, а так же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малоснежностью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зим и малым количеством осадков осенью и весной. Проблемы обмеления нужно решать в комплексе.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Росводресурсы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 Минприроды готовят цифровую платформу «Вода» для консолидации всех информационных данных о реках страны и параллельно инициируют еще несколько проектов для улучшения состояния водных ресурсов России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sun9-43.userapi.com/impg/12S9-F94r0BghDc2x_EZb0Jf7yMC6-R8YA8IFQ/Qq44UfS73hE.jpg?size=1280x960&amp;quality=96&amp;sign=f10e3ff7c23692d461369d35cba57c2c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83" b="4740"/>
          <a:stretch/>
        </p:blipFill>
        <p:spPr bwMode="auto">
          <a:xfrm>
            <a:off x="2726404" y="555526"/>
            <a:ext cx="270969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sun9-57.userapi.com/impg/_qTL9Tch843TYEHVDxaYZU0bO5zduIDoNJ_xug/ANHz3Dgs1q8.jpg?size=1280x960&amp;quality=96&amp;sign=511f7d625317353c97b1e5ca64e3385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404" y="2931790"/>
            <a:ext cx="2709692" cy="203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sun9-37.userapi.com/impg/56aBIzQwGHrldeWjP_3PAOVYZNCUPmSmNq7esA/LDT96R0ywgY.jpg?size=1280x960&amp;quality=96&amp;sign=47d0b43c2fd551b16c6ce43a992e21d1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1" t="1" b="981"/>
          <a:stretch/>
        </p:blipFill>
        <p:spPr bwMode="auto">
          <a:xfrm>
            <a:off x="85060" y="555526"/>
            <a:ext cx="2542723" cy="213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inna_\AppData\Local\Temp\Temp1_24-03-2021_20-21-45.zip\IMG_20210324_13154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0" y="2931790"/>
            <a:ext cx="2520980" cy="20322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478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1563</Words>
  <Application>Microsoft Office PowerPoint</Application>
  <PresentationFormat>Экран (16:9)</PresentationFormat>
  <Paragraphs>144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Органолептический метод определения запаха (ГОСТ 3351):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 Колодина</dc:creator>
  <cp:lastModifiedBy>Инна Колодина</cp:lastModifiedBy>
  <cp:revision>41</cp:revision>
  <dcterms:created xsi:type="dcterms:W3CDTF">2021-05-10T14:52:10Z</dcterms:created>
  <dcterms:modified xsi:type="dcterms:W3CDTF">2021-11-24T20:00:01Z</dcterms:modified>
</cp:coreProperties>
</file>