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258" r:id="rId3"/>
    <p:sldId id="307" r:id="rId4"/>
    <p:sldId id="278" r:id="rId5"/>
    <p:sldId id="284" r:id="rId6"/>
    <p:sldId id="283" r:id="rId7"/>
    <p:sldId id="265" r:id="rId8"/>
    <p:sldId id="264" r:id="rId9"/>
    <p:sldId id="266" r:id="rId10"/>
    <p:sldId id="285" r:id="rId11"/>
    <p:sldId id="274" r:id="rId12"/>
    <p:sldId id="273" r:id="rId13"/>
    <p:sldId id="261" r:id="rId14"/>
    <p:sldId id="269" r:id="rId15"/>
    <p:sldId id="270" r:id="rId16"/>
    <p:sldId id="268" r:id="rId17"/>
    <p:sldId id="267" r:id="rId18"/>
    <p:sldId id="280" r:id="rId19"/>
    <p:sldId id="282" r:id="rId20"/>
    <p:sldId id="288" r:id="rId21"/>
    <p:sldId id="279" r:id="rId22"/>
    <p:sldId id="271" r:id="rId23"/>
    <p:sldId id="275" r:id="rId24"/>
    <p:sldId id="304" r:id="rId25"/>
    <p:sldId id="296" r:id="rId26"/>
    <p:sldId id="281" r:id="rId27"/>
    <p:sldId id="286" r:id="rId28"/>
    <p:sldId id="287" r:id="rId29"/>
    <p:sldId id="272" r:id="rId30"/>
    <p:sldId id="277" r:id="rId32"/>
    <p:sldId id="276" r:id="rId33"/>
    <p:sldId id="289" r:id="rId34"/>
    <p:sldId id="291" r:id="rId35"/>
    <p:sldId id="290" r:id="rId36"/>
    <p:sldId id="306" r:id="rId37"/>
    <p:sldId id="308" r:id="rId38"/>
    <p:sldId id="305" r:id="rId39"/>
    <p:sldId id="298" r:id="rId40"/>
    <p:sldId id="297" r:id="rId41"/>
    <p:sldId id="299" r:id="rId42"/>
    <p:sldId id="300" r:id="rId43"/>
    <p:sldId id="302" r:id="rId44"/>
    <p:sldId id="303" r:id="rId45"/>
    <p:sldId id="301" r:id="rId46"/>
    <p:sldId id="292" r:id="rId47"/>
    <p:sldId id="293" r:id="rId48"/>
    <p:sldId id="294" r:id="rId49"/>
    <p:sldId id="295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3" Type="http://schemas.openxmlformats.org/officeDocument/2006/relationships/tableStyles" Target="tableStyles.xml"/><Relationship Id="rId52" Type="http://schemas.openxmlformats.org/officeDocument/2006/relationships/viewProps" Target="viewProps.xml"/><Relationship Id="rId51" Type="http://schemas.openxmlformats.org/officeDocument/2006/relationships/presProps" Target="presProps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779FF-F3FD-4A0D-BF81-25AE3666E74E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BA9D9-21DF-4ECB-BB84-0780443CDF2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BBA9D9-21DF-4ECB-BB84-0780443CDF28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8CB74-532A-4E3C-AE3E-1F6739B923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17B89-6043-414C-B379-E375DC4629D9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jpe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1.jpe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jpeg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microsoft.com/office/2007/relationships/hdphoto" Target="../media/image24.wdp"/><Relationship Id="rId2" Type="http://schemas.openxmlformats.org/officeDocument/2006/relationships/image" Target="../media/image23.jpeg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microsoft.com/office/2007/relationships/hdphoto" Target="../media/image26.wdp"/><Relationship Id="rId2" Type="http://schemas.openxmlformats.org/officeDocument/2006/relationships/image" Target="../media/image25.jpeg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jpeg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jpeg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jpeg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jpeg"/><Relationship Id="rId1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6.jpeg"/><Relationship Id="rId1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7.jpeg"/><Relationship Id="rId1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8.jpeg"/><Relationship Id="rId1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9.jpeg"/><Relationship Id="rId1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0.jpeg"/><Relationship Id="rId1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1.jpeg"/><Relationship Id="rId1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2.jpeg"/><Relationship Id="rId1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3.jpeg"/><Relationship Id="rId1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4.jpeg"/><Relationship Id="rId1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5.jpeg"/><Relationship Id="rId1" Type="http://schemas.openxmlformats.org/officeDocument/2006/relationships/image" Target="../media/image1.jpe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8.jpeg"/><Relationship Id="rId1" Type="http://schemas.openxmlformats.org/officeDocument/2006/relationships/image" Target="../media/image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9.jpeg"/><Relationship Id="rId1" Type="http://schemas.openxmlformats.org/officeDocument/2006/relationships/image" Target="../media/image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0.jpeg"/><Relationship Id="rId1" Type="http://schemas.openxmlformats.org/officeDocument/2006/relationships/image" Target="../media/image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1.jpeg"/><Relationship Id="rId1" Type="http://schemas.openxmlformats.org/officeDocument/2006/relationships/image" Target="../media/image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2.jpeg"/><Relationship Id="rId1" Type="http://schemas.openxmlformats.org/officeDocument/2006/relationships/image" Target="../media/image1.jpeg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image" Target="../media/image1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70546" y="404664"/>
            <a:ext cx="7023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                                                                                                     «Детский сад общеразвивающего вида №31 «Малышок»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680460" y="5506085"/>
            <a:ext cx="51892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b="1" dirty="0" smtClean="0"/>
          </a:p>
          <a:p>
            <a:pPr algn="r"/>
            <a:r>
              <a:rPr lang="ru-RU" b="1" dirty="0"/>
              <a:t>Авторы: </a:t>
            </a:r>
            <a:r>
              <a:rPr lang="ru-RU" b="1" dirty="0" smtClean="0">
                <a:sym typeface="+mn-ea"/>
              </a:rPr>
              <a:t>Романцева Т.В. старший воспитатель</a:t>
            </a:r>
            <a:endParaRPr lang="ru-RU" b="1" dirty="0" smtClean="0">
              <a:sym typeface="+mn-ea"/>
            </a:endParaRPr>
          </a:p>
          <a:p>
            <a:pPr algn="r"/>
            <a:r>
              <a:rPr lang="ru-RU" b="1" dirty="0" smtClean="0">
                <a:sym typeface="+mn-ea"/>
              </a:rPr>
              <a:t>Грибова Л.П., заведующий</a:t>
            </a:r>
            <a:endParaRPr lang="ru-RU" b="1" dirty="0" smtClean="0"/>
          </a:p>
          <a:p>
            <a:pPr algn="r"/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87624" y="1988840"/>
            <a:ext cx="7105992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взаимодействия с семьями воспитанников в рамках реализации проектной деятельности.</a:t>
            </a:r>
            <a:endParaRPr lang="ru-RU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19004" y="404664"/>
            <a:ext cx="71059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роект «Путешествие в мир профессий родного края»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phonoteka.org/uploads/posts/2021-04/1619755113_1-phonoteka_org-p-professii-bez-fona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92" y="1556792"/>
            <a:ext cx="8775095" cy="511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7523" y="61754"/>
            <a:ext cx="867696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7523" y="548680"/>
            <a:ext cx="8568952" cy="33701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для детей:</a:t>
            </a:r>
            <a:endParaRPr lang="ru-RU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и углублять представления детей о профессиях родного края ( редактор, кондитер, дизайнер, казначей, агроном и др.), трудовых действиях, совершаемых взрослыми; о материалах, необходимых для работы;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познавательных способностей детей, расширению кругозора;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и обогащать  словарный запас  детей по данной теме;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Закреплять навыки составления предложений, рассказов, описания картин по профессиям;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диалогической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образное и пространственное мышление, побуждать детей к творчеству 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самостоятельности;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любознательность и интерес к деятельности взрослых, в том числе к профессиям родителей и сотрудников детского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сада;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уважение к людям различных профессий, умение ценить чужой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любовь и привязанность к своей семье, к родному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краю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7524" y="3948844"/>
            <a:ext cx="8568952" cy="1523494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для родителей:</a:t>
            </a:r>
            <a:endParaRPr lang="ru-RU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внимание на важности расширения знаний детей о профессиональной деятельности взрослых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позицию активного сотрудничества с ДОО;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педегогической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культуры в воспитании детей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3338" y="5178931"/>
            <a:ext cx="8584766" cy="12926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для педагогов:</a:t>
            </a:r>
            <a:endParaRPr lang="ru-RU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компетентность в работе с детьми старшего дошкольного возраста по ранней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профориентации;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Пополнять картотеку методических разработок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развивающую  предметно-пространственную среду по теме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552" y="58878"/>
            <a:ext cx="80648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endParaRPr lang="ru-RU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0027" y="3710370"/>
            <a:ext cx="4674998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информации в родительском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уголке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0027" y="2003334"/>
            <a:ext cx="5543575" cy="1200329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Предварительные беседы с детьми  для определения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в области профессиональной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взрослых, выявление интересов детей по данной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7164" y="764704"/>
            <a:ext cx="6445759" cy="923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дидактических пособий, демонстрационного иллюстрированного материала, методической литературы,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 по теме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7164" y="4797152"/>
            <a:ext cx="3781463" cy="92333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родителей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проекта «Путешествие в мир профессий родного края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475743"/>
            <a:ext cx="3419872" cy="33822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18078" y="16559"/>
            <a:ext cx="9140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00370" y="4750464"/>
            <a:ext cx="3672408" cy="646331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образовательная деятельность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9145" y="678278"/>
            <a:ext cx="3672408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образовательная деятельность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370" y="3434470"/>
            <a:ext cx="3672408" cy="36933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трудом взрослых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560" y="4809046"/>
            <a:ext cx="3712056" cy="646331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«Профессии родителей»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47208" y="6297559"/>
            <a:ext cx="3672408" cy="36933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с участием родителей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95695" y="3803802"/>
            <a:ext cx="3672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9206" y="2529289"/>
            <a:ext cx="3672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– ролевые игры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95695" y="1408720"/>
            <a:ext cx="3672408" cy="92333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Настольно – печатные игры,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игры, подвижные игры,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2470" y="5622875"/>
            <a:ext cx="3672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для родителей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7825" y="2670158"/>
            <a:ext cx="3672408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пословицами и поговорками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88024" y="678676"/>
            <a:ext cx="3672408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8690" y="1882958"/>
            <a:ext cx="3672408" cy="646331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Инсценировка «Кем быть?» по произведению В. Маяковского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9145" y="1408720"/>
            <a:ext cx="3672408" cy="36933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детских видеофильмов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99206" y="3022569"/>
            <a:ext cx="3672408" cy="646331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рассказов о профессиях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4224" y="3981022"/>
            <a:ext cx="367240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детского творчества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78926" y="435035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с участием родителей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0370" y="6176043"/>
            <a:ext cx="3672408" cy="36933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«В мире музыки»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32890" y="5544810"/>
            <a:ext cx="3672408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викторина «Угадай профессию!»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270"/>
            <a:ext cx="8136904" cy="61026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95736" y="230605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«Книжные профессии»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2975"/>
            <a:ext cx="8295795" cy="6221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0" y="1052736"/>
            <a:ext cx="8448939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1" b="7070"/>
          <a:stretch>
            <a:fillRect/>
          </a:stretch>
        </p:blipFill>
        <p:spPr>
          <a:xfrm>
            <a:off x="1691680" y="494613"/>
            <a:ext cx="5760640" cy="61776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7784" y="387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«Книжная больница»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81"/>
          <a:stretch>
            <a:fillRect/>
          </a:stretch>
        </p:blipFill>
        <p:spPr>
          <a:xfrm>
            <a:off x="311106" y="836712"/>
            <a:ext cx="8521787" cy="51845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35696" y="260647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работой дворника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47" y="685800"/>
            <a:ext cx="4114800" cy="5486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685800"/>
            <a:ext cx="4140911" cy="5521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71" y="650305"/>
            <a:ext cx="7813670" cy="58602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188640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детский морской центр «Меридиан»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0658"/>
            <a:ext cx="8208912" cy="61566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2" y="566905"/>
            <a:ext cx="4266473" cy="56886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59443"/>
            <a:ext cx="4272070" cy="56960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920880" cy="594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13"/>
          <a:stretch>
            <a:fillRect/>
          </a:stretch>
        </p:blipFill>
        <p:spPr>
          <a:xfrm>
            <a:off x="899592" y="744478"/>
            <a:ext cx="3454601" cy="57991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6" t="4346" r="9070" b="5054"/>
          <a:stretch>
            <a:fillRect/>
          </a:stretch>
        </p:blipFill>
        <p:spPr>
          <a:xfrm>
            <a:off x="4572001" y="744478"/>
            <a:ext cx="3672408" cy="57991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35696" y="188640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«Профессия - парикмахер»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9" b="4217"/>
          <a:stretch>
            <a:fillRect/>
          </a:stretch>
        </p:blipFill>
        <p:spPr>
          <a:xfrm>
            <a:off x="755576" y="360218"/>
            <a:ext cx="3297223" cy="61375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05"/>
          <a:stretch>
            <a:fillRect/>
          </a:stretch>
        </p:blipFill>
        <p:spPr>
          <a:xfrm>
            <a:off x="4788024" y="360218"/>
            <a:ext cx="3095352" cy="6137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" y="1196752"/>
            <a:ext cx="8820150" cy="472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628650"/>
            <a:ext cx="6838950" cy="5600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34" y="692696"/>
            <a:ext cx="8064896" cy="60486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1640" y="46365"/>
            <a:ext cx="6934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спектакля «Сказка ,рассказанная на ночь»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кукольном театре «Теремок»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" y="593685"/>
            <a:ext cx="7560840" cy="5670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https://sun9-64.userapi.com/impg/RHsoiNdqVjL8Nw0Gd5zyOtgNqDkYXwu1bxyPYQ/Xgc-MIoi9t0.jpg?size=810x1080&amp;quality=95&amp;sign=8a569b763289b39db8b4bd4d05cc63e3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2"/>
          <a:stretch>
            <a:fillRect/>
          </a:stretch>
        </p:blipFill>
        <p:spPr bwMode="auto">
          <a:xfrm>
            <a:off x="151925" y="764704"/>
            <a:ext cx="4504478" cy="556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86.userapi.com/impg/pkv2yDCGJESpupw-T-mSxChG7NFulqteqIjhjQ/Lze5pWtCpw8.jpg?size=810x1080&amp;quality=95&amp;sign=314f9431fa82ecbbb346b0227873e788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52128"/>
            <a:ext cx="4176464" cy="556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5616" y="260647"/>
            <a:ext cx="7092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Инсценировка стихотворения В. Маяковского «Кем быть?»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un9-42.userapi.com/impg/KyQSbPfRwd_foCJuJ7zfm-BdZp3QQMIjab34CA/B7WJdVPMtXI.jpg?size=1280x960&amp;quality=95&amp;sign=5159810bf56c691ff4002cd5cf5c2f93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5" b="11837"/>
          <a:stretch>
            <a:fillRect/>
          </a:stretch>
        </p:blipFill>
        <p:spPr bwMode="auto">
          <a:xfrm>
            <a:off x="175799" y="1196752"/>
            <a:ext cx="8792401" cy="546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7" b="6263"/>
          <a:stretch>
            <a:fillRect/>
          </a:stretch>
        </p:blipFill>
        <p:spPr>
          <a:xfrm>
            <a:off x="4677309" y="877300"/>
            <a:ext cx="3571418" cy="56656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" t="3839" b="24647"/>
          <a:stretch>
            <a:fillRect/>
          </a:stretch>
        </p:blipFill>
        <p:spPr>
          <a:xfrm>
            <a:off x="662220" y="908720"/>
            <a:ext cx="3672408" cy="5634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21125" y="21102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«Дизайнер»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r="3637"/>
          <a:stretch>
            <a:fillRect/>
          </a:stretch>
        </p:blipFill>
        <p:spPr>
          <a:xfrm>
            <a:off x="207818" y="1250156"/>
            <a:ext cx="8603673" cy="4357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1066800"/>
            <a:ext cx="8420100" cy="472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42" y="950760"/>
            <a:ext cx="8601516" cy="49564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1242" y="119763"/>
            <a:ext cx="8601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«Знакомство с сельско – хозяйственными профессиями» в городской библиотеке №1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0" b="6320"/>
          <a:stretch>
            <a:fillRect/>
          </a:stretch>
        </p:blipFill>
        <p:spPr>
          <a:xfrm>
            <a:off x="1655676" y="421269"/>
            <a:ext cx="5832648" cy="60154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074" y="325311"/>
            <a:ext cx="5338229" cy="6367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3" b="4242"/>
          <a:stretch>
            <a:fillRect/>
          </a:stretch>
        </p:blipFill>
        <p:spPr>
          <a:xfrm>
            <a:off x="933451" y="692696"/>
            <a:ext cx="7298267" cy="57219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1720" y="260648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«Моя профессия - казначей»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83" y="692696"/>
            <a:ext cx="7899434" cy="567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5"/>
          <a:stretch>
            <a:fillRect/>
          </a:stretch>
        </p:blipFill>
        <p:spPr>
          <a:xfrm>
            <a:off x="899592" y="221672"/>
            <a:ext cx="7636933" cy="6414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00" name="Picture 4" descr="https://sun9-76.userapi.com/impg/KfxQPmBPmTBTKIDsEFjGLPYIICwKgteBmLQEMw/8ffB5sawAYY.jpg?size=819x541&amp;quality=95&amp;sign=b012fe4b29c6026eb8b55b573518e9aa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76" y="980728"/>
            <a:ext cx="8564047" cy="565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95735" y="419472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«В мире музыки»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ttps://sun9-55.userapi.com/impg/bynPuD2OOo7QRYQd2lTF9mncR7VDNFnn8pfpxA/cJ6kbYmvBVA.jpg?size=663x576&amp;quality=95&amp;sign=debb525324b92bf93b2c5a20f8d3ac2e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144653"/>
            <a:ext cx="7560840" cy="656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https://sun9-53.userapi.com/impg/TWDH5WAGGgLH_bwN-sSFx85hnM_q91G-gMyoew/8Z8DzXQdFyI.jpg?size=1039x653&amp;quality=95&amp;sign=dbfd035e940a575337e0e11869316089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81" y="764704"/>
            <a:ext cx="8936751" cy="561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8118648" cy="60889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6468" y="159023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«Путешествие на кондитерскую фабрику»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00" y="548680"/>
            <a:ext cx="8172400" cy="612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5" r="18936"/>
          <a:stretch>
            <a:fillRect/>
          </a:stretch>
        </p:blipFill>
        <p:spPr>
          <a:xfrm>
            <a:off x="147044" y="600100"/>
            <a:ext cx="8870012" cy="565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8"/>
          <a:stretch>
            <a:fillRect/>
          </a:stretch>
        </p:blipFill>
        <p:spPr>
          <a:xfrm>
            <a:off x="1022637" y="831094"/>
            <a:ext cx="3086100" cy="58555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17"/>
          <a:stretch>
            <a:fillRect/>
          </a:stretch>
        </p:blipFill>
        <p:spPr>
          <a:xfrm>
            <a:off x="5047095" y="831094"/>
            <a:ext cx="3086100" cy="58555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0773" y="332656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ООД «Кормушка для птичек»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0" name="Picture 6" descr="https://sun9-22.userapi.com/impg/mnJqQvO5BVcp3FufzSZ0LX9rj9hJeiKUtqpKxQ/3Ln-saVmPcA.jpg?size=496x1080&amp;quality=95&amp;sign=006349400efcc0956295521da16ae152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1" b="4166"/>
          <a:stretch>
            <a:fillRect/>
          </a:stretch>
        </p:blipFill>
        <p:spPr bwMode="auto">
          <a:xfrm>
            <a:off x="2489754" y="46114"/>
            <a:ext cx="4164491" cy="676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ttps://sun9-32.userapi.com/impg/VMp-RrrEszge5Asz7MRKuaV_1YuwWq8DubSv5Q/BxbXaNaTgq4.jpg?size=1280x588&amp;quality=95&amp;sign=dee553d3723f20e5dfbdc32086230cc7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8816139" cy="404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30188"/>
            <a:ext cx="7776864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31784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викторина «Угадай профессию!»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980728"/>
            <a:ext cx="7344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«Отгадай загадки» и выбери предмет, который необходим для данной профессии.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задание 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«Собери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 и назови профессию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задание.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пословицу о труде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«Узнай по описанию»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«Помоги собраться на работу!»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735054"/>
            <a:ext cx="5069082" cy="38018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53"/>
          <a:stretch>
            <a:fillRect/>
          </a:stretch>
        </p:blipFill>
        <p:spPr>
          <a:xfrm>
            <a:off x="1048937" y="1024007"/>
            <a:ext cx="6835432" cy="55396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18864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альбома «Все профессии важны!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профессии нужны!»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s://sun9-74.userapi.com/impg/tpWjhcDTp7TINCE0bjH9Q6XdPFbsWNnafmmiCw/GdVP_51st0Y.jpg?size=810x1080&amp;quality=95&amp;sign=1f1e9085544d505d4aa110b2f1aad812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302478" cy="573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20.userapi.com/impg/cJtC-MrNcQxdLNHEBtGODRQVfpSkaz8QlAfYXg/A31gROV8aRU.jpg?size=1280x960&amp;quality=95&amp;sign=cc4d20450188044a56e0af8aacd8d342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23492" y="1322296"/>
            <a:ext cx="5754319" cy="431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906" y="476672"/>
            <a:ext cx="878497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b="1" dirty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рождения до школы.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Примерная общеобразовательная программа дошкольного образования </a:t>
            </a:r>
            <a:r>
              <a:rPr lang="ru-RU" dirty="0" smtClean="0"/>
              <a:t>/ </a:t>
            </a:r>
            <a:r>
              <a:rPr lang="ru-RU" dirty="0"/>
              <a:t>Под ред. Н. Е. </a:t>
            </a:r>
            <a:r>
              <a:rPr lang="ru-RU" dirty="0" err="1"/>
              <a:t>Вераксы</a:t>
            </a:r>
            <a:r>
              <a:rPr lang="ru-RU" dirty="0"/>
              <a:t>, Т. С. Комаровой, М. А. Васильевой. — М.: МОЗАИКА-СИНТЕЗ, 2014. — 368 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Алешина Н.В. Ознакомление дошкольников с окружающим - М.: "Педагогическое Общество России", 2000.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Алябьева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Е.А. Итоговые дни по лексическим темам: Планирование и конспекты: КН I – М.: ТЦСФЕРА, 2006.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Ильчук Н.П. Хрестоматия для детей старшего дошкольного - М.: АСТ, 1998.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Кондрашов В.П. Введение дошкольников в мир профессий: Учебно-методическое пособие: Изд-во "Николаев", 2004.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Логинова В.,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Мишарина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Л. Формирование представления о труде взрослых // Дошкольное воспитание.- 1978.- № 10.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Нечаева В.Г. Воспитание дошкольника в труде-М.: Просвещение,1974.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Потапова Т.В. Беседы о профессиях с детьми 4-7 лет-М.: ТЦ Сфера, 2008.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Мосалова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Л.Л. Я и мир: конспекты занятий по социально- нравственному воспитанию детей дошкольного возраста–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«ДЕТСТВО-ПРЕСС», 2010.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Дыбина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 В. Ребенок и окружающий мир. Программа и методические рекомендации. – М.: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Мозайка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–Синтез, 2005г.;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11.Захаров Н. Н. Профессиональная ориентация дошкольников. — М., 1988.;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4910</Words>
  <Application>WPS Presentation</Application>
  <PresentationFormat>Экран (4:3)</PresentationFormat>
  <Paragraphs>144</Paragraphs>
  <Slides>47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55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WPS_1727165405</cp:lastModifiedBy>
  <cp:revision>72</cp:revision>
  <dcterms:created xsi:type="dcterms:W3CDTF">2022-11-08T15:39:00Z</dcterms:created>
  <dcterms:modified xsi:type="dcterms:W3CDTF">2026-03-13T14:33:25Z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A43D315D0BA044BD9DB6310A1907C7D7_13</vt:lpwstr>
  </property>
  <property fmtid="{D5CDD505-2E9C-101B-9397-08002B2CF9AE}" pid="3" name="KSOProductBuildVer">
    <vt:lpwstr>1049-12.2.0.23196</vt:lpwstr>
  </property>
</Properties>
</file>