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60" r:id="rId4"/>
    <p:sldId id="261" r:id="rId5"/>
    <p:sldId id="262" r:id="rId6"/>
    <p:sldId id="263" r:id="rId7"/>
    <p:sldId id="264" r:id="rId8"/>
    <p:sldId id="266" r:id="rId9"/>
    <p:sldId id="267" r:id="rId10"/>
    <p:sldId id="268" r:id="rId11"/>
    <p:sldId id="269" r:id="rId12"/>
    <p:sldId id="280" r:id="rId13"/>
    <p:sldId id="281" r:id="rId14"/>
    <p:sldId id="282" r:id="rId15"/>
    <p:sldId id="283" r:id="rId16"/>
    <p:sldId id="284" r:id="rId17"/>
    <p:sldId id="285" r:id="rId18"/>
    <p:sldId id="272" r:id="rId19"/>
    <p:sldId id="274" r:id="rId20"/>
    <p:sldId id="275" r:id="rId21"/>
    <p:sldId id="276" r:id="rId22"/>
    <p:sldId id="277" r:id="rId23"/>
    <p:sldId id="278" r:id="rId24"/>
    <p:sldId id="279" r:id="rId25"/>
    <p:sldId id="273" r:id="rId26"/>
    <p:sldId id="265" r:id="rId27"/>
    <p:sldId id="270" r:id="rId28"/>
    <p:sldId id="271" r:id="rId29"/>
    <p:sldId id="257" r:id="rId30"/>
    <p:sldId id="286"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4C4113F1-8B05-4754-99CE-1F752D0CC7D5}" type="datetimeFigureOut">
              <a:rPr lang="ru-RU" smtClean="0"/>
              <a:t>28.04.2025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2251384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4C4113F1-8B05-4754-99CE-1F752D0CC7D5}" type="datetimeFigureOut">
              <a:rPr lang="ru-RU" smtClean="0"/>
              <a:t>28.04.2025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1240561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C4113F1-8B05-4754-99CE-1F752D0CC7D5}" type="datetimeFigureOut">
              <a:rPr lang="ru-RU" smtClean="0"/>
              <a:t>28.04.2025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374818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C4113F1-8B05-4754-99CE-1F752D0CC7D5}" type="datetimeFigureOut">
              <a:rPr lang="ru-RU" smtClean="0"/>
              <a:t>28.04.2025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2199005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C4113F1-8B05-4754-99CE-1F752D0CC7D5}" type="datetimeFigureOut">
              <a:rPr lang="ru-RU" smtClean="0"/>
              <a:t>28.04.2025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900924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4C4113F1-8B05-4754-99CE-1F752D0CC7D5}" type="datetimeFigureOut">
              <a:rPr lang="ru-RU" smtClean="0"/>
              <a:t>28.04.2025</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1029366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C4113F1-8B05-4754-99CE-1F752D0CC7D5}" type="datetimeFigureOut">
              <a:rPr lang="ru-RU" smtClean="0"/>
              <a:t>28.04.2025</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919163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4C4113F1-8B05-4754-99CE-1F752D0CC7D5}" type="datetimeFigureOut">
              <a:rPr lang="ru-RU" smtClean="0"/>
              <a:t>28.04.2025</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141115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4C4113F1-8B05-4754-99CE-1F752D0CC7D5}" type="datetimeFigureOut">
              <a:rPr lang="ru-RU" smtClean="0"/>
              <a:t>28.04.2025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338131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4C4113F1-8B05-4754-99CE-1F752D0CC7D5}" type="datetimeFigureOut">
              <a:rPr lang="ru-RU" smtClean="0"/>
              <a:t>28.04.2025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9784031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4C4113F1-8B05-4754-99CE-1F752D0CC7D5}" type="datetimeFigureOut">
              <a:rPr lang="ru-RU" smtClean="0"/>
              <a:t>28.04.2025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2312152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4C4113F1-8B05-4754-99CE-1F752D0CC7D5}" type="datetimeFigureOut">
              <a:rPr lang="ru-RU" smtClean="0"/>
              <a:t>28.04.2025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53F3AD-4230-4421-9DB5-B9A3FC1CF061}"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32064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C4113F1-8B05-4754-99CE-1F752D0CC7D5}" type="datetimeFigureOut">
              <a:rPr lang="ru-RU" smtClean="0"/>
              <a:t>28.04.2025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7838618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C4113F1-8B05-4754-99CE-1F752D0CC7D5}" type="datetimeFigureOut">
              <a:rPr lang="ru-RU" smtClean="0"/>
              <a:t>28.04.2025</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39014317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C4113F1-8B05-4754-99CE-1F752D0CC7D5}" type="datetimeFigureOut">
              <a:rPr lang="ru-RU" smtClean="0"/>
              <a:t>28.04.2025</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31588197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C4113F1-8B05-4754-99CE-1F752D0CC7D5}" type="datetimeFigureOut">
              <a:rPr lang="ru-RU" smtClean="0"/>
              <a:t>28.04.2025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37857414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C4113F1-8B05-4754-99CE-1F752D0CC7D5}" type="datetimeFigureOut">
              <a:rPr lang="ru-RU" smtClean="0"/>
              <a:t>28.04.2025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E53F3AD-4230-4421-9DB5-B9A3FC1CF061}" type="slidenum">
              <a:rPr lang="ru-RU" smtClean="0"/>
              <a:t>‹#›</a:t>
            </a:fld>
            <a:endParaRPr lang="ru-RU"/>
          </a:p>
        </p:txBody>
      </p:sp>
    </p:spTree>
    <p:extLst>
      <p:ext uri="{BB962C8B-B14F-4D97-AF65-F5344CB8AC3E}">
        <p14:creationId xmlns:p14="http://schemas.microsoft.com/office/powerpoint/2010/main" val="2446380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C4113F1-8B05-4754-99CE-1F752D0CC7D5}" type="datetimeFigureOut">
              <a:rPr lang="ru-RU" smtClean="0"/>
              <a:t>28.04.2025</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E53F3AD-4230-4421-9DB5-B9A3FC1CF061}" type="slidenum">
              <a:rPr lang="ru-RU" smtClean="0"/>
              <a:t>‹#›</a:t>
            </a:fld>
            <a:endParaRPr lang="ru-RU"/>
          </a:p>
        </p:txBody>
      </p:sp>
    </p:spTree>
    <p:extLst>
      <p:ext uri="{BB962C8B-B14F-4D97-AF65-F5344CB8AC3E}">
        <p14:creationId xmlns:p14="http://schemas.microsoft.com/office/powerpoint/2010/main" val="309062327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google.com/url?q=https://mersibo.ru/user/certificate&amp;sa=D&amp;source=editors&amp;ust=1632930925955000&amp;usg=AOvVaw1FXU7l-akenotTomwKsbVQ" TargetMode="External"/><Relationship Id="rId2" Type="http://schemas.openxmlformats.org/officeDocument/2006/relationships/hyperlink" Target="https://www.google.com/url?q=https://mersibo.ru&amp;sa=D&amp;source=editors&amp;ust=1632930925954000&amp;usg=AOvVaw2Lo5RkANGrFQaKa_OVuRJs"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442861-34A2-3C58-E289-0D31381ECA4F}"/>
              </a:ext>
            </a:extLst>
          </p:cNvPr>
          <p:cNvSpPr>
            <a:spLocks noGrp="1"/>
          </p:cNvSpPr>
          <p:nvPr>
            <p:ph type="title"/>
          </p:nvPr>
        </p:nvSpPr>
        <p:spPr>
          <a:xfrm>
            <a:off x="839788" y="457200"/>
            <a:ext cx="10305028" cy="1600200"/>
          </a:xfrm>
        </p:spPr>
        <p:txBody>
          <a:bodyPr>
            <a:normAutofit fontScale="90000"/>
          </a:bodyPr>
          <a:lstStyle/>
          <a:p>
            <a:pPr algn="ctr"/>
            <a:r>
              <a:rPr lang="ru-RU" b="1" i="1" dirty="0"/>
              <a:t>Развитие коммуникативных способностей у обучающихся с РАС через интерактивные практики</a:t>
            </a:r>
            <a:r>
              <a:rPr lang="en-US" b="1" i="1" dirty="0"/>
              <a:t> (</a:t>
            </a:r>
            <a:r>
              <a:rPr lang="ru-RU" b="1" i="1" dirty="0"/>
              <a:t>часть 2</a:t>
            </a:r>
            <a:r>
              <a:rPr lang="en-US" b="1" i="1" dirty="0"/>
              <a:t>)</a:t>
            </a:r>
            <a:r>
              <a:rPr lang="ru-RU" b="1" i="1" dirty="0"/>
              <a:t>.</a:t>
            </a:r>
          </a:p>
        </p:txBody>
      </p:sp>
      <p:pic>
        <p:nvPicPr>
          <p:cNvPr id="10" name="Рисунок 9">
            <a:extLst>
              <a:ext uri="{FF2B5EF4-FFF2-40B4-BE49-F238E27FC236}">
                <a16:creationId xmlns:a16="http://schemas.microsoft.com/office/drawing/2014/main" id="{145DA22F-9F26-CCD8-2F14-CD1D2850D3CE}"/>
              </a:ext>
            </a:extLst>
          </p:cNvPr>
          <p:cNvPicPr>
            <a:picLocks noGrp="1" noChangeAspect="1"/>
          </p:cNvPicPr>
          <p:nvPr>
            <p:ph type="pic" idx="1"/>
          </p:nvPr>
        </p:nvPicPr>
        <p:blipFill>
          <a:blip r:embed="rId2"/>
          <a:srcRect t="7652" b="7652"/>
          <a:stretch/>
        </p:blipFill>
        <p:spPr>
          <a:xfrm>
            <a:off x="2082156" y="4599160"/>
            <a:ext cx="7505700" cy="2119234"/>
          </a:xfrm>
        </p:spPr>
      </p:pic>
      <p:sp>
        <p:nvSpPr>
          <p:cNvPr id="4" name="Текст 3">
            <a:extLst>
              <a:ext uri="{FF2B5EF4-FFF2-40B4-BE49-F238E27FC236}">
                <a16:creationId xmlns:a16="http://schemas.microsoft.com/office/drawing/2014/main" id="{5B178F9E-E1E2-DDC2-9419-E3561FD799A8}"/>
              </a:ext>
            </a:extLst>
          </p:cNvPr>
          <p:cNvSpPr>
            <a:spLocks noGrp="1"/>
          </p:cNvSpPr>
          <p:nvPr>
            <p:ph type="body" sz="half" idx="2"/>
          </p:nvPr>
        </p:nvSpPr>
        <p:spPr>
          <a:xfrm>
            <a:off x="839788" y="2238468"/>
            <a:ext cx="10305028" cy="2360691"/>
          </a:xfrm>
        </p:spPr>
        <p:txBody>
          <a:bodyPr>
            <a:normAutofit lnSpcReduction="10000"/>
          </a:bodyPr>
          <a:lstStyle/>
          <a:p>
            <a:r>
              <a:rPr lang="ru-RU" sz="1800" dirty="0"/>
              <a:t>Цель: знакомство педагогических работников ДОУ и начального образования с современным интерактивным компьютерным методом обучения и его эффективным применением в работе детьми разного возраста и разных речевых особенностей с помощью портала «</a:t>
            </a:r>
            <a:r>
              <a:rPr lang="ru-RU" sz="1800" dirty="0" err="1"/>
              <a:t>Мерсибо</a:t>
            </a:r>
            <a:r>
              <a:rPr lang="ru-RU" sz="1800" dirty="0"/>
              <a:t>».</a:t>
            </a:r>
            <a:r>
              <a:rPr lang="en-US" sz="1800" dirty="0"/>
              <a:t>                 </a:t>
            </a:r>
          </a:p>
          <a:p>
            <a:r>
              <a:rPr lang="en-US" sz="1800" dirty="0"/>
              <a:t>                                                                                          </a:t>
            </a:r>
            <a:r>
              <a:rPr lang="ru-RU" sz="1800" dirty="0"/>
              <a:t>Составила: учитель-логопед </a:t>
            </a:r>
          </a:p>
          <a:p>
            <a:r>
              <a:rPr lang="ru-RU" sz="1800" dirty="0"/>
              <a:t>                                                                                          МАОУ СОШ 30 Г. Южно-Сахалинска</a:t>
            </a:r>
          </a:p>
          <a:p>
            <a:r>
              <a:rPr lang="ru-RU" sz="1800" dirty="0"/>
              <a:t>                                                                                          </a:t>
            </a:r>
            <a:r>
              <a:rPr lang="ru-RU" sz="1800"/>
              <a:t>Смирнова Анна Владимировна</a:t>
            </a:r>
            <a:endParaRPr lang="ru-RU" sz="1800" dirty="0"/>
          </a:p>
          <a:p>
            <a:endParaRPr lang="ru-RU" sz="1800" dirty="0"/>
          </a:p>
        </p:txBody>
      </p:sp>
    </p:spTree>
    <p:extLst>
      <p:ext uri="{BB962C8B-B14F-4D97-AF65-F5344CB8AC3E}">
        <p14:creationId xmlns:p14="http://schemas.microsoft.com/office/powerpoint/2010/main" val="3834781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B71522-7837-0C72-24C1-4EF6A5ADB135}"/>
              </a:ext>
            </a:extLst>
          </p:cNvPr>
          <p:cNvSpPr txBox="1"/>
          <p:nvPr/>
        </p:nvSpPr>
        <p:spPr>
          <a:xfrm>
            <a:off x="908364" y="1468832"/>
            <a:ext cx="10375272" cy="3785652"/>
          </a:xfrm>
          <a:prstGeom prst="rect">
            <a:avLst/>
          </a:prstGeom>
          <a:noFill/>
        </p:spPr>
        <p:txBody>
          <a:bodyPr wrap="square">
            <a:spAutoFit/>
          </a:bodyPr>
          <a:lstStyle/>
          <a:p>
            <a:r>
              <a:rPr lang="ru-RU" sz="2400" b="0" i="0" u="none" strike="noStrike" baseline="0" dirty="0">
                <a:latin typeface="TimesNewRomanPSMT"/>
              </a:rPr>
              <a:t>     В современном обществе все более остро встает проблема воспитания,</a:t>
            </a:r>
          </a:p>
          <a:p>
            <a:r>
              <a:rPr lang="ru-RU" sz="2400" b="0" i="0" u="none" strike="noStrike" baseline="0" dirty="0">
                <a:latin typeface="TimesNewRomanPSMT"/>
              </a:rPr>
              <a:t>развития и обучения детей с особыми образовательными потребностями, так</a:t>
            </a:r>
          </a:p>
          <a:p>
            <a:r>
              <a:rPr lang="ru-RU" sz="2400" b="0" i="0" u="none" strike="noStrike" baseline="0" dirty="0">
                <a:latin typeface="TimesNewRomanPSMT"/>
              </a:rPr>
              <a:t>называемых</a:t>
            </a:r>
            <a:r>
              <a:rPr lang="ru-RU" sz="2400" b="0" i="0" u="none" strike="noStrike" baseline="0" dirty="0">
                <a:latin typeface="Times New Roman" panose="02020603050405020304" pitchFamily="18" charset="0"/>
              </a:rPr>
              <a:t>, </a:t>
            </a:r>
            <a:r>
              <a:rPr lang="ru-RU" sz="2400" b="0" i="0" u="none" strike="noStrike" baseline="0" dirty="0">
                <a:latin typeface="TimesNewRomanPSMT"/>
              </a:rPr>
              <a:t>«трудных» детей. С каждым годом увеличивается количество дошкольников и младших школьников с тяжелыми нарушениями речи, с сочетанными системными нарушениями в развитии, ЗРР, ЗПР, РАС, НОДА и др. Помощь в коррекции или «выравнивании» тяжелых диагнозов ложится на плечи педагогов детских садов и начального образования, психологов, логопедов, дефектологов и родителей. Для определенных результатов в работе все участники коррекционного процесса должны работать комплексно.</a:t>
            </a:r>
            <a:endParaRPr lang="ru-RU" sz="2400" dirty="0"/>
          </a:p>
        </p:txBody>
      </p:sp>
    </p:spTree>
    <p:extLst>
      <p:ext uri="{BB962C8B-B14F-4D97-AF65-F5344CB8AC3E}">
        <p14:creationId xmlns:p14="http://schemas.microsoft.com/office/powerpoint/2010/main" val="37337203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2BD58E1-76FD-5E1A-E90E-7A0F60BDB88F}"/>
              </a:ext>
            </a:extLst>
          </p:cNvPr>
          <p:cNvSpPr txBox="1"/>
          <p:nvPr/>
        </p:nvSpPr>
        <p:spPr>
          <a:xfrm>
            <a:off x="1068308" y="1298552"/>
            <a:ext cx="9397497" cy="4247317"/>
          </a:xfrm>
          <a:prstGeom prst="rect">
            <a:avLst/>
          </a:prstGeom>
          <a:noFill/>
        </p:spPr>
        <p:txBody>
          <a:bodyPr wrap="square">
            <a:spAutoFit/>
          </a:bodyPr>
          <a:lstStyle/>
          <a:p>
            <a:pPr algn="l"/>
            <a:r>
              <a:rPr lang="ru-RU" sz="1800" b="0" i="0" u="none" strike="noStrike" baseline="0" dirty="0">
                <a:latin typeface="TimesNewRomanPSMT"/>
              </a:rPr>
              <a:t>      </a:t>
            </a:r>
            <a:r>
              <a:rPr lang="ru-RU" sz="2800" b="0" i="0" u="none" strike="noStrike" baseline="0" dirty="0">
                <a:latin typeface="TimesNewRomanPSMT"/>
              </a:rPr>
              <a:t>Речь – высшая психическая функция любого человека, тесно связанная с вниманием, мышлением, воображением, памятью и другими психическими процессами</a:t>
            </a:r>
            <a:r>
              <a:rPr lang="ru-RU" sz="2800" b="0" i="0" u="none" strike="noStrike" baseline="0" dirty="0">
                <a:latin typeface="Times New Roman" panose="02020603050405020304" pitchFamily="18" charset="0"/>
              </a:rPr>
              <a:t>. </a:t>
            </a:r>
            <a:r>
              <a:rPr lang="ru-RU" sz="2800" b="0" i="0" u="none" strike="noStrike" baseline="0" dirty="0">
                <a:latin typeface="TimesNewRomanPSMT"/>
              </a:rPr>
              <a:t>Овладение чистой, правильной речью для ребенка с нарушениями</a:t>
            </a:r>
          </a:p>
          <a:p>
            <a:pPr algn="l"/>
            <a:r>
              <a:rPr lang="ru-RU" sz="2800" b="0" i="0" u="none" strike="noStrike" baseline="0" dirty="0">
                <a:latin typeface="TimesNewRomanPSMT"/>
              </a:rPr>
              <a:t>развития является великим трудом, порой непосильным и сложным. У таких детей часто возникают негативные реакции, стрессовые ситуации, тормозятся психические процессы</a:t>
            </a:r>
            <a:r>
              <a:rPr lang="ru-RU" sz="2800" b="0" i="0" u="none" strike="noStrike" baseline="0" dirty="0">
                <a:latin typeface="Times New Roman" panose="02020603050405020304" pitchFamily="18" charset="0"/>
              </a:rPr>
              <a:t>, </a:t>
            </a:r>
            <a:r>
              <a:rPr lang="ru-RU" sz="2800" b="0" i="0" u="none" strike="noStrike" baseline="0" dirty="0">
                <a:latin typeface="TimesNewRomanPSMT"/>
              </a:rPr>
              <a:t>коммуникативность, нарушается произвольность</a:t>
            </a:r>
          </a:p>
          <a:p>
            <a:pPr algn="l"/>
            <a:r>
              <a:rPr lang="ru-RU" sz="2800" b="0" i="0" u="none" strike="noStrike" baseline="0" dirty="0">
                <a:latin typeface="TimesNewRomanPSMT"/>
              </a:rPr>
              <a:t>поведения в целом.</a:t>
            </a:r>
          </a:p>
          <a:p>
            <a:pPr algn="l"/>
            <a:endParaRPr lang="ru-RU" dirty="0"/>
          </a:p>
        </p:txBody>
      </p:sp>
    </p:spTree>
    <p:extLst>
      <p:ext uri="{BB962C8B-B14F-4D97-AF65-F5344CB8AC3E}">
        <p14:creationId xmlns:p14="http://schemas.microsoft.com/office/powerpoint/2010/main" val="2480162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08CCC4-B537-2631-A463-06D174C61A7E}"/>
              </a:ext>
            </a:extLst>
          </p:cNvPr>
          <p:cNvSpPr txBox="1"/>
          <p:nvPr/>
        </p:nvSpPr>
        <p:spPr>
          <a:xfrm>
            <a:off x="1330860" y="920621"/>
            <a:ext cx="9288855" cy="5016758"/>
          </a:xfrm>
          <a:prstGeom prst="rect">
            <a:avLst/>
          </a:prstGeom>
          <a:noFill/>
        </p:spPr>
        <p:txBody>
          <a:bodyPr wrap="square">
            <a:spAutoFit/>
          </a:bodyPr>
          <a:lstStyle/>
          <a:p>
            <a:pPr algn="l"/>
            <a:r>
              <a:rPr lang="ru-RU" sz="2000" b="0" i="0" u="none" strike="noStrike" baseline="0" dirty="0">
                <a:latin typeface="TimesNewRomanPSMT"/>
              </a:rPr>
              <a:t>      Как и чем замотивировать ребенка с ОВЗ, сделать маршрут его развития и</a:t>
            </a:r>
          </a:p>
          <a:p>
            <a:pPr algn="l"/>
            <a:r>
              <a:rPr lang="ru-RU" sz="2000" b="0" i="0" u="none" strike="noStrike" baseline="0" dirty="0">
                <a:latin typeface="TimesNewRomanPSMT"/>
              </a:rPr>
              <a:t>обучения интересным, непринужденным, эффективным – вот основная задача</a:t>
            </a:r>
          </a:p>
          <a:p>
            <a:pPr algn="l"/>
            <a:r>
              <a:rPr lang="ru-RU" sz="2000" b="0" i="0" u="none" strike="noStrike" baseline="0" dirty="0">
                <a:latin typeface="TimesNewRomanPSMT"/>
              </a:rPr>
              <a:t>внимательного преподавателя. Для этого в современных образовательных</a:t>
            </a:r>
          </a:p>
          <a:p>
            <a:pPr algn="l"/>
            <a:r>
              <a:rPr lang="ru-RU" sz="2000" b="0" i="0" u="none" strike="noStrike" baseline="0" dirty="0">
                <a:latin typeface="TimesNewRomanPSMT"/>
              </a:rPr>
              <a:t>учреждениях создается специальная развивающая предметно</a:t>
            </a:r>
            <a:r>
              <a:rPr lang="ru-RU" sz="2000" b="0" i="0" u="none" strike="noStrike" baseline="0" dirty="0">
                <a:latin typeface="Times New Roman" panose="02020603050405020304" pitchFamily="18" charset="0"/>
              </a:rPr>
              <a:t>-</a:t>
            </a:r>
            <a:r>
              <a:rPr lang="ru-RU" sz="2000" b="0" i="0" u="none" strike="noStrike" baseline="0" dirty="0">
                <a:latin typeface="TimesNewRomanPSMT"/>
              </a:rPr>
              <a:t>пространственная</a:t>
            </a:r>
          </a:p>
          <a:p>
            <a:pPr algn="l"/>
            <a:r>
              <a:rPr lang="ru-RU" sz="2000" b="0" i="0" u="none" strike="noStrike" baseline="0" dirty="0">
                <a:latin typeface="TimesNewRomanPSMT"/>
              </a:rPr>
              <a:t>среда, включающая интерактивные экраны, доски, планшеты, компьютеры и</a:t>
            </a:r>
          </a:p>
          <a:p>
            <a:pPr algn="l"/>
            <a:r>
              <a:rPr lang="ru-RU" sz="2000" b="0" i="0" u="none" strike="noStrike" baseline="0" dirty="0">
                <a:latin typeface="TimesNewRomanPSMT"/>
              </a:rPr>
              <a:t>прочее цифровое оборудование</a:t>
            </a:r>
            <a:r>
              <a:rPr lang="ru-RU" sz="2000" b="0" i="0" u="none" strike="noStrike" baseline="0" dirty="0">
                <a:latin typeface="Times New Roman" panose="02020603050405020304" pitchFamily="18" charset="0"/>
              </a:rPr>
              <a:t>. </a:t>
            </a:r>
            <a:r>
              <a:rPr lang="ru-RU" sz="2000" b="0" i="0" u="none" strike="noStrike" baseline="0" dirty="0">
                <a:latin typeface="TimesNewRomanPSMT"/>
              </a:rPr>
              <a:t>По Федеральному государственному</a:t>
            </a:r>
          </a:p>
          <a:p>
            <a:pPr algn="l"/>
            <a:r>
              <a:rPr lang="ru-RU" sz="2000" b="0" i="0" u="none" strike="noStrike" baseline="0" dirty="0">
                <a:latin typeface="TimesNewRomanPSMT"/>
              </a:rPr>
              <a:t>образовательному стандарту «организация образовательного пространства»</a:t>
            </a:r>
          </a:p>
          <a:p>
            <a:pPr algn="l"/>
            <a:r>
              <a:rPr lang="ru-RU" sz="2000" b="0" i="0" u="none" strike="noStrike" baseline="0" dirty="0">
                <a:latin typeface="TimesNewRomanPSMT"/>
              </a:rPr>
              <a:t>должна обеспечивать универсальность, доступность, </a:t>
            </a:r>
            <a:r>
              <a:rPr lang="ru-RU" sz="2000" b="0" i="0" u="none" strike="noStrike" baseline="0" dirty="0" err="1">
                <a:latin typeface="TimesNewRomanPSMT"/>
              </a:rPr>
              <a:t>полифункциональность</a:t>
            </a:r>
            <a:r>
              <a:rPr lang="ru-RU" sz="2000" b="0" i="0" u="none" strike="noStrike" baseline="0" dirty="0">
                <a:latin typeface="Times New Roman" panose="02020603050405020304" pitchFamily="18" charset="0"/>
              </a:rPr>
              <a:t>:</a:t>
            </a:r>
          </a:p>
          <a:p>
            <a:pPr algn="l"/>
            <a:endParaRPr lang="ru-RU" sz="2000" b="0" i="0" u="none" strike="noStrike" baseline="0" dirty="0">
              <a:latin typeface="Times New Roman" panose="02020603050405020304" pitchFamily="18" charset="0"/>
            </a:endParaRPr>
          </a:p>
          <a:p>
            <a:pPr algn="l"/>
            <a:r>
              <a:rPr lang="ru-RU" sz="2000" dirty="0">
                <a:latin typeface="SymbolMT"/>
              </a:rPr>
              <a:t> - </a:t>
            </a:r>
            <a:r>
              <a:rPr lang="ru-RU" sz="2000" b="0" i="0" u="none" strike="noStrike" baseline="0" dirty="0">
                <a:latin typeface="TimesNewRomanPSMT"/>
              </a:rPr>
              <a:t>игровую, познавательную, исследовательскую и творческую</a:t>
            </a:r>
            <a:r>
              <a:rPr lang="ru-RU" sz="2000" dirty="0">
                <a:latin typeface="SymbolMT"/>
              </a:rPr>
              <a:t> </a:t>
            </a:r>
            <a:r>
              <a:rPr lang="ru-RU" sz="2000" b="0" i="0" u="none" strike="noStrike" baseline="0" dirty="0">
                <a:latin typeface="TimesNewRomanPSMT"/>
              </a:rPr>
              <a:t>активность всех воспитанников и обучающихся</a:t>
            </a:r>
            <a:r>
              <a:rPr lang="ru-RU" sz="2000" b="0" i="0" u="none" strike="noStrike" baseline="0" dirty="0">
                <a:latin typeface="Times New Roman" panose="02020603050405020304" pitchFamily="18" charset="0"/>
              </a:rPr>
              <a:t>;</a:t>
            </a:r>
          </a:p>
          <a:p>
            <a:pPr algn="l"/>
            <a:r>
              <a:rPr lang="ru-RU" sz="2000" dirty="0">
                <a:latin typeface="SymbolMT"/>
              </a:rPr>
              <a:t> - </a:t>
            </a:r>
            <a:r>
              <a:rPr lang="ru-RU" sz="2000" b="0" i="0" u="none" strike="noStrike" baseline="0" dirty="0">
                <a:latin typeface="TimesNewRomanPSMT"/>
              </a:rPr>
              <a:t>двигательную активность, в том числе развитие крупной и мелкой</a:t>
            </a:r>
            <a:r>
              <a:rPr lang="ru-RU" sz="2000" dirty="0">
                <a:latin typeface="SymbolMT"/>
              </a:rPr>
              <a:t> </a:t>
            </a:r>
            <a:r>
              <a:rPr lang="ru-RU" sz="2000" b="0" i="0" u="none" strike="noStrike" baseline="0" dirty="0">
                <a:latin typeface="TimesNewRomanPSMT"/>
              </a:rPr>
              <a:t>моторики;</a:t>
            </a:r>
          </a:p>
          <a:p>
            <a:pPr algn="l"/>
            <a:r>
              <a:rPr lang="ru-RU" sz="2000" dirty="0">
                <a:latin typeface="SymbolMT"/>
              </a:rPr>
              <a:t> - </a:t>
            </a:r>
            <a:r>
              <a:rPr lang="ru-RU" sz="2000" b="0" i="0" u="none" strike="noStrike" baseline="0" dirty="0">
                <a:latin typeface="TimesNewRomanPSMT"/>
              </a:rPr>
              <a:t>эмоциональное благополучие</a:t>
            </a:r>
            <a:r>
              <a:rPr lang="ru-RU" sz="2000" b="0" i="0" u="none" strike="noStrike" baseline="0" dirty="0">
                <a:latin typeface="Times New Roman" panose="02020603050405020304" pitchFamily="18" charset="0"/>
              </a:rPr>
              <a:t>;</a:t>
            </a:r>
          </a:p>
          <a:p>
            <a:pPr algn="l"/>
            <a:r>
              <a:rPr lang="ru-RU" sz="2000" dirty="0">
                <a:latin typeface="SymbolMT"/>
              </a:rPr>
              <a:t> - </a:t>
            </a:r>
            <a:r>
              <a:rPr lang="ru-RU" sz="2000" b="0" i="0" u="none" strike="noStrike" baseline="0" dirty="0">
                <a:latin typeface="TimesNewRomanPSMT"/>
              </a:rPr>
              <a:t>возможность самовыражения детей.</a:t>
            </a:r>
          </a:p>
          <a:p>
            <a:pPr algn="l"/>
            <a:endParaRPr lang="ru-RU" sz="2000" b="0" i="0" u="none" strike="noStrike" baseline="0" dirty="0">
              <a:latin typeface="TimesNewRomanPSMT"/>
            </a:endParaRPr>
          </a:p>
          <a:p>
            <a:pPr algn="l"/>
            <a:r>
              <a:rPr lang="ru-RU" sz="2000" b="0" i="0" u="none" strike="noStrike" baseline="0" dirty="0">
                <a:latin typeface="TimesNewRomanPSMT"/>
              </a:rPr>
              <a:t>     Все это включают в себя интерактивные игры уникального портала «</a:t>
            </a:r>
            <a:r>
              <a:rPr lang="ru-RU" sz="2000" b="0" i="0" u="none" strike="noStrike" baseline="0" dirty="0" err="1">
                <a:latin typeface="TimesNewRomanPSMT"/>
              </a:rPr>
              <a:t>Мерсибо</a:t>
            </a:r>
            <a:r>
              <a:rPr lang="ru-RU" sz="2000" b="0" i="0" u="none" strike="noStrike" baseline="0" dirty="0">
                <a:latin typeface="TimesNewRomanPSMT"/>
              </a:rPr>
              <a:t>»</a:t>
            </a:r>
            <a:r>
              <a:rPr lang="ru-RU" sz="2000" b="0" i="0" u="none" strike="noStrike" baseline="0" dirty="0">
                <a:latin typeface="Times New Roman" panose="02020603050405020304" pitchFamily="18" charset="0"/>
              </a:rPr>
              <a:t>.</a:t>
            </a:r>
            <a:endParaRPr lang="ru-RU" sz="2000" dirty="0"/>
          </a:p>
        </p:txBody>
      </p:sp>
    </p:spTree>
    <p:extLst>
      <p:ext uri="{BB962C8B-B14F-4D97-AF65-F5344CB8AC3E}">
        <p14:creationId xmlns:p14="http://schemas.microsoft.com/office/powerpoint/2010/main" val="10163843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76FE600-1268-3215-9B48-FD7B096BA4BE}"/>
              </a:ext>
            </a:extLst>
          </p:cNvPr>
          <p:cNvSpPr txBox="1"/>
          <p:nvPr/>
        </p:nvSpPr>
        <p:spPr>
          <a:xfrm>
            <a:off x="1131684" y="1394482"/>
            <a:ext cx="9415604" cy="3785652"/>
          </a:xfrm>
          <a:prstGeom prst="rect">
            <a:avLst/>
          </a:prstGeom>
          <a:noFill/>
        </p:spPr>
        <p:txBody>
          <a:bodyPr wrap="square">
            <a:spAutoFit/>
          </a:bodyPr>
          <a:lstStyle/>
          <a:p>
            <a:pPr indent="450850" algn="just"/>
            <a:r>
              <a:rPr lang="ru-RU" sz="2400" dirty="0">
                <a:effectLst/>
                <a:latin typeface="Times New Roman" panose="02020603050405020304" pitchFamily="18" charset="0"/>
                <a:ea typeface="Times New Roman" panose="02020603050405020304" pitchFamily="18" charset="0"/>
              </a:rPr>
              <a:t>Использую в своей деятельности компьютерные игры «</a:t>
            </a:r>
            <a:r>
              <a:rPr lang="ru-RU" sz="2400" dirty="0" err="1">
                <a:effectLst/>
                <a:latin typeface="Times New Roman" panose="02020603050405020304" pitchFamily="18" charset="0"/>
                <a:ea typeface="Times New Roman" panose="02020603050405020304" pitchFamily="18" charset="0"/>
              </a:rPr>
              <a:t>Мерсибо</a:t>
            </a:r>
            <a:r>
              <a:rPr lang="ru-RU" sz="2400" dirty="0">
                <a:effectLst/>
                <a:latin typeface="Times New Roman" panose="02020603050405020304" pitchFamily="18" charset="0"/>
                <a:ea typeface="Times New Roman" panose="02020603050405020304" pitchFamily="18" charset="0"/>
              </a:rPr>
              <a:t>» с целью повышения эффективности процесса коррекционно-логопедического воздействия, при этом решаю следующие задачи:</a:t>
            </a:r>
          </a:p>
          <a:p>
            <a:pPr marL="304800" indent="450850" algn="just"/>
            <a:r>
              <a:rPr lang="ru-RU" sz="2400" dirty="0">
                <a:effectLst/>
                <a:latin typeface="Times New Roman" panose="02020603050405020304" pitchFamily="18" charset="0"/>
                <a:ea typeface="Times New Roman" panose="02020603050405020304" pitchFamily="18" charset="0"/>
              </a:rPr>
              <a:t>- повышение мотивации детей к логопедическим занятиям;</a:t>
            </a:r>
          </a:p>
          <a:p>
            <a:pPr marL="304800" indent="450850" algn="just"/>
            <a:r>
              <a:rPr lang="ru-RU" sz="2400" dirty="0">
                <a:effectLst/>
                <a:latin typeface="Times New Roman" panose="02020603050405020304" pitchFamily="18" charset="0"/>
                <a:ea typeface="Times New Roman" panose="02020603050405020304" pitchFamily="18" charset="0"/>
              </a:rPr>
              <a:t>-  формирование сотрудничества и новых форм общения между ребенком и учителем-логопедом;</a:t>
            </a:r>
          </a:p>
          <a:p>
            <a:pPr marL="304800" indent="450850" algn="just"/>
            <a:r>
              <a:rPr lang="ru-RU" sz="2400" dirty="0">
                <a:effectLst/>
                <a:latin typeface="Times New Roman" panose="02020603050405020304" pitchFamily="18" charset="0"/>
                <a:ea typeface="Times New Roman" panose="02020603050405020304" pitchFamily="18" charset="0"/>
              </a:rPr>
              <a:t>- адекватная (осознанная) оценка ребенком своих действий во время занятий с компьютерной   программой;</a:t>
            </a:r>
          </a:p>
          <a:p>
            <a:pPr marL="304800" indent="450850" algn="just"/>
            <a:r>
              <a:rPr lang="ru-RU" sz="2400" dirty="0">
                <a:effectLst/>
                <a:latin typeface="Times New Roman" panose="02020603050405020304" pitchFamily="18" charset="0"/>
                <a:ea typeface="Times New Roman" panose="02020603050405020304" pitchFamily="18" charset="0"/>
              </a:rPr>
              <a:t>- положительное эмоциональное состояние ребенка в процессе занятий, как залог успеха.</a:t>
            </a:r>
          </a:p>
        </p:txBody>
      </p:sp>
    </p:spTree>
    <p:extLst>
      <p:ext uri="{BB962C8B-B14F-4D97-AF65-F5344CB8AC3E}">
        <p14:creationId xmlns:p14="http://schemas.microsoft.com/office/powerpoint/2010/main" val="3342114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F6B1CE-4C51-AE9B-1FC8-27C426B2B2F8}"/>
              </a:ext>
            </a:extLst>
          </p:cNvPr>
          <p:cNvSpPr txBox="1"/>
          <p:nvPr/>
        </p:nvSpPr>
        <p:spPr>
          <a:xfrm>
            <a:off x="1050202" y="695628"/>
            <a:ext cx="9361284" cy="6001643"/>
          </a:xfrm>
          <a:prstGeom prst="rect">
            <a:avLst/>
          </a:prstGeom>
          <a:noFill/>
        </p:spPr>
        <p:txBody>
          <a:bodyPr wrap="square">
            <a:spAutoFit/>
          </a:bodyPr>
          <a:lstStyle/>
          <a:p>
            <a:pPr indent="450850" algn="just"/>
            <a:r>
              <a:rPr lang="ru-RU" sz="2400" dirty="0">
                <a:effectLst/>
                <a:latin typeface="Times New Roman" panose="02020603050405020304" pitchFamily="18" charset="0"/>
                <a:ea typeface="Times New Roman" panose="02020603050405020304" pitchFamily="18" charset="0"/>
              </a:rPr>
              <a:t>Специально разработанные компьютерные программы, несут обучающий и развивающий характер. Они состоят из двух частей: мотивационной и развивающей; игры позволяют одновременно закреплять звуки, отрабатывать предлоги, правильно дышать, учиться считать и читать и многое другое. Игры продуманы до мелочей, так как подготовлены детскими специалистами. Использование этих игр позволяет решать не только педагогические задачи, но и осуществлять индивидуальный подход к разным детям: </a:t>
            </a:r>
            <a:r>
              <a:rPr lang="ru-RU" sz="2400" dirty="0" err="1">
                <a:latin typeface="Times New Roman" panose="02020603050405020304" pitchFamily="18" charset="0"/>
                <a:ea typeface="Times New Roman" panose="02020603050405020304" pitchFamily="18" charset="0"/>
              </a:rPr>
              <a:t>нормотипичным</a:t>
            </a:r>
            <a:r>
              <a:rPr lang="ru-RU" sz="2400" dirty="0">
                <a:effectLst/>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обучающимся</a:t>
            </a:r>
            <a:r>
              <a:rPr lang="ru-RU" sz="2400" dirty="0">
                <a:effectLst/>
                <a:latin typeface="Times New Roman" panose="02020603050405020304" pitchFamily="18" charset="0"/>
                <a:ea typeface="Times New Roman" panose="02020603050405020304" pitchFamily="18" charset="0"/>
              </a:rPr>
              <a:t> и </a:t>
            </a:r>
            <a:r>
              <a:rPr lang="ru-RU" sz="2400" dirty="0">
                <a:latin typeface="Times New Roman" panose="02020603050405020304" pitchFamily="18" charset="0"/>
                <a:ea typeface="Times New Roman" panose="02020603050405020304" pitchFamily="18" charset="0"/>
              </a:rPr>
              <a:t>обучающимся</a:t>
            </a:r>
            <a:r>
              <a:rPr lang="ru-RU" sz="2400" dirty="0">
                <a:effectLst/>
                <a:latin typeface="Times New Roman" panose="02020603050405020304" pitchFamily="18" charset="0"/>
                <a:ea typeface="Times New Roman" panose="02020603050405020304" pitchFamily="18" charset="0"/>
              </a:rPr>
              <a:t> с трудностями в психологическом развитии, здоровье и интеллекте. Игрой легко заинтересовать и раскрепостить ребенка, вовлечь в занятие. Игры легко адаптируются под индивидуальные особенности ребенка с помощью настроек (скорость, сложность, длительность). Их можно использовать как на индивидуальных, так и </a:t>
            </a:r>
            <a:r>
              <a:rPr lang="ru-RU" sz="2400" dirty="0">
                <a:latin typeface="Times New Roman" panose="02020603050405020304" pitchFamily="18" charset="0"/>
                <a:ea typeface="Times New Roman" panose="02020603050405020304" pitchFamily="18" charset="0"/>
              </a:rPr>
              <a:t>на фронтальных</a:t>
            </a:r>
            <a:r>
              <a:rPr lang="ru-RU" sz="2400" dirty="0">
                <a:effectLst/>
                <a:latin typeface="Times New Roman" panose="02020603050405020304" pitchFamily="18" charset="0"/>
                <a:ea typeface="Times New Roman" panose="02020603050405020304" pitchFamily="18" charset="0"/>
              </a:rPr>
              <a:t> занятиях, включать на ноутбуке, проекторе, интерактивной доске</a:t>
            </a:r>
            <a:r>
              <a:rPr lang="ru-RU" sz="2400" dirty="0">
                <a:latin typeface="Times New Roman" panose="02020603050405020304" pitchFamily="18" charset="0"/>
                <a:ea typeface="Times New Roman" panose="02020603050405020304" pitchFamily="18" charset="0"/>
              </a:rPr>
              <a:t> и компьютере</a:t>
            </a:r>
            <a:r>
              <a:rPr lang="ru-RU" sz="2400" dirty="0">
                <a:effectLst/>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1770407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086785-F70D-34E6-2CD4-BBF1FA6330C0}"/>
              </a:ext>
            </a:extLst>
          </p:cNvPr>
          <p:cNvSpPr txBox="1"/>
          <p:nvPr/>
        </p:nvSpPr>
        <p:spPr>
          <a:xfrm>
            <a:off x="1001950" y="612843"/>
            <a:ext cx="9387190" cy="5262979"/>
          </a:xfrm>
          <a:prstGeom prst="rect">
            <a:avLst/>
          </a:prstGeom>
          <a:noFill/>
        </p:spPr>
        <p:txBody>
          <a:bodyPr wrap="square">
            <a:spAutoFit/>
          </a:bodyPr>
          <a:lstStyle/>
          <a:p>
            <a:pPr indent="450850" algn="just"/>
            <a:r>
              <a:rPr lang="ru-RU" sz="2400" dirty="0">
                <a:effectLst/>
                <a:latin typeface="Times New Roman" panose="02020603050405020304" pitchFamily="18" charset="0"/>
                <a:ea typeface="Times New Roman" panose="02020603050405020304" pitchFamily="18" charset="0"/>
              </a:rPr>
              <a:t>Компьютерные игры «</a:t>
            </a:r>
            <a:r>
              <a:rPr lang="ru-RU" sz="2400" dirty="0" err="1">
                <a:effectLst/>
                <a:latin typeface="Times New Roman" panose="02020603050405020304" pitchFamily="18" charset="0"/>
                <a:ea typeface="Times New Roman" panose="02020603050405020304" pitchFamily="18" charset="0"/>
              </a:rPr>
              <a:t>Мерсибо</a:t>
            </a:r>
            <a:r>
              <a:rPr lang="ru-RU" sz="2400" dirty="0">
                <a:effectLst/>
                <a:latin typeface="Times New Roman" panose="02020603050405020304" pitchFamily="18" charset="0"/>
                <a:ea typeface="Times New Roman" panose="02020603050405020304" pitchFamily="18" charset="0"/>
              </a:rPr>
              <a:t>»</a:t>
            </a:r>
            <a:r>
              <a:rPr lang="ru-RU" sz="2400" dirty="0">
                <a:latin typeface="Times New Roman" panose="02020603050405020304" pitchFamily="18" charset="0"/>
                <a:ea typeface="Times New Roman" panose="02020603050405020304" pitchFamily="18" charset="0"/>
              </a:rPr>
              <a:t> </a:t>
            </a:r>
            <a:r>
              <a:rPr lang="ru-RU" sz="2400" dirty="0">
                <a:effectLst/>
                <a:latin typeface="Times New Roman" panose="02020603050405020304" pitchFamily="18" charset="0"/>
                <a:ea typeface="Times New Roman" panose="02020603050405020304" pitchFamily="18" charset="0"/>
              </a:rPr>
              <a:t>составлены так, что ребенок может представить себе не только единичное понятие или конкретную ситуацию, но и получить обобщенное представление обо всех похожих предметах или ситуациях. Таким образом, у него развиваются такие важные операции мышления как обобщение и классификация. В процессе таких занятий у детей улучшаются память и внимание. </a:t>
            </a:r>
          </a:p>
          <a:p>
            <a:pPr indent="450850" algn="just"/>
            <a:r>
              <a:rPr lang="ru-RU" sz="2400" dirty="0">
                <a:effectLst/>
                <a:latin typeface="Times New Roman" panose="02020603050405020304" pitchFamily="18" charset="0"/>
                <a:ea typeface="Times New Roman" panose="02020603050405020304" pitchFamily="18" charset="0"/>
              </a:rPr>
              <a:t>Работая с компьютером, ребенок рано начинает понимать, что предметы на экране - это не реальные вещи, а только знаки этих реальных вещей. Таким образом, у детей начинает развиваться так называемая знаковая функция сознания, то есть понимание того, что есть несколько уровней окружающего нас мира - это и реальные вещи, и картинки, схемы, слова или числа и т.д.</a:t>
            </a:r>
          </a:p>
          <a:p>
            <a:pPr indent="450850" algn="just"/>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71697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B65531D-AA04-3AA0-2A08-D7A4ED125FFC}"/>
              </a:ext>
            </a:extLst>
          </p:cNvPr>
          <p:cNvSpPr txBox="1"/>
          <p:nvPr/>
        </p:nvSpPr>
        <p:spPr>
          <a:xfrm>
            <a:off x="583661" y="408562"/>
            <a:ext cx="9873574" cy="5593082"/>
          </a:xfrm>
          <a:prstGeom prst="rect">
            <a:avLst/>
          </a:prstGeom>
          <a:noFill/>
        </p:spPr>
        <p:txBody>
          <a:bodyPr wrap="square">
            <a:spAutoFit/>
          </a:bodyPr>
          <a:lstStyle/>
          <a:p>
            <a:pPr indent="450850" algn="just"/>
            <a:r>
              <a:rPr lang="ru-RU" sz="2400" dirty="0">
                <a:effectLst/>
                <a:latin typeface="Times New Roman" panose="02020603050405020304" pitchFamily="18" charset="0"/>
                <a:ea typeface="Times New Roman" panose="02020603050405020304" pitchFamily="18" charset="0"/>
              </a:rPr>
              <a:t>Занятия детей на компьютере имеют большое значение не только для развития интеллекта, но и для развития мелкой моторики. В любых играх самых простых и сложных детям необходимо учиться нажимать пальцами на определенные клавиши, что развивает мелкую </a:t>
            </a:r>
            <a:r>
              <a:rPr lang="ru-RU" sz="2400" dirty="0">
                <a:latin typeface="Times New Roman" panose="02020603050405020304" pitchFamily="18" charset="0"/>
                <a:ea typeface="Times New Roman" panose="02020603050405020304" pitchFamily="18" charset="0"/>
              </a:rPr>
              <a:t>моторику</a:t>
            </a:r>
            <a:r>
              <a:rPr lang="ru-RU" sz="2400" dirty="0">
                <a:effectLst/>
                <a:latin typeface="Times New Roman" panose="02020603050405020304" pitchFamily="18" charset="0"/>
                <a:ea typeface="Times New Roman" panose="02020603050405020304" pitchFamily="18" charset="0"/>
              </a:rPr>
              <a:t> рук. Не зря бытует такое выражение «наша речь на кончиках наших пальцев». </a:t>
            </a:r>
          </a:p>
          <a:p>
            <a:pPr indent="450850" algn="just"/>
            <a:r>
              <a:rPr lang="ru-RU" sz="2400" dirty="0">
                <a:effectLst/>
                <a:latin typeface="Times New Roman" panose="02020603050405020304" pitchFamily="18" charset="0"/>
                <a:ea typeface="Times New Roman" panose="02020603050405020304" pitchFamily="18" charset="0"/>
              </a:rPr>
              <a:t>Ученые отмечают, что чем больше мы делаем мелких и сложных движений пальцами, тем больше участков мозга включается в работу, это относится и к работе зрительного анализатора. Чем внимательнее мы всматриваемся в то, над чем работаем, тем больше пользы нашему мозгу. Мозг ребенка одновременно выполняет несколько видов деятельности: следит за изображением, отдает команды пальцам рук и при этом еще и думает над заданием.  Вот почему так важно формирование моторной координации и координации совместной деятельности зрительного и моторного анализаторов, что с успехом достигается на занятиях детей на компьютере.</a:t>
            </a:r>
          </a:p>
        </p:txBody>
      </p:sp>
    </p:spTree>
    <p:extLst>
      <p:ext uri="{BB962C8B-B14F-4D97-AF65-F5344CB8AC3E}">
        <p14:creationId xmlns:p14="http://schemas.microsoft.com/office/powerpoint/2010/main" val="37044158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42D272B-35A0-7536-85C7-4CAD4520EE02}"/>
              </a:ext>
            </a:extLst>
          </p:cNvPr>
          <p:cNvSpPr txBox="1"/>
          <p:nvPr/>
        </p:nvSpPr>
        <p:spPr>
          <a:xfrm>
            <a:off x="768485" y="817123"/>
            <a:ext cx="9698476" cy="5262979"/>
          </a:xfrm>
          <a:prstGeom prst="rect">
            <a:avLst/>
          </a:prstGeom>
          <a:noFill/>
        </p:spPr>
        <p:txBody>
          <a:bodyPr wrap="square">
            <a:spAutoFit/>
          </a:bodyPr>
          <a:lstStyle/>
          <a:p>
            <a:pPr indent="450850" algn="just"/>
            <a:r>
              <a:rPr lang="ru-RU" sz="2800" dirty="0">
                <a:effectLst/>
                <a:latin typeface="Times New Roman" panose="02020603050405020304" pitchFamily="18" charset="0"/>
                <a:ea typeface="Times New Roman" panose="02020603050405020304" pitchFamily="18" charset="0"/>
              </a:rPr>
              <a:t>Используя на своих занятиях компьютерные игры, логопед должен помнить, что главная цель его работы – это коррекция речи для реализации полноценного общения ребенка с другими людьми. Поэтому основная часть занятия должна быть посвящена непосредственному общению логопеда и ребенка. Поэтому компьютер рекомендуется использовать только как дополнительное средство работы в течение недлительного времени. Для того чтобы ребенок стремился на занятие не только ради работы с компьютером, но и ради присутствия на традиционном занятии, полезно использовать компьютерную программу как часть общего сценария всей работы логопеда с </a:t>
            </a:r>
            <a:r>
              <a:rPr lang="ru-RU" sz="2800" dirty="0">
                <a:latin typeface="Times New Roman" panose="02020603050405020304" pitchFamily="18" charset="0"/>
                <a:ea typeface="Times New Roman" panose="02020603050405020304" pitchFamily="18" charset="0"/>
              </a:rPr>
              <a:t>учеником</a:t>
            </a:r>
            <a:r>
              <a:rPr lang="ru-RU" sz="2800" dirty="0">
                <a:effectLst/>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9572253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1BE8A43-CADB-A25C-7DCD-8A816A2912F7}"/>
              </a:ext>
            </a:extLst>
          </p:cNvPr>
          <p:cNvSpPr txBox="1"/>
          <p:nvPr/>
        </p:nvSpPr>
        <p:spPr>
          <a:xfrm>
            <a:off x="651753" y="992221"/>
            <a:ext cx="9805481" cy="4154984"/>
          </a:xfrm>
          <a:prstGeom prst="rect">
            <a:avLst/>
          </a:prstGeom>
          <a:noFill/>
        </p:spPr>
        <p:txBody>
          <a:bodyPr wrap="square">
            <a:spAutoFit/>
          </a:bodyPr>
          <a:lstStyle/>
          <a:p>
            <a:pPr indent="450850" algn="just"/>
            <a:r>
              <a:rPr lang="ru-RU" sz="2400" dirty="0">
                <a:effectLst/>
                <a:latin typeface="Times New Roman" panose="02020603050405020304" pitchFamily="18" charset="0"/>
                <a:ea typeface="Times New Roman" panose="02020603050405020304" pitchFamily="18" charset="0"/>
              </a:rPr>
              <a:t>На тех  занятиях, где используется компьютерные игры </a:t>
            </a:r>
            <a:r>
              <a:rPr lang="ru-RU" sz="2400" dirty="0">
                <a:latin typeface="Times New Roman" panose="02020603050405020304" pitchFamily="18" charset="0"/>
                <a:ea typeface="Times New Roman" panose="02020603050405020304" pitchFamily="18" charset="0"/>
              </a:rPr>
              <a:t>«</a:t>
            </a:r>
            <a:r>
              <a:rPr lang="ru-RU" sz="2400" dirty="0" err="1">
                <a:latin typeface="Times New Roman" panose="02020603050405020304" pitchFamily="18" charset="0"/>
                <a:ea typeface="Times New Roman" panose="02020603050405020304" pitchFamily="18" charset="0"/>
              </a:rPr>
              <a:t>Мерсибо</a:t>
            </a:r>
            <a:r>
              <a:rPr lang="ru-RU" sz="2400" dirty="0">
                <a:latin typeface="Times New Roman" panose="02020603050405020304" pitchFamily="18" charset="0"/>
                <a:ea typeface="Times New Roman" panose="02020603050405020304" pitchFamily="18" charset="0"/>
              </a:rPr>
              <a:t>»</a:t>
            </a:r>
            <a:r>
              <a:rPr lang="ru-RU" sz="2400" dirty="0">
                <a:effectLst/>
                <a:latin typeface="Times New Roman" panose="02020603050405020304" pitchFamily="18" charset="0"/>
                <a:ea typeface="Times New Roman" panose="02020603050405020304" pitchFamily="18" charset="0"/>
              </a:rPr>
              <a:t>, дисциплина всегда лучше. В результате занятий у многих детей сглаживается негативизм. Если на замечания логопеда ребенок часто реагирует негативно, то на замечания компьютерного героя дети не обижаются, ведь после каждого успешно выполненного задания они получают «приз», при этом ребенок эмоционально реагирует на такое поощрение и радуется виртуальным подаркам, чуть ли не больше, чем настоящим. Таким образом, использование компьютера позволяет индивидуализировать процесс коррекции речи, способствует положительному эмоциональному состоянию детей в процессе занятий, значительно повышает эффективность работы логопеда.</a:t>
            </a:r>
          </a:p>
        </p:txBody>
      </p:sp>
    </p:spTree>
    <p:extLst>
      <p:ext uri="{BB962C8B-B14F-4D97-AF65-F5344CB8AC3E}">
        <p14:creationId xmlns:p14="http://schemas.microsoft.com/office/powerpoint/2010/main" val="355707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A2FE4D-CDCF-845A-F6C3-6C3133907088}"/>
              </a:ext>
            </a:extLst>
          </p:cNvPr>
          <p:cNvSpPr txBox="1"/>
          <p:nvPr/>
        </p:nvSpPr>
        <p:spPr>
          <a:xfrm>
            <a:off x="1167319" y="972767"/>
            <a:ext cx="9212094" cy="3055324"/>
          </a:xfrm>
          <a:prstGeom prst="rect">
            <a:avLst/>
          </a:prstGeom>
          <a:noFill/>
        </p:spPr>
        <p:txBody>
          <a:bodyPr wrap="square">
            <a:spAutoFit/>
          </a:bodyPr>
          <a:lstStyle/>
          <a:p>
            <a:pPr indent="450850" algn="just">
              <a:buNone/>
            </a:pPr>
            <a:r>
              <a:rPr lang="ru-RU" sz="2400" dirty="0">
                <a:effectLst/>
                <a:latin typeface="Times New Roman" panose="02020603050405020304" pitchFamily="18" charset="0"/>
                <a:ea typeface="Times New Roman" panose="02020603050405020304" pitchFamily="18" charset="0"/>
              </a:rPr>
              <a:t>Игры МЕРРСИБО существуют в нескольких вариантах:</a:t>
            </a:r>
          </a:p>
          <a:p>
            <a:pPr indent="450850" algn="just">
              <a:buNone/>
            </a:pPr>
            <a:r>
              <a:rPr lang="ru-RU" sz="2400" dirty="0">
                <a:effectLst/>
                <a:latin typeface="Times New Roman" panose="02020603050405020304" pitchFamily="18" charset="0"/>
                <a:ea typeface="Times New Roman" panose="02020603050405020304" pitchFamily="18" charset="0"/>
              </a:rPr>
              <a:t>- непосредственно на сайте</a:t>
            </a:r>
            <a:r>
              <a:rPr lang="ru-RU" sz="2400" dirty="0">
                <a:solidFill>
                  <a:srgbClr val="FF0000"/>
                </a:solidFill>
                <a:effectLst/>
                <a:latin typeface="Times New Roman" panose="02020603050405020304" pitchFamily="18" charset="0"/>
                <a:ea typeface="Times New Roman" panose="02020603050405020304" pitchFamily="18" charset="0"/>
              </a:rPr>
              <a:t> </a:t>
            </a:r>
            <a:r>
              <a:rPr lang="ru-RU" sz="2400" u="sng" dirty="0">
                <a:solidFill>
                  <a:srgbClr val="FFFF00"/>
                </a:solidFill>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https://mersibo.ru</a:t>
            </a:r>
            <a:r>
              <a:rPr lang="ru-RU" sz="2400" dirty="0">
                <a:solidFill>
                  <a:srgbClr val="FFFF00"/>
                </a:solidFill>
                <a:effectLst/>
                <a:latin typeface="Times New Roman" panose="02020603050405020304" pitchFamily="18" charset="0"/>
                <a:ea typeface="Times New Roman" panose="02020603050405020304" pitchFamily="18" charset="0"/>
              </a:rPr>
              <a:t> </a:t>
            </a:r>
            <a:r>
              <a:rPr lang="ru-RU" sz="2400" dirty="0">
                <a:effectLst/>
                <a:latin typeface="Times New Roman" panose="02020603050405020304" pitchFamily="18" charset="0"/>
                <a:ea typeface="Times New Roman" panose="02020603050405020304" pitchFamily="18" charset="0"/>
              </a:rPr>
              <a:t>(онлайн-режим по подписке);</a:t>
            </a:r>
          </a:p>
          <a:p>
            <a:pPr indent="450850" algn="just">
              <a:buNone/>
            </a:pPr>
            <a:r>
              <a:rPr lang="ru-RU" sz="2400" dirty="0">
                <a:effectLst/>
                <a:latin typeface="Times New Roman" panose="02020603050405020304" pitchFamily="18" charset="0"/>
                <a:ea typeface="Times New Roman" panose="02020603050405020304" pitchFamily="18" charset="0"/>
              </a:rPr>
              <a:t>- на диске или флэшке (если  отсутствует Интернет);</a:t>
            </a:r>
          </a:p>
          <a:p>
            <a:pPr indent="450850" algn="just">
              <a:buNone/>
            </a:pPr>
            <a:r>
              <a:rPr lang="ru-RU" sz="2400" dirty="0">
                <a:effectLst/>
                <a:latin typeface="Times New Roman" panose="02020603050405020304" pitchFamily="18" charset="0"/>
                <a:ea typeface="Times New Roman" panose="02020603050405020304" pitchFamily="18" charset="0"/>
              </a:rPr>
              <a:t>- в виде карточек и настольных игр.</a:t>
            </a:r>
          </a:p>
          <a:p>
            <a:pPr indent="450850" algn="just">
              <a:buNone/>
            </a:pPr>
            <a:r>
              <a:rPr lang="ru-RU" sz="2400" dirty="0">
                <a:effectLst/>
                <a:latin typeface="Times New Roman" panose="02020603050405020304" pitchFamily="18" charset="0"/>
                <a:ea typeface="Times New Roman" panose="02020603050405020304" pitchFamily="18" charset="0"/>
              </a:rPr>
              <a:t>Для специалистов, педагогов и родителей регулярно проводятся вебинары, мастер-классы, курсы </a:t>
            </a:r>
            <a:r>
              <a:rPr lang="ru-RU" sz="2400" dirty="0">
                <a:solidFill>
                  <a:srgbClr val="FFFF00"/>
                </a:solidFill>
                <a:effectLst/>
                <a:latin typeface="Times New Roman" panose="02020603050405020304" pitchFamily="18" charset="0"/>
                <a:ea typeface="Times New Roman" panose="02020603050405020304" pitchFamily="18" charset="0"/>
              </a:rPr>
              <a:t>(</a:t>
            </a:r>
            <a:r>
              <a:rPr lang="ru-RU" sz="2400" u="sng" dirty="0">
                <a:solidFill>
                  <a:srgbClr val="FFFF00"/>
                </a:solidFill>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https://mersibo.ru/user/certificate</a:t>
            </a:r>
            <a:r>
              <a:rPr lang="ru-RU" sz="2400" dirty="0">
                <a:solidFill>
                  <a:srgbClr val="FFFF00"/>
                </a:solidFill>
                <a:effectLst/>
                <a:latin typeface="Times New Roman" panose="02020603050405020304" pitchFamily="18" charset="0"/>
                <a:ea typeface="Times New Roman" panose="02020603050405020304" pitchFamily="18" charset="0"/>
              </a:rPr>
              <a:t>)</a:t>
            </a:r>
            <a:r>
              <a:rPr lang="ru-RU" sz="2400" dirty="0">
                <a:effectLst/>
                <a:latin typeface="Times New Roman" panose="02020603050405020304" pitchFamily="18" charset="0"/>
                <a:ea typeface="Times New Roman" panose="02020603050405020304" pitchFamily="18" charset="0"/>
              </a:rPr>
              <a:t>.</a:t>
            </a:r>
            <a:r>
              <a:rPr lang="ru-RU" sz="2400" dirty="0">
                <a:solidFill>
                  <a:srgbClr val="FFFF00"/>
                </a:solidFill>
                <a:effectLst/>
                <a:latin typeface="Times New Roman" panose="02020603050405020304" pitchFamily="18" charset="0"/>
                <a:ea typeface="Times New Roman" panose="02020603050405020304" pitchFamily="18" charset="0"/>
              </a:rPr>
              <a:t> </a:t>
            </a:r>
          </a:p>
          <a:p>
            <a:pPr>
              <a:lnSpc>
                <a:spcPct val="107000"/>
              </a:lnSpc>
              <a:spcAft>
                <a:spcPts val="800"/>
              </a:spcAft>
            </a:pPr>
            <a:r>
              <a:rPr lang="ru-RU" sz="24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701756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449CB93-F62A-BCD9-BA3D-70A415966486}"/>
              </a:ext>
            </a:extLst>
          </p:cNvPr>
          <p:cNvSpPr>
            <a:spLocks noGrp="1"/>
          </p:cNvSpPr>
          <p:nvPr>
            <p:ph type="title"/>
          </p:nvPr>
        </p:nvSpPr>
        <p:spPr>
          <a:xfrm>
            <a:off x="646111" y="452718"/>
            <a:ext cx="9404723" cy="714601"/>
          </a:xfrm>
        </p:spPr>
        <p:txBody>
          <a:bodyPr/>
          <a:lstStyle/>
          <a:p>
            <a:pPr algn="ctr"/>
            <a:r>
              <a:rPr lang="ru-RU" sz="2000" dirty="0">
                <a:latin typeface="Times New Roman" panose="02020603050405020304" pitchFamily="18" charset="0"/>
                <a:cs typeface="Times New Roman" panose="02020603050405020304" pitchFamily="18" charset="0"/>
              </a:rPr>
              <a:t>     </a:t>
            </a:r>
            <a:r>
              <a:rPr lang="ru-RU" sz="3600" dirty="0">
                <a:latin typeface="Times New Roman" panose="02020603050405020304" pitchFamily="18" charset="0"/>
                <a:cs typeface="Times New Roman" panose="02020603050405020304" pitchFamily="18" charset="0"/>
              </a:rPr>
              <a:t>Речевое дыхание, воздушная струя</a:t>
            </a:r>
          </a:p>
        </p:txBody>
      </p:sp>
      <p:pic>
        <p:nvPicPr>
          <p:cNvPr id="5" name="Объект 4" descr="Изображение выглядит как текст, еда, выпечка, меню&#10;&#10;Контент, сгенерированный ИИ, может содержать ошибки.">
            <a:extLst>
              <a:ext uri="{FF2B5EF4-FFF2-40B4-BE49-F238E27FC236}">
                <a16:creationId xmlns:a16="http://schemas.microsoft.com/office/drawing/2014/main" id="{6370798D-31EC-4FC6-481F-3B71C67E41D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6111" y="1167319"/>
            <a:ext cx="9772212" cy="4926300"/>
          </a:xfrm>
        </p:spPr>
      </p:pic>
    </p:spTree>
    <p:extLst>
      <p:ext uri="{BB962C8B-B14F-4D97-AF65-F5344CB8AC3E}">
        <p14:creationId xmlns:p14="http://schemas.microsoft.com/office/powerpoint/2010/main" val="39740116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489DDE-68F2-D97E-7863-CD2CA88D40EA}"/>
              </a:ext>
            </a:extLst>
          </p:cNvPr>
          <p:cNvSpPr>
            <a:spLocks noGrp="1"/>
          </p:cNvSpPr>
          <p:nvPr>
            <p:ph type="title"/>
          </p:nvPr>
        </p:nvSpPr>
        <p:spPr/>
        <p:txBody>
          <a:bodyPr/>
          <a:lstStyle/>
          <a:p>
            <a:pPr algn="ctr"/>
            <a:r>
              <a:rPr lang="ru-RU" sz="2400" dirty="0">
                <a:latin typeface="Times New Roman" panose="02020603050405020304" pitchFamily="18" charset="0"/>
                <a:cs typeface="Times New Roman" panose="02020603050405020304" pitchFamily="18" charset="0"/>
              </a:rPr>
              <a:t>  </a:t>
            </a:r>
            <a:r>
              <a:rPr lang="ru-RU" sz="3200" dirty="0">
                <a:latin typeface="Times New Roman" panose="02020603050405020304" pitchFamily="18" charset="0"/>
                <a:cs typeface="Times New Roman" panose="02020603050405020304" pitchFamily="18" charset="0"/>
              </a:rPr>
              <a:t>Артикуляционная гимнастика</a:t>
            </a:r>
          </a:p>
        </p:txBody>
      </p:sp>
      <p:pic>
        <p:nvPicPr>
          <p:cNvPr id="5" name="Объект 4" descr="Изображение выглядит как текст, снимок экрана, компьютер, Операционная система&#10;&#10;Контент, сгенерированный ИИ, может содержать ошибки.">
            <a:extLst>
              <a:ext uri="{FF2B5EF4-FFF2-40B4-BE49-F238E27FC236}">
                <a16:creationId xmlns:a16="http://schemas.microsoft.com/office/drawing/2014/main" id="{CDF44423-36C0-E9C8-9552-2F8D2543EA9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88957" y="1120877"/>
            <a:ext cx="9404723" cy="5127523"/>
          </a:xfrm>
        </p:spPr>
      </p:pic>
    </p:spTree>
    <p:extLst>
      <p:ext uri="{BB962C8B-B14F-4D97-AF65-F5344CB8AC3E}">
        <p14:creationId xmlns:p14="http://schemas.microsoft.com/office/powerpoint/2010/main" val="259739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4797DF7-9C29-38EB-428C-CF8869298350}"/>
              </a:ext>
            </a:extLst>
          </p:cNvPr>
          <p:cNvSpPr>
            <a:spLocks noGrp="1"/>
          </p:cNvSpPr>
          <p:nvPr>
            <p:ph type="title"/>
          </p:nvPr>
        </p:nvSpPr>
        <p:spPr>
          <a:xfrm>
            <a:off x="291831" y="452718"/>
            <a:ext cx="10126492" cy="646508"/>
          </a:xfrm>
        </p:spPr>
        <p:txBody>
          <a:bodyPr/>
          <a:lstStyle/>
          <a:p>
            <a:pPr algn="ctr"/>
            <a:r>
              <a:rPr lang="ru-RU" sz="2800" dirty="0">
                <a:latin typeface="Times New Roman" panose="02020603050405020304" pitchFamily="18" charset="0"/>
                <a:cs typeface="Times New Roman" panose="02020603050405020304" pitchFamily="18" charset="0"/>
              </a:rPr>
              <a:t>Постановка, автоматизация и дифференциация «трудных» звуков</a:t>
            </a:r>
          </a:p>
        </p:txBody>
      </p:sp>
      <p:pic>
        <p:nvPicPr>
          <p:cNvPr id="5" name="Объект 4" descr="Изображение выглядит как текст, информация&#10;&#10;Контент, сгенерированный ИИ, может содержать ошибки.">
            <a:extLst>
              <a:ext uri="{FF2B5EF4-FFF2-40B4-BE49-F238E27FC236}">
                <a16:creationId xmlns:a16="http://schemas.microsoft.com/office/drawing/2014/main" id="{328874D0-4A3A-6F5D-5C49-F2CBE4723A7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11199" y="1099226"/>
            <a:ext cx="9707123" cy="5306056"/>
          </a:xfrm>
        </p:spPr>
      </p:pic>
    </p:spTree>
    <p:extLst>
      <p:ext uri="{BB962C8B-B14F-4D97-AF65-F5344CB8AC3E}">
        <p14:creationId xmlns:p14="http://schemas.microsoft.com/office/powerpoint/2010/main" val="3725930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A8BD4CE-F5B6-824A-F83F-0D3EA88AB047}"/>
              </a:ext>
            </a:extLst>
          </p:cNvPr>
          <p:cNvSpPr>
            <a:spLocks noGrp="1"/>
          </p:cNvSpPr>
          <p:nvPr>
            <p:ph type="title"/>
          </p:nvPr>
        </p:nvSpPr>
        <p:spPr>
          <a:xfrm>
            <a:off x="155643" y="452718"/>
            <a:ext cx="10282136" cy="607597"/>
          </a:xfrm>
        </p:spPr>
        <p:txBody>
          <a:bodyPr/>
          <a:lstStyle/>
          <a:p>
            <a:pPr algn="ctr"/>
            <a:r>
              <a:rPr lang="ru-RU" sz="2800" dirty="0">
                <a:latin typeface="Times New Roman" panose="02020603050405020304" pitchFamily="18" charset="0"/>
                <a:cs typeface="Times New Roman" panose="02020603050405020304" pitchFamily="18" charset="0"/>
              </a:rPr>
              <a:t>Развитие фонематического слуха, звукового анализа слов и слогов</a:t>
            </a:r>
          </a:p>
        </p:txBody>
      </p:sp>
      <p:pic>
        <p:nvPicPr>
          <p:cNvPr id="5" name="Объект 4" descr="Изображение выглядит как текст, риф, снимок экрана&#10;&#10;Контент, сгенерированный ИИ, может содержать ошибки.">
            <a:extLst>
              <a:ext uri="{FF2B5EF4-FFF2-40B4-BE49-F238E27FC236}">
                <a16:creationId xmlns:a16="http://schemas.microsoft.com/office/drawing/2014/main" id="{80F28C73-1831-77DE-D81B-6441211D95D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1831" y="1147864"/>
            <a:ext cx="10145948" cy="5100536"/>
          </a:xfrm>
        </p:spPr>
      </p:pic>
    </p:spTree>
    <p:extLst>
      <p:ext uri="{BB962C8B-B14F-4D97-AF65-F5344CB8AC3E}">
        <p14:creationId xmlns:p14="http://schemas.microsoft.com/office/powerpoint/2010/main" val="42129043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D1CA1AB-51B8-631B-EAE3-3BBED7C2FD1C}"/>
              </a:ext>
            </a:extLst>
          </p:cNvPr>
          <p:cNvSpPr>
            <a:spLocks noGrp="1"/>
          </p:cNvSpPr>
          <p:nvPr>
            <p:ph type="title"/>
          </p:nvPr>
        </p:nvSpPr>
        <p:spPr/>
        <p:txBody>
          <a:bodyPr/>
          <a:lstStyle/>
          <a:p>
            <a:pPr algn="ctr"/>
            <a:r>
              <a:rPr lang="ru-RU" sz="2800" dirty="0">
                <a:latin typeface="Times New Roman" panose="02020603050405020304" pitchFamily="18" charset="0"/>
                <a:cs typeface="Times New Roman" panose="02020603050405020304" pitchFamily="18" charset="0"/>
              </a:rPr>
              <a:t>Лексико-грамматические категории и связная речь</a:t>
            </a:r>
          </a:p>
        </p:txBody>
      </p:sp>
      <p:pic>
        <p:nvPicPr>
          <p:cNvPr id="5" name="Объект 4" descr="Изображение выглядит как текст, мультфильм, снимок экрана&#10;&#10;Контент, сгенерированный ИИ, может содержать ошибки.">
            <a:extLst>
              <a:ext uri="{FF2B5EF4-FFF2-40B4-BE49-F238E27FC236}">
                <a16:creationId xmlns:a16="http://schemas.microsoft.com/office/drawing/2014/main" id="{01548978-03E0-C475-8384-2D4E68C3E8B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24560" y="1157591"/>
            <a:ext cx="9489440" cy="5090809"/>
          </a:xfrm>
        </p:spPr>
      </p:pic>
    </p:spTree>
    <p:extLst>
      <p:ext uri="{BB962C8B-B14F-4D97-AF65-F5344CB8AC3E}">
        <p14:creationId xmlns:p14="http://schemas.microsoft.com/office/powerpoint/2010/main" val="23422938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C1B3279-3B02-34DC-6E69-E450B203BA21}"/>
              </a:ext>
            </a:extLst>
          </p:cNvPr>
          <p:cNvSpPr>
            <a:spLocks noGrp="1"/>
          </p:cNvSpPr>
          <p:nvPr>
            <p:ph type="title"/>
          </p:nvPr>
        </p:nvSpPr>
        <p:spPr>
          <a:xfrm>
            <a:off x="646111" y="452718"/>
            <a:ext cx="9404723" cy="597869"/>
          </a:xfrm>
        </p:spPr>
        <p:txBody>
          <a:bodyPr/>
          <a:lstStyle/>
          <a:p>
            <a:pPr algn="ctr"/>
            <a:r>
              <a:rPr lang="ru-RU" sz="3200" dirty="0">
                <a:latin typeface="Times New Roman" panose="02020603050405020304" pitchFamily="18" charset="0"/>
                <a:cs typeface="Times New Roman" panose="02020603050405020304" pitchFamily="18" charset="0"/>
              </a:rPr>
              <a:t>Все виды моторики</a:t>
            </a:r>
          </a:p>
        </p:txBody>
      </p:sp>
      <p:pic>
        <p:nvPicPr>
          <p:cNvPr id="5" name="Объект 4" descr="Изображение выглядит как текст, снимок экрана, мультфильм&#10;&#10;Контент, сгенерированный ИИ, может содержать ошибки.">
            <a:extLst>
              <a:ext uri="{FF2B5EF4-FFF2-40B4-BE49-F238E27FC236}">
                <a16:creationId xmlns:a16="http://schemas.microsoft.com/office/drawing/2014/main" id="{4211E808-E6C2-64AB-5C86-2EE0930EAF6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7591" y="1050587"/>
            <a:ext cx="9270460" cy="5197813"/>
          </a:xfrm>
        </p:spPr>
      </p:pic>
    </p:spTree>
    <p:extLst>
      <p:ext uri="{BB962C8B-B14F-4D97-AF65-F5344CB8AC3E}">
        <p14:creationId xmlns:p14="http://schemas.microsoft.com/office/powerpoint/2010/main" val="3276760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27923F0-B52C-4533-EB6E-80AD64804B01}"/>
              </a:ext>
            </a:extLst>
          </p:cNvPr>
          <p:cNvSpPr>
            <a:spLocks noGrp="1"/>
          </p:cNvSpPr>
          <p:nvPr>
            <p:ph type="title"/>
          </p:nvPr>
        </p:nvSpPr>
        <p:spPr>
          <a:xfrm>
            <a:off x="646111" y="452718"/>
            <a:ext cx="9404723" cy="607597"/>
          </a:xfrm>
        </p:spPr>
        <p:txBody>
          <a:bodyPr/>
          <a:lstStyle/>
          <a:p>
            <a:pPr algn="ctr"/>
            <a:r>
              <a:rPr lang="ru-RU" sz="2800" dirty="0">
                <a:latin typeface="Times New Roman" panose="02020603050405020304" pitchFamily="18" charset="0"/>
                <a:cs typeface="Times New Roman" panose="02020603050405020304" pitchFamily="18" charset="0"/>
              </a:rPr>
              <a:t>Карточки и настольные игры</a:t>
            </a:r>
          </a:p>
        </p:txBody>
      </p:sp>
      <p:pic>
        <p:nvPicPr>
          <p:cNvPr id="6" name="Объект 5">
            <a:extLst>
              <a:ext uri="{FF2B5EF4-FFF2-40B4-BE49-F238E27FC236}">
                <a16:creationId xmlns:a16="http://schemas.microsoft.com/office/drawing/2014/main" id="{251AEF91-D94A-B773-1153-F1E2A7F132C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03313" y="1402080"/>
            <a:ext cx="4395787" cy="4404796"/>
          </a:xfrm>
        </p:spPr>
      </p:pic>
      <p:pic>
        <p:nvPicPr>
          <p:cNvPr id="8" name="Объект 7">
            <a:extLst>
              <a:ext uri="{FF2B5EF4-FFF2-40B4-BE49-F238E27FC236}">
                <a16:creationId xmlns:a16="http://schemas.microsoft.com/office/drawing/2014/main" id="{0376AFEB-24FB-532F-33BA-3849A5A10C0B}"/>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rot="5400000">
            <a:off x="6092089" y="1586569"/>
            <a:ext cx="4404797" cy="4035822"/>
          </a:xfrm>
        </p:spPr>
      </p:pic>
    </p:spTree>
    <p:extLst>
      <p:ext uri="{BB962C8B-B14F-4D97-AF65-F5344CB8AC3E}">
        <p14:creationId xmlns:p14="http://schemas.microsoft.com/office/powerpoint/2010/main" val="24995963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320673E-4594-C546-277A-60C44D0A49EF}"/>
              </a:ext>
            </a:extLst>
          </p:cNvPr>
          <p:cNvSpPr>
            <a:spLocks noGrp="1"/>
          </p:cNvSpPr>
          <p:nvPr>
            <p:ph type="title"/>
          </p:nvPr>
        </p:nvSpPr>
        <p:spPr/>
        <p:txBody>
          <a:bodyPr/>
          <a:lstStyle/>
          <a:p>
            <a:r>
              <a:rPr lang="ru-RU" sz="2400" dirty="0">
                <a:solidFill>
                  <a:schemeClr val="tx1"/>
                </a:solidFill>
                <a:latin typeface="Times New Roman" panose="02020603050405020304" pitchFamily="18" charset="0"/>
                <a:cs typeface="Times New Roman" panose="02020603050405020304" pitchFamily="18" charset="0"/>
              </a:rPr>
              <a:t>     Комплект карточек состоит из 27 популярных логопедических упражнений для проведения подготовительного этапа перед постановкой «трудных» звуков. Каждая карточка содержит описание выполнения упражнения, иллюстрацию и стишок к нему.</a:t>
            </a:r>
          </a:p>
        </p:txBody>
      </p:sp>
      <p:sp>
        <p:nvSpPr>
          <p:cNvPr id="3" name="Текст 2">
            <a:extLst>
              <a:ext uri="{FF2B5EF4-FFF2-40B4-BE49-F238E27FC236}">
                <a16:creationId xmlns:a16="http://schemas.microsoft.com/office/drawing/2014/main" id="{FE5150F7-DB27-09C3-3C9E-17B0BCFF7358}"/>
              </a:ext>
            </a:extLst>
          </p:cNvPr>
          <p:cNvSpPr>
            <a:spLocks noGrp="1"/>
          </p:cNvSpPr>
          <p:nvPr>
            <p:ph type="body" idx="1"/>
          </p:nvPr>
        </p:nvSpPr>
        <p:spPr/>
        <p:txBody>
          <a:bodyPr/>
          <a:lstStyle/>
          <a:p>
            <a:endParaRPr lang="ru-RU"/>
          </a:p>
        </p:txBody>
      </p:sp>
      <p:pic>
        <p:nvPicPr>
          <p:cNvPr id="8" name="Объект 7">
            <a:extLst>
              <a:ext uri="{FF2B5EF4-FFF2-40B4-BE49-F238E27FC236}">
                <a16:creationId xmlns:a16="http://schemas.microsoft.com/office/drawing/2014/main" id="{51438939-309E-2881-F945-53ECE77DD685}"/>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rot="5400000">
            <a:off x="1430338" y="2982318"/>
            <a:ext cx="3741737" cy="2806302"/>
          </a:xfrm>
        </p:spPr>
      </p:pic>
      <p:sp>
        <p:nvSpPr>
          <p:cNvPr id="5" name="Текст 4">
            <a:extLst>
              <a:ext uri="{FF2B5EF4-FFF2-40B4-BE49-F238E27FC236}">
                <a16:creationId xmlns:a16="http://schemas.microsoft.com/office/drawing/2014/main" id="{C5604231-D0C2-A3E7-B05D-EB59261DC28A}"/>
              </a:ext>
            </a:extLst>
          </p:cNvPr>
          <p:cNvSpPr>
            <a:spLocks noGrp="1"/>
          </p:cNvSpPr>
          <p:nvPr>
            <p:ph type="body" sz="quarter" idx="3"/>
          </p:nvPr>
        </p:nvSpPr>
        <p:spPr/>
        <p:txBody>
          <a:bodyPr/>
          <a:lstStyle/>
          <a:p>
            <a:endParaRPr lang="ru-RU" dirty="0"/>
          </a:p>
        </p:txBody>
      </p:sp>
      <p:pic>
        <p:nvPicPr>
          <p:cNvPr id="10" name="Объект 9">
            <a:extLst>
              <a:ext uri="{FF2B5EF4-FFF2-40B4-BE49-F238E27FC236}">
                <a16:creationId xmlns:a16="http://schemas.microsoft.com/office/drawing/2014/main" id="{56670FCE-A239-42D4-3F53-04CC9725FC3F}"/>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rot="5400000">
            <a:off x="5981700" y="2982317"/>
            <a:ext cx="3741738" cy="2806303"/>
          </a:xfrm>
        </p:spPr>
      </p:pic>
    </p:spTree>
    <p:extLst>
      <p:ext uri="{BB962C8B-B14F-4D97-AF65-F5344CB8AC3E}">
        <p14:creationId xmlns:p14="http://schemas.microsoft.com/office/powerpoint/2010/main" val="2317075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FC0B3AD-A456-2A7A-F49C-A3524227132C}"/>
              </a:ext>
            </a:extLst>
          </p:cNvPr>
          <p:cNvSpPr>
            <a:spLocks noGrp="1"/>
          </p:cNvSpPr>
          <p:nvPr>
            <p:ph type="title"/>
          </p:nvPr>
        </p:nvSpPr>
        <p:spPr>
          <a:xfrm>
            <a:off x="646111" y="452718"/>
            <a:ext cx="9404723" cy="2028542"/>
          </a:xfrm>
        </p:spPr>
        <p:txBody>
          <a:bodyPr/>
          <a:lstStyle/>
          <a:p>
            <a:r>
              <a:rPr lang="ru-RU" sz="2000" dirty="0">
                <a:latin typeface="Times New Roman" panose="02020603050405020304" pitchFamily="18" charset="0"/>
                <a:cs typeface="Times New Roman" panose="02020603050405020304" pitchFamily="18" charset="0"/>
              </a:rPr>
              <a:t>     Набор карточек «Что сначала» предназначен для развития связной речи обучающихся. Сюжетные картинки этого набора используются на коррекционных и развивающих занятиях, а также при обследовании речи детей.</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      С помощью карточек можно составить девять простых сюжетов – «Даша печет пирожки», «Одуванчик на полянке» и т.д.</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Ученику предлагается рассмотреть три </a:t>
            </a:r>
            <a:r>
              <a:rPr lang="ru-RU" sz="2000" dirty="0" err="1">
                <a:latin typeface="Times New Roman" panose="02020603050405020304" pitchFamily="18" charset="0"/>
                <a:cs typeface="Times New Roman" panose="02020603050405020304" pitchFamily="18" charset="0"/>
              </a:rPr>
              <a:t>картинки,разложить</a:t>
            </a:r>
            <a:r>
              <a:rPr lang="ru-RU" sz="2000" dirty="0">
                <a:latin typeface="Times New Roman" panose="02020603050405020304" pitchFamily="18" charset="0"/>
                <a:cs typeface="Times New Roman" panose="02020603050405020304" pitchFamily="18" charset="0"/>
              </a:rPr>
              <a:t> в правильной последовательности и составить рассказ.</a:t>
            </a:r>
          </a:p>
        </p:txBody>
      </p:sp>
      <p:sp>
        <p:nvSpPr>
          <p:cNvPr id="3" name="Текст 2">
            <a:extLst>
              <a:ext uri="{FF2B5EF4-FFF2-40B4-BE49-F238E27FC236}">
                <a16:creationId xmlns:a16="http://schemas.microsoft.com/office/drawing/2014/main" id="{A04F3C9F-FFE0-B832-D590-F1ECF3527270}"/>
              </a:ext>
            </a:extLst>
          </p:cNvPr>
          <p:cNvSpPr>
            <a:spLocks noGrp="1"/>
          </p:cNvSpPr>
          <p:nvPr>
            <p:ph type="body" idx="1"/>
          </p:nvPr>
        </p:nvSpPr>
        <p:spPr/>
        <p:txBody>
          <a:bodyPr/>
          <a:lstStyle/>
          <a:p>
            <a:endParaRPr lang="ru-RU" dirty="0"/>
          </a:p>
        </p:txBody>
      </p:sp>
      <p:pic>
        <p:nvPicPr>
          <p:cNvPr id="8" name="Объект 7">
            <a:extLst>
              <a:ext uri="{FF2B5EF4-FFF2-40B4-BE49-F238E27FC236}">
                <a16:creationId xmlns:a16="http://schemas.microsoft.com/office/drawing/2014/main" id="{55F40F2B-F392-E71A-81B5-FBF11F1F27A0}"/>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rot="5400000">
            <a:off x="1627595" y="2384287"/>
            <a:ext cx="3347770" cy="4396336"/>
          </a:xfrm>
        </p:spPr>
      </p:pic>
      <p:sp>
        <p:nvSpPr>
          <p:cNvPr id="5" name="Текст 4">
            <a:extLst>
              <a:ext uri="{FF2B5EF4-FFF2-40B4-BE49-F238E27FC236}">
                <a16:creationId xmlns:a16="http://schemas.microsoft.com/office/drawing/2014/main" id="{2365200B-C563-DA9A-75BB-09FFC32BB3B3}"/>
              </a:ext>
            </a:extLst>
          </p:cNvPr>
          <p:cNvSpPr>
            <a:spLocks noGrp="1"/>
          </p:cNvSpPr>
          <p:nvPr>
            <p:ph type="body" sz="quarter" idx="3"/>
          </p:nvPr>
        </p:nvSpPr>
        <p:spPr>
          <a:xfrm>
            <a:off x="5654495" y="1905000"/>
            <a:ext cx="4396339" cy="497732"/>
          </a:xfrm>
        </p:spPr>
        <p:txBody>
          <a:bodyPr/>
          <a:lstStyle/>
          <a:p>
            <a:endParaRPr lang="ru-RU" dirty="0"/>
          </a:p>
        </p:txBody>
      </p:sp>
      <p:pic>
        <p:nvPicPr>
          <p:cNvPr id="10" name="Объект 9">
            <a:extLst>
              <a:ext uri="{FF2B5EF4-FFF2-40B4-BE49-F238E27FC236}">
                <a16:creationId xmlns:a16="http://schemas.microsoft.com/office/drawing/2014/main" id="{C15EC9C7-3CC3-60A6-3FC4-816DCC8DAC43}"/>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rot="5400000">
            <a:off x="6140619" y="2345020"/>
            <a:ext cx="3269239" cy="4396339"/>
          </a:xfrm>
        </p:spPr>
      </p:pic>
    </p:spTree>
    <p:extLst>
      <p:ext uri="{BB962C8B-B14F-4D97-AF65-F5344CB8AC3E}">
        <p14:creationId xmlns:p14="http://schemas.microsoft.com/office/powerpoint/2010/main" val="4126525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0661D4F-B3C4-D974-D305-8A82FAC45C34}"/>
              </a:ext>
            </a:extLst>
          </p:cNvPr>
          <p:cNvSpPr>
            <a:spLocks noGrp="1"/>
          </p:cNvSpPr>
          <p:nvPr>
            <p:ph type="title"/>
          </p:nvPr>
        </p:nvSpPr>
        <p:spPr/>
        <p:txBody>
          <a:bodyPr/>
          <a:lstStyle/>
          <a:p>
            <a:r>
              <a:rPr lang="ru-RU" sz="2000" dirty="0">
                <a:latin typeface="Times New Roman" panose="02020603050405020304" pitchFamily="18" charset="0"/>
                <a:cs typeface="Times New Roman" panose="02020603050405020304" pitchFamily="18" charset="0"/>
              </a:rPr>
              <a:t>     Скороговорки предназначены для работы с детьми над четким звукопроизношением. Когда все звуки поставлены и автоматизированы, есть необходимость закрепить полученные навыки в стихах и скороговорках. Запоминая и повторяя скороговорки, ребенок тренирует слуховую память, развивает образное мышление и значительно улучшает произносительную сторону речи. Рисунок на карточке по сюжету скороговорки призван помочь ученику вспомнить и повторить выученную фразу.</a:t>
            </a:r>
            <a:br>
              <a:rPr lang="ru-RU" sz="2000"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pic>
        <p:nvPicPr>
          <p:cNvPr id="6" name="Объект 5">
            <a:extLst>
              <a:ext uri="{FF2B5EF4-FFF2-40B4-BE49-F238E27FC236}">
                <a16:creationId xmlns:a16="http://schemas.microsoft.com/office/drawing/2014/main" id="{45E39892-28A2-69CF-A875-2F431D2499F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rot="5400000">
            <a:off x="1380601" y="2169562"/>
            <a:ext cx="3581232" cy="4592320"/>
          </a:xfrm>
        </p:spPr>
      </p:pic>
      <p:pic>
        <p:nvPicPr>
          <p:cNvPr id="8" name="Объект 7">
            <a:extLst>
              <a:ext uri="{FF2B5EF4-FFF2-40B4-BE49-F238E27FC236}">
                <a16:creationId xmlns:a16="http://schemas.microsoft.com/office/drawing/2014/main" id="{FE50DFAF-0381-4F95-51BE-FB0FA9DAB24C}"/>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654675" y="2675103"/>
            <a:ext cx="4395788" cy="3581233"/>
          </a:xfrm>
        </p:spPr>
      </p:pic>
    </p:spTree>
    <p:extLst>
      <p:ext uri="{BB962C8B-B14F-4D97-AF65-F5344CB8AC3E}">
        <p14:creationId xmlns:p14="http://schemas.microsoft.com/office/powerpoint/2010/main" val="27158820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D986D2E-6141-D744-9937-12A36D65D3BE}"/>
              </a:ext>
            </a:extLst>
          </p:cNvPr>
          <p:cNvSpPr>
            <a:spLocks noGrp="1"/>
          </p:cNvSpPr>
          <p:nvPr>
            <p:ph type="title"/>
          </p:nvPr>
        </p:nvSpPr>
        <p:spPr/>
        <p:txBody>
          <a:bodyPr/>
          <a:lstStyle/>
          <a:p>
            <a:r>
              <a:rPr lang="ru-RU" sz="2000" dirty="0">
                <a:latin typeface="Times New Roman" panose="02020603050405020304" pitchFamily="18" charset="0"/>
                <a:cs typeface="Times New Roman" panose="02020603050405020304" pitchFamily="18" charset="0"/>
              </a:rPr>
              <a:t>     На карточках изображены картинки с движениями. Играя с учеником, учитель показывает картинку и сопровождающее движение. Нужно не только повторить движение предмета на картинке, но и озвучить его. Эмоционально окрашенное проговаривание с движением стимулирует развитие речи детей, появление новых слов и фраз.</a:t>
            </a:r>
          </a:p>
        </p:txBody>
      </p:sp>
      <p:pic>
        <p:nvPicPr>
          <p:cNvPr id="6" name="Объект 5">
            <a:extLst>
              <a:ext uri="{FF2B5EF4-FFF2-40B4-BE49-F238E27FC236}">
                <a16:creationId xmlns:a16="http://schemas.microsoft.com/office/drawing/2014/main" id="{D5FBEC6C-D607-52D9-3EBF-94E54D2E13B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rot="5400000">
            <a:off x="976471" y="2183289"/>
            <a:ext cx="3939858" cy="4206240"/>
          </a:xfrm>
        </p:spPr>
      </p:pic>
      <p:pic>
        <p:nvPicPr>
          <p:cNvPr id="8" name="Объект 7">
            <a:extLst>
              <a:ext uri="{FF2B5EF4-FFF2-40B4-BE49-F238E27FC236}">
                <a16:creationId xmlns:a16="http://schemas.microsoft.com/office/drawing/2014/main" id="{4AE836AB-FD7B-C19C-680C-B9AD7ED6742A}"/>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rot="10800000">
            <a:off x="5654675" y="2316480"/>
            <a:ext cx="4206241" cy="3939858"/>
          </a:xfrm>
        </p:spPr>
      </p:pic>
    </p:spTree>
    <p:extLst>
      <p:ext uri="{BB962C8B-B14F-4D97-AF65-F5344CB8AC3E}">
        <p14:creationId xmlns:p14="http://schemas.microsoft.com/office/powerpoint/2010/main" val="8981570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F11501C-FB4D-D2F9-1713-617EED146B5F}"/>
              </a:ext>
            </a:extLst>
          </p:cNvPr>
          <p:cNvSpPr>
            <a:spLocks noGrp="1"/>
          </p:cNvSpPr>
          <p:nvPr>
            <p:ph type="title"/>
          </p:nvPr>
        </p:nvSpPr>
        <p:spPr/>
        <p:txBody>
          <a:bodyPr/>
          <a:lstStyle/>
          <a:p>
            <a:r>
              <a:rPr lang="ru-RU" sz="2000" dirty="0">
                <a:latin typeface="Times New Roman" panose="02020603050405020304" pitchFamily="18" charset="0"/>
                <a:cs typeface="Times New Roman" panose="02020603050405020304" pitchFamily="18" charset="0"/>
              </a:rPr>
              <a:t>     Набор карточек для составления слова по первым звукам слов-картинок для занятий по звуко-буквенному анализу.</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     Получив карточку, ученик должен назвать слова на картинках, выделить первые звуки и составить из них слово. Слова состоят из трех, четырех и пяти звуков, поэтому сложность игры можно подбирать по уровню возможностей ребенка.</a:t>
            </a:r>
          </a:p>
        </p:txBody>
      </p:sp>
      <p:pic>
        <p:nvPicPr>
          <p:cNvPr id="6" name="Объект 5">
            <a:extLst>
              <a:ext uri="{FF2B5EF4-FFF2-40B4-BE49-F238E27FC236}">
                <a16:creationId xmlns:a16="http://schemas.microsoft.com/office/drawing/2014/main" id="{53C2BDBF-5A48-9CFC-4E1A-FEF551901C2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rot="5400000">
            <a:off x="1355241" y="2348702"/>
            <a:ext cx="3748683" cy="4066594"/>
          </a:xfrm>
        </p:spPr>
      </p:pic>
      <p:pic>
        <p:nvPicPr>
          <p:cNvPr id="8" name="Объект 7">
            <a:extLst>
              <a:ext uri="{FF2B5EF4-FFF2-40B4-BE49-F238E27FC236}">
                <a16:creationId xmlns:a16="http://schemas.microsoft.com/office/drawing/2014/main" id="{62352CE9-CE1C-D3D8-4707-0CD8C5665778}"/>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rot="10800000">
            <a:off x="5984240" y="2507653"/>
            <a:ext cx="4066594" cy="3748683"/>
          </a:xfrm>
        </p:spPr>
      </p:pic>
    </p:spTree>
    <p:extLst>
      <p:ext uri="{BB962C8B-B14F-4D97-AF65-F5344CB8AC3E}">
        <p14:creationId xmlns:p14="http://schemas.microsoft.com/office/powerpoint/2010/main" val="6658883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0F6C05F-E5BF-6B90-269E-2B49C8CE4A7C}"/>
              </a:ext>
            </a:extLst>
          </p:cNvPr>
          <p:cNvSpPr>
            <a:spLocks noGrp="1"/>
          </p:cNvSpPr>
          <p:nvPr>
            <p:ph type="title"/>
          </p:nvPr>
        </p:nvSpPr>
        <p:spPr/>
        <p:txBody>
          <a:bodyPr/>
          <a:lstStyle/>
          <a:p>
            <a:pPr algn="ctr"/>
            <a:r>
              <a:rPr lang="ru-RU" sz="2000" dirty="0">
                <a:latin typeface="Times New Roman" panose="02020603050405020304" pitchFamily="18" charset="0"/>
                <a:cs typeface="Times New Roman" panose="02020603050405020304" pitchFamily="18" charset="0"/>
              </a:rPr>
              <a:t>     Набор карточек для обследования и развития фонематического восприятия.</a:t>
            </a:r>
          </a:p>
        </p:txBody>
      </p:sp>
      <p:pic>
        <p:nvPicPr>
          <p:cNvPr id="6" name="Объект 5">
            <a:extLst>
              <a:ext uri="{FF2B5EF4-FFF2-40B4-BE49-F238E27FC236}">
                <a16:creationId xmlns:a16="http://schemas.microsoft.com/office/drawing/2014/main" id="{E3F2EBE7-0C7A-6892-465E-2066F78E973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rot="5400000">
            <a:off x="951179" y="1638543"/>
            <a:ext cx="5059835" cy="4175760"/>
          </a:xfrm>
        </p:spPr>
      </p:pic>
      <p:pic>
        <p:nvPicPr>
          <p:cNvPr id="8" name="Объект 7">
            <a:extLst>
              <a:ext uri="{FF2B5EF4-FFF2-40B4-BE49-F238E27FC236}">
                <a16:creationId xmlns:a16="http://schemas.microsoft.com/office/drawing/2014/main" id="{0E9B0899-9EEA-557D-3B94-92C27AFF5762}"/>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rot="10800000">
            <a:off x="6095999" y="1196503"/>
            <a:ext cx="3954834" cy="5059836"/>
          </a:xfrm>
        </p:spPr>
      </p:pic>
    </p:spTree>
    <p:extLst>
      <p:ext uri="{BB962C8B-B14F-4D97-AF65-F5344CB8AC3E}">
        <p14:creationId xmlns:p14="http://schemas.microsoft.com/office/powerpoint/2010/main" val="20739867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91A01A4-B8B7-A8E8-A5F5-B644BC70C41C}"/>
              </a:ext>
            </a:extLst>
          </p:cNvPr>
          <p:cNvSpPr>
            <a:spLocks noGrp="1"/>
          </p:cNvSpPr>
          <p:nvPr>
            <p:ph type="title"/>
          </p:nvPr>
        </p:nvSpPr>
        <p:spPr/>
        <p:txBody>
          <a:bodyPr/>
          <a:lstStyle/>
          <a:p>
            <a:pPr algn="ctr"/>
            <a:r>
              <a:rPr lang="ru-RU" sz="2000" dirty="0">
                <a:latin typeface="Times New Roman" panose="02020603050405020304" pitchFamily="18" charset="0"/>
                <a:cs typeface="Times New Roman" panose="02020603050405020304" pitchFamily="18" charset="0"/>
              </a:rPr>
              <a:t>Логопедические задания для автоматизации и дифференциации различных звуков.</a:t>
            </a:r>
          </a:p>
        </p:txBody>
      </p:sp>
      <p:pic>
        <p:nvPicPr>
          <p:cNvPr id="5" name="Объект 4">
            <a:extLst>
              <a:ext uri="{FF2B5EF4-FFF2-40B4-BE49-F238E27FC236}">
                <a16:creationId xmlns:a16="http://schemas.microsoft.com/office/drawing/2014/main" id="{F79EC7D4-38CE-CEA0-3E2F-8096C73B25D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6851" y="1040860"/>
            <a:ext cx="8871626" cy="5207540"/>
          </a:xfrm>
        </p:spPr>
      </p:pic>
    </p:spTree>
    <p:extLst>
      <p:ext uri="{BB962C8B-B14F-4D97-AF65-F5344CB8AC3E}">
        <p14:creationId xmlns:p14="http://schemas.microsoft.com/office/powerpoint/2010/main" val="707202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51BB264-D901-396E-8965-68EA870AB88B}"/>
              </a:ext>
            </a:extLst>
          </p:cNvPr>
          <p:cNvSpPr>
            <a:spLocks noGrp="1"/>
          </p:cNvSpPr>
          <p:nvPr>
            <p:ph type="title"/>
          </p:nvPr>
        </p:nvSpPr>
        <p:spPr/>
        <p:txBody>
          <a:bodyPr/>
          <a:lstStyle/>
          <a:p>
            <a:pPr algn="ctr"/>
            <a:r>
              <a:rPr lang="ru-RU" sz="2000" dirty="0">
                <a:latin typeface="Times New Roman" panose="02020603050405020304" pitchFamily="18" charset="0"/>
                <a:cs typeface="Times New Roman" panose="02020603050405020304" pitchFamily="18" charset="0"/>
              </a:rPr>
              <a:t>     Специальные программы для речевого обследования и составления рабочих программ.</a:t>
            </a:r>
          </a:p>
        </p:txBody>
      </p:sp>
      <p:pic>
        <p:nvPicPr>
          <p:cNvPr id="8" name="Объект 7">
            <a:extLst>
              <a:ext uri="{FF2B5EF4-FFF2-40B4-BE49-F238E27FC236}">
                <a16:creationId xmlns:a16="http://schemas.microsoft.com/office/drawing/2014/main" id="{10762A9C-1200-E8C8-296C-A06C60404D3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rot="10800000">
            <a:off x="1103310" y="1322962"/>
            <a:ext cx="3993983" cy="4933376"/>
          </a:xfrm>
        </p:spPr>
      </p:pic>
      <p:pic>
        <p:nvPicPr>
          <p:cNvPr id="6" name="Объект 5">
            <a:extLst>
              <a:ext uri="{FF2B5EF4-FFF2-40B4-BE49-F238E27FC236}">
                <a16:creationId xmlns:a16="http://schemas.microsoft.com/office/drawing/2014/main" id="{49CB9E3E-2EB9-939A-EE06-EDB6B4030CF8}"/>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rot="5400000">
            <a:off x="5266800" y="1863574"/>
            <a:ext cx="4933377" cy="3852153"/>
          </a:xfrm>
        </p:spPr>
      </p:pic>
    </p:spTree>
    <p:extLst>
      <p:ext uri="{BB962C8B-B14F-4D97-AF65-F5344CB8AC3E}">
        <p14:creationId xmlns:p14="http://schemas.microsoft.com/office/powerpoint/2010/main" val="27899688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E4E62CD-D93A-10C7-FE1D-151C19A4D5B0}"/>
              </a:ext>
            </a:extLst>
          </p:cNvPr>
          <p:cNvSpPr txBox="1"/>
          <p:nvPr/>
        </p:nvSpPr>
        <p:spPr>
          <a:xfrm>
            <a:off x="846306" y="1295614"/>
            <a:ext cx="9523379" cy="4154984"/>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Очевидный плюс – интерактивная игра воспринимается как бонус. Представьте ребенка, который упрашивает вас позаниматься артикуляционной гимнастикой, потренироваться в звукобуквенном анализе и вообще, идет к вам вприпрыжку, упрашивая родителей не пропускать занятия и делать домашнюю работу.</a:t>
            </a:r>
          </a:p>
          <a:p>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Второй положительный момент – компьютеры привычны для современных детей, они чувствуют себя на своей территории. Дети могут сами управлять игрой и самостоятельно контролировать результативность своей деятельности. Если ребенок стесняется, плохо идет на контакт, нервничает – предложите интерактивную игру и увидите, как изменится его настрой.</a:t>
            </a:r>
          </a:p>
        </p:txBody>
      </p:sp>
    </p:spTree>
    <p:extLst>
      <p:ext uri="{BB962C8B-B14F-4D97-AF65-F5344CB8AC3E}">
        <p14:creationId xmlns:p14="http://schemas.microsoft.com/office/powerpoint/2010/main" val="29544800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C99CF1-A926-7B61-2BC2-B489A5B4C40E}"/>
              </a:ext>
            </a:extLst>
          </p:cNvPr>
          <p:cNvSpPr txBox="1"/>
          <p:nvPr/>
        </p:nvSpPr>
        <p:spPr>
          <a:xfrm>
            <a:off x="700391" y="593388"/>
            <a:ext cx="9717932" cy="5262979"/>
          </a:xfrm>
          <a:prstGeom prst="rect">
            <a:avLst/>
          </a:prstGeom>
          <a:noFill/>
        </p:spPr>
        <p:txBody>
          <a:bodyPr wrap="square">
            <a:spAutoFit/>
          </a:bodyPr>
          <a:lstStyle/>
          <a:p>
            <a:r>
              <a:rPr lang="en-US" sz="2400" dirty="0"/>
              <a:t>     </a:t>
            </a:r>
            <a:r>
              <a:rPr lang="ru-RU" sz="2800" dirty="0">
                <a:latin typeface="Times New Roman" panose="02020603050405020304" pitchFamily="18" charset="0"/>
                <a:cs typeface="Times New Roman" panose="02020603050405020304" pitchFamily="18" charset="0"/>
              </a:rPr>
              <a:t>Подводя итоги, следует сказать, что интерактивные игры</a:t>
            </a:r>
            <a:r>
              <a:rPr lang="en-US"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Мерсибо</a:t>
            </a:r>
            <a:r>
              <a:rPr lang="ru-RU" sz="2800" dirty="0">
                <a:latin typeface="Times New Roman" panose="02020603050405020304" pitchFamily="18" charset="0"/>
                <a:cs typeface="Times New Roman" panose="02020603050405020304" pitchFamily="18" charset="0"/>
              </a:rPr>
              <a:t>» охватывают все направления нашей логопедической работы. Они очень похожи на настольные или предметные игры, но ребенок больше управляет деятельностью и видит реакцию на свои действия от «героев» игры. Интерактивные игры эффективны в разных ситуациях, их можно подстроить под задачи занятия и возможности ребенка, совмещать с другими играми. Использование данной компьютерной методики очень продуктивно для коррекционных занятий, обследования детей, работы с родителями, создания пособий и повышения квалификации педагогов. </a:t>
            </a:r>
          </a:p>
        </p:txBody>
      </p:sp>
    </p:spTree>
    <p:extLst>
      <p:ext uri="{BB962C8B-B14F-4D97-AF65-F5344CB8AC3E}">
        <p14:creationId xmlns:p14="http://schemas.microsoft.com/office/powerpoint/2010/main" val="39481440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E0E030A-24AE-6B1C-1A07-3E4E7D231DE8}"/>
              </a:ext>
            </a:extLst>
          </p:cNvPr>
          <p:cNvSpPr>
            <a:spLocks noGrp="1"/>
          </p:cNvSpPr>
          <p:nvPr>
            <p:ph type="title"/>
          </p:nvPr>
        </p:nvSpPr>
        <p:spPr>
          <a:xfrm>
            <a:off x="1118681" y="734819"/>
            <a:ext cx="8980791" cy="5665981"/>
          </a:xfrm>
        </p:spPr>
        <p:txBody>
          <a:bodyPr/>
          <a:lstStyle/>
          <a:p>
            <a:r>
              <a:rPr lang="ru-RU" sz="2800" b="0" i="0" dirty="0">
                <a:solidFill>
                  <a:schemeClr val="tx1"/>
                </a:solidFill>
                <a:effectLst/>
                <a:latin typeface="Arial" panose="020B0604020202020204" pitchFamily="34" charset="0"/>
              </a:rPr>
              <a:t>     </a:t>
            </a:r>
            <a:br>
              <a:rPr lang="ru-RU" sz="2800" b="0" i="0" dirty="0">
                <a:solidFill>
                  <a:schemeClr val="tx1"/>
                </a:solidFill>
                <a:effectLst/>
                <a:latin typeface="Arial" panose="020B0604020202020204" pitchFamily="34" charset="0"/>
              </a:rPr>
            </a:br>
            <a:r>
              <a:rPr lang="ru-RU" sz="2800" b="0" i="0" dirty="0">
                <a:solidFill>
                  <a:schemeClr val="tx1"/>
                </a:solidFill>
                <a:effectLst/>
                <a:latin typeface="Arial" panose="020B0604020202020204" pitchFamily="34" charset="0"/>
              </a:rPr>
              <a:t>    </a:t>
            </a:r>
            <a:r>
              <a:rPr lang="ru-RU" sz="2800" b="0" i="0" dirty="0">
                <a:solidFill>
                  <a:schemeClr val="tx1"/>
                </a:solidFill>
                <a:effectLst/>
                <a:latin typeface="Times New Roman" panose="02020603050405020304" pitchFamily="18" charset="0"/>
                <a:cs typeface="Times New Roman" panose="02020603050405020304" pitchFamily="18" charset="0"/>
              </a:rPr>
              <a:t>Важно помнить, что при обучении речевым навыкам ни в коем случае нельзя останавливаться на том, что уже достигнуто. Всегда есть опасность, что ребенок, освоив тот или иной навык, не продвинется дальше в своем речевом развитии. Как только навык сформирован, перенесен в повседневную речь, надо двигаться дальше, учить тому, что необходимо для будущего. Все, кто общаются с ребенком должны поддерживать его, речь близких должна быть немногословной, понятной ребенку, вызывать его на контакт, на собственные высказывания.</a:t>
            </a:r>
            <a:endParaRPr lang="ru-RU"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53347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167AB9-F149-14D0-2D29-536445DFC2FD}"/>
              </a:ext>
            </a:extLst>
          </p:cNvPr>
          <p:cNvSpPr>
            <a:spLocks noGrp="1"/>
          </p:cNvSpPr>
          <p:nvPr>
            <p:ph type="title"/>
          </p:nvPr>
        </p:nvSpPr>
        <p:spPr>
          <a:xfrm>
            <a:off x="967124" y="1211475"/>
            <a:ext cx="9404723" cy="1400530"/>
          </a:xfrm>
        </p:spPr>
        <p:txBody>
          <a:bodyPr/>
          <a:lstStyle/>
          <a:p>
            <a:pPr algn="ctr"/>
            <a:r>
              <a:rPr lang="ru-RU" sz="3200" dirty="0">
                <a:latin typeface="Times New Roman" panose="02020603050405020304" pitchFamily="18" charset="0"/>
                <a:cs typeface="Times New Roman" panose="02020603050405020304" pitchFamily="18" charset="0"/>
              </a:rPr>
              <a:t>Благодарим за внимание!</a:t>
            </a:r>
          </a:p>
        </p:txBody>
      </p:sp>
    </p:spTree>
    <p:extLst>
      <p:ext uri="{BB962C8B-B14F-4D97-AF65-F5344CB8AC3E}">
        <p14:creationId xmlns:p14="http://schemas.microsoft.com/office/powerpoint/2010/main" val="1532839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599</TotalTime>
  <Words>1730</Words>
  <Application>Microsoft Office PowerPoint</Application>
  <PresentationFormat>Широкоэкранный</PresentationFormat>
  <Paragraphs>64</Paragraphs>
  <Slides>30</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30</vt:i4>
      </vt:variant>
    </vt:vector>
  </HeadingPairs>
  <TitlesOfParts>
    <vt:vector size="38" baseType="lpstr">
      <vt:lpstr>Arial</vt:lpstr>
      <vt:lpstr>Calibri</vt:lpstr>
      <vt:lpstr>Century Gothic</vt:lpstr>
      <vt:lpstr>SymbolMT</vt:lpstr>
      <vt:lpstr>Times New Roman</vt:lpstr>
      <vt:lpstr>TimesNewRomanPSMT</vt:lpstr>
      <vt:lpstr>Wingdings 3</vt:lpstr>
      <vt:lpstr>Ион</vt:lpstr>
      <vt:lpstr>Развитие коммуникативных способностей у обучающихся с РАС через интерактивные практики (часть 2).</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Речевое дыхание, воздушная струя</vt:lpstr>
      <vt:lpstr>  Артикуляционная гимнастика</vt:lpstr>
      <vt:lpstr>Постановка, автоматизация и дифференциация «трудных» звуков</vt:lpstr>
      <vt:lpstr>Развитие фонематического слуха, звукового анализа слов и слогов</vt:lpstr>
      <vt:lpstr>Лексико-грамматические категории и связная речь</vt:lpstr>
      <vt:lpstr>Все виды моторики</vt:lpstr>
      <vt:lpstr>Карточки и настольные игры</vt:lpstr>
      <vt:lpstr>     Комплект карточек состоит из 27 популярных логопедических упражнений для проведения подготовительного этапа перед постановкой «трудных» звуков. Каждая карточка содержит описание выполнения упражнения, иллюстрацию и стишок к нему.</vt:lpstr>
      <vt:lpstr>     Набор карточек «Что сначала» предназначен для развития связной речи обучающихся. Сюжетные картинки этого набора используются на коррекционных и развивающих занятиях, а также при обследовании речи детей.       С помощью карточек можно составить девять простых сюжетов – «Даша печет пирожки», «Одуванчик на полянке» и т.д. Ученику предлагается рассмотреть три картинки,разложить в правильной последовательности и составить рассказ.</vt:lpstr>
      <vt:lpstr>     Скороговорки предназначены для работы с детьми над четким звукопроизношением. Когда все звуки поставлены и автоматизированы, есть необходимость закрепить полученные навыки в стихах и скороговорках. Запоминая и повторяя скороговорки, ребенок тренирует слуховую память, развивает образное мышление и значительно улучшает произносительную сторону речи. Рисунок на карточке по сюжету скороговорки призван помочь ученику вспомнить и повторить выученную фразу. </vt:lpstr>
      <vt:lpstr>     На карточках изображены картинки с движениями. Играя с учеником, учитель показывает картинку и сопровождающее движение. Нужно не только повторить движение предмета на картинке, но и озвучить его. Эмоционально окрашенное проговаривание с движением стимулирует развитие речи детей, появление новых слов и фраз.</vt:lpstr>
      <vt:lpstr>     Набор карточек для составления слова по первым звукам слов-картинок для занятий по звуко-буквенному анализу.      Получив карточку, ученик должен назвать слова на картинках, выделить первые звуки и составить из них слово. Слова состоят из трех, четырех и пяти звуков, поэтому сложность игры можно подбирать по уровню возможностей ребенка.</vt:lpstr>
      <vt:lpstr>     Набор карточек для обследования и развития фонематического восприятия.</vt:lpstr>
      <vt:lpstr>Логопедические задания для автоматизации и дифференциации различных звуков.</vt:lpstr>
      <vt:lpstr>     Специальные программы для речевого обследования и составления рабочих программ.</vt:lpstr>
      <vt:lpstr>Презентация PowerPoint</vt:lpstr>
      <vt:lpstr>Презентация PowerPoint</vt:lpstr>
      <vt:lpstr>          Важно помнить, что при обучении речевым навыкам ни в коем случае нельзя останавливаться на том, что уже достигнуто. Всегда есть опасность, что ребенок, освоив тот или иной навык, не продвинется дальше в своем речевом развитии. Как только навык сформирован, перенесен в повседневную речь, надо двигаться дальше, учить тому, что необходимо для будущего. Все, кто общаются с ребенком должны поддерживать его, речь близких должна быть немногословной, понятной ребенку, вызывать его на контакт, на собственные высказывания.</vt:lpstr>
      <vt:lpstr>Благодарим за внимание!</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User</dc:creator>
  <cp:lastModifiedBy>User</cp:lastModifiedBy>
  <cp:revision>16</cp:revision>
  <dcterms:created xsi:type="dcterms:W3CDTF">2025-04-22T22:52:05Z</dcterms:created>
  <dcterms:modified xsi:type="dcterms:W3CDTF">2025-04-28T03:08:28Z</dcterms:modified>
</cp:coreProperties>
</file>